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Lst>
  <p:sldSz cx="15119350" cy="10691813"/>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D5EA"/>
    <a:srgbClr val="E9EB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p:scale>
          <a:sx n="66" d="100"/>
          <a:sy n="66" d="100"/>
        </p:scale>
        <p:origin x="252" y="-1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EF0B7A5-C37A-4EA4-BA14-EBEFFBBA2823}"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3271991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EF0B7A5-C37A-4EA4-BA14-EBEFFBBA2823}"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3659550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EF0B7A5-C37A-4EA4-BA14-EBEFFBBA2823}"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881339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EF0B7A5-C37A-4EA4-BA14-EBEFFBBA2823}"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1283979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EF0B7A5-C37A-4EA4-BA14-EBEFFBBA2823}"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1924361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EF0B7A5-C37A-4EA4-BA14-EBEFFBBA2823}" type="datetimeFigureOut">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3292121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smtClean="0"/>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smtClean="0"/>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EF0B7A5-C37A-4EA4-BA14-EBEFFBBA2823}" type="datetimeFigureOut">
              <a:rPr kumimoji="1" lang="ja-JP" altLang="en-US" smtClean="0"/>
              <a:t>2022/12/8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2001336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EF0B7A5-C37A-4EA4-BA14-EBEFFBBA2823}" type="datetimeFigureOut">
              <a:rPr kumimoji="1" lang="ja-JP" altLang="en-US" smtClean="0"/>
              <a:t>2022/12/8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3427731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F0B7A5-C37A-4EA4-BA14-EBEFFBBA2823}" type="datetimeFigureOut">
              <a:rPr kumimoji="1" lang="ja-JP" altLang="en-US" smtClean="0"/>
              <a:t>2022/12/8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2391546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EF0B7A5-C37A-4EA4-BA14-EBEFFBBA2823}" type="datetimeFigureOut">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1651400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smtClean="0"/>
              <a:t>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EF0B7A5-C37A-4EA4-BA14-EBEFFBBA2823}" type="datetimeFigureOut">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810969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0EF0B7A5-C37A-4EA4-BA14-EBEFFBBA2823}" type="datetimeFigureOut">
              <a:rPr kumimoji="1" lang="ja-JP" altLang="en-US" smtClean="0"/>
              <a:t>2022/12/8</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2658805920"/>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3">
            <a:extLst>
              <a:ext uri="{FF2B5EF4-FFF2-40B4-BE49-F238E27FC236}">
                <a16:creationId xmlns:a16="http://schemas.microsoft.com/office/drawing/2014/main" id="{14B65377-2D58-1143-48EB-F73092BF2885}"/>
              </a:ext>
            </a:extLst>
          </p:cNvPr>
          <p:cNvSpPr txBox="1"/>
          <p:nvPr/>
        </p:nvSpPr>
        <p:spPr>
          <a:xfrm>
            <a:off x="0" y="237404"/>
            <a:ext cx="15119350" cy="373001"/>
          </a:xfrm>
          <a:prstGeom prst="rect">
            <a:avLst/>
          </a:prstGeom>
          <a:solidFill>
            <a:schemeClr val="accent6">
              <a:lumMod val="75000"/>
            </a:schemeClr>
          </a:solidFill>
          <a:ln w="6350">
            <a:solidFill>
              <a:schemeClr val="accent1">
                <a:lumMod val="75000"/>
              </a:schemeClr>
            </a:solidFill>
            <a:prstDash val="lgDash"/>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ja-JP" altLang="en-US" sz="1800" b="1" kern="0" dirty="0">
                <a:solidFill>
                  <a:schemeClr val="bg1"/>
                </a:solidFill>
                <a:effectLst/>
                <a:latin typeface="ＭＳ ゴシック" panose="020B0609070205080204" pitchFamily="49" charset="-128"/>
                <a:ea typeface="ＭＳ ゴシック" panose="020B0609070205080204" pitchFamily="49" charset="-128"/>
                <a:cs typeface="HG荳ｸ・ｺ・橸ｽｼ・ｯ・ｸM-PRO"/>
              </a:rPr>
              <a:t>万国博覧会記念公園</a:t>
            </a:r>
            <a:r>
              <a:rPr lang="ja-JP" altLang="ja-JP" sz="1800" b="1" kern="0" dirty="0">
                <a:solidFill>
                  <a:schemeClr val="bg1"/>
                </a:solidFill>
                <a:effectLst/>
                <a:latin typeface="ＭＳ ゴシック" panose="020B0609070205080204" pitchFamily="49" charset="-128"/>
                <a:ea typeface="ＭＳ ゴシック" panose="020B0609070205080204" pitchFamily="49" charset="-128"/>
                <a:cs typeface="HG荳ｸ・ｺ・橸ｽｼ・ｯ・ｸM-PRO"/>
              </a:rPr>
              <a:t>日本庭園</a:t>
            </a:r>
            <a:r>
              <a:rPr lang="ja-JP" altLang="en-US" sz="1800" b="1" kern="0" dirty="0">
                <a:solidFill>
                  <a:schemeClr val="bg1"/>
                </a:solidFill>
                <a:effectLst/>
                <a:latin typeface="ＭＳ ゴシック" panose="020B0609070205080204" pitchFamily="49" charset="-128"/>
                <a:ea typeface="ＭＳ ゴシック" panose="020B0609070205080204" pitchFamily="49" charset="-128"/>
                <a:cs typeface="HG荳ｸ・ｺ・橸ｽｼ・ｯ・ｸM-PRO"/>
              </a:rPr>
              <a:t>保存活用計画（案）の</a:t>
            </a:r>
            <a:r>
              <a:rPr lang="ja-JP" altLang="en-US" sz="1800" b="1" kern="0" dirty="0" smtClean="0">
                <a:solidFill>
                  <a:schemeClr val="bg1"/>
                </a:solidFill>
                <a:effectLst/>
                <a:latin typeface="ＭＳ ゴシック" panose="020B0609070205080204" pitchFamily="49" charset="-128"/>
                <a:ea typeface="ＭＳ ゴシック" panose="020B0609070205080204" pitchFamily="49" charset="-128"/>
                <a:cs typeface="HG荳ｸ・ｺ・橸ｽｼ・ｯ・ｸM-PRO"/>
              </a:rPr>
              <a:t>構成について</a:t>
            </a:r>
            <a:endParaRPr lang="ja-JP" altLang="ja-JP" sz="18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ja-JP" sz="1050" b="1" kern="100" dirty="0">
              <a:solidFill>
                <a:schemeClr val="accent1">
                  <a:lumMod val="75000"/>
                </a:schemeClr>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aphicFrame>
        <p:nvGraphicFramePr>
          <p:cNvPr id="2" name="表 1">
            <a:extLst>
              <a:ext uri="{FF2B5EF4-FFF2-40B4-BE49-F238E27FC236}">
                <a16:creationId xmlns:a16="http://schemas.microsoft.com/office/drawing/2014/main" id="{A5897154-7C46-255F-1C67-9E0558567AE1}"/>
              </a:ext>
            </a:extLst>
          </p:cNvPr>
          <p:cNvGraphicFramePr>
            <a:graphicFrameLocks noGrp="1"/>
          </p:cNvGraphicFramePr>
          <p:nvPr>
            <p:extLst>
              <p:ext uri="{D42A27DB-BD31-4B8C-83A1-F6EECF244321}">
                <p14:modId xmlns:p14="http://schemas.microsoft.com/office/powerpoint/2010/main" val="889074691"/>
              </p:ext>
            </p:extLst>
          </p:nvPr>
        </p:nvGraphicFramePr>
        <p:xfrm>
          <a:off x="345871" y="934489"/>
          <a:ext cx="6966798" cy="9191678"/>
        </p:xfrm>
        <a:graphic>
          <a:graphicData uri="http://schemas.openxmlformats.org/drawingml/2006/table">
            <a:tbl>
              <a:tblPr firstRow="1" firstCol="1" bandRow="1">
                <a:tableStyleId>{93296810-A885-4BE3-A3E7-6D5BEEA58F35}</a:tableStyleId>
              </a:tblPr>
              <a:tblGrid>
                <a:gridCol w="380284">
                  <a:extLst>
                    <a:ext uri="{9D8B030D-6E8A-4147-A177-3AD203B41FA5}">
                      <a16:colId xmlns:a16="http://schemas.microsoft.com/office/drawing/2014/main" val="763953907"/>
                    </a:ext>
                  </a:extLst>
                </a:gridCol>
                <a:gridCol w="363513">
                  <a:extLst>
                    <a:ext uri="{9D8B030D-6E8A-4147-A177-3AD203B41FA5}">
                      <a16:colId xmlns:a16="http://schemas.microsoft.com/office/drawing/2014/main" val="2621253884"/>
                    </a:ext>
                  </a:extLst>
                </a:gridCol>
                <a:gridCol w="1327324">
                  <a:extLst>
                    <a:ext uri="{9D8B030D-6E8A-4147-A177-3AD203B41FA5}">
                      <a16:colId xmlns:a16="http://schemas.microsoft.com/office/drawing/2014/main" val="1099291310"/>
                    </a:ext>
                  </a:extLst>
                </a:gridCol>
                <a:gridCol w="4895677">
                  <a:extLst>
                    <a:ext uri="{9D8B030D-6E8A-4147-A177-3AD203B41FA5}">
                      <a16:colId xmlns:a16="http://schemas.microsoft.com/office/drawing/2014/main" val="3850833994"/>
                    </a:ext>
                  </a:extLst>
                </a:gridCol>
              </a:tblGrid>
              <a:tr h="394107">
                <a:tc>
                  <a:txBody>
                    <a:bodyPr/>
                    <a:lstStyle/>
                    <a:p>
                      <a:pPr algn="ctr">
                        <a:lnSpc>
                          <a:spcPct val="100000"/>
                        </a:lnSpc>
                        <a:spcBef>
                          <a:spcPts val="600"/>
                        </a:spcBef>
                      </a:pPr>
                      <a:r>
                        <a:rPr lang="ja-JP" sz="1400" b="1" kern="100" dirty="0">
                          <a:effectLst/>
                          <a:latin typeface="ＭＳ ゴシック" panose="020B0609070205080204" pitchFamily="49" charset="-128"/>
                          <a:ea typeface="ＭＳ ゴシック" panose="020B0609070205080204" pitchFamily="49" charset="-128"/>
                        </a:rPr>
                        <a:t>章</a:t>
                      </a:r>
                      <a:endParaRPr 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nchor="ctr"/>
                </a:tc>
                <a:tc>
                  <a:txBody>
                    <a:bodyPr/>
                    <a:lstStyle/>
                    <a:p>
                      <a:pPr algn="ctr">
                        <a:lnSpc>
                          <a:spcPct val="100000"/>
                        </a:lnSpc>
                        <a:spcBef>
                          <a:spcPts val="600"/>
                        </a:spcBef>
                      </a:pPr>
                      <a:r>
                        <a:rPr lang="ja-JP" sz="1400" b="1" kern="100" dirty="0">
                          <a:effectLst/>
                          <a:latin typeface="ＭＳ ゴシック" panose="020B0609070205080204" pitchFamily="49" charset="-128"/>
                          <a:ea typeface="ＭＳ ゴシック" panose="020B0609070205080204" pitchFamily="49" charset="-128"/>
                        </a:rPr>
                        <a:t>節</a:t>
                      </a:r>
                      <a:endParaRPr 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nchor="ctr"/>
                </a:tc>
                <a:tc>
                  <a:txBody>
                    <a:bodyPr/>
                    <a:lstStyle/>
                    <a:p>
                      <a:pPr algn="ctr">
                        <a:lnSpc>
                          <a:spcPct val="100000"/>
                        </a:lnSpc>
                        <a:spcBef>
                          <a:spcPts val="600"/>
                        </a:spcBef>
                      </a:pPr>
                      <a:r>
                        <a:rPr lang="ja-JP" sz="1400" b="1" kern="100" dirty="0">
                          <a:effectLst/>
                          <a:latin typeface="ＭＳ ゴシック" panose="020B0609070205080204" pitchFamily="49" charset="-128"/>
                          <a:ea typeface="ＭＳ ゴシック" panose="020B0609070205080204" pitchFamily="49" charset="-128"/>
                        </a:rPr>
                        <a:t>タイトル</a:t>
                      </a:r>
                      <a:endParaRPr 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nchor="ctr"/>
                </a:tc>
                <a:tc>
                  <a:txBody>
                    <a:bodyPr/>
                    <a:lstStyle/>
                    <a:p>
                      <a:pPr algn="ctr">
                        <a:lnSpc>
                          <a:spcPct val="100000"/>
                        </a:lnSpc>
                        <a:spcBef>
                          <a:spcPts val="600"/>
                        </a:spcBef>
                      </a:pPr>
                      <a:r>
                        <a:rPr lang="ja-JP" sz="1400" b="1" kern="100" dirty="0" smtClean="0">
                          <a:effectLst/>
                          <a:latin typeface="ＭＳ ゴシック" panose="020B0609070205080204" pitchFamily="49" charset="-128"/>
                          <a:ea typeface="ＭＳ ゴシック" panose="020B0609070205080204" pitchFamily="49" charset="-128"/>
                        </a:rPr>
                        <a:t>内容</a:t>
                      </a:r>
                      <a:endParaRPr 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nchor="ctr"/>
                </a:tc>
                <a:extLst>
                  <a:ext uri="{0D108BD9-81ED-4DB2-BD59-A6C34878D82A}">
                    <a16:rowId xmlns:a16="http://schemas.microsoft.com/office/drawing/2014/main" val="4021385318"/>
                  </a:ext>
                </a:extLst>
              </a:tr>
              <a:tr h="315926">
                <a:tc rowSpan="5">
                  <a:txBody>
                    <a:bodyPr/>
                    <a:lstStyle/>
                    <a:p>
                      <a:pPr algn="ctr">
                        <a:lnSpc>
                          <a:spcPct val="100000"/>
                        </a:lnSpc>
                        <a:spcBef>
                          <a:spcPts val="600"/>
                        </a:spcBef>
                      </a:pPr>
                      <a:r>
                        <a:rPr lang="ja-JP" sz="1400" b="1" kern="100" dirty="0">
                          <a:effectLst/>
                          <a:latin typeface="ＭＳ ゴシック" panose="020B0609070205080204" pitchFamily="49" charset="-128"/>
                          <a:ea typeface="ＭＳ ゴシック" panose="020B0609070205080204" pitchFamily="49" charset="-128"/>
                        </a:rPr>
                        <a:t>１</a:t>
                      </a:r>
                    </a:p>
                    <a:p>
                      <a:pPr algn="ctr">
                        <a:lnSpc>
                          <a:spcPct val="100000"/>
                        </a:lnSpc>
                        <a:spcBef>
                          <a:spcPts val="600"/>
                        </a:spcBef>
                      </a:pPr>
                      <a:r>
                        <a:rPr lang="en-US" sz="1400" kern="100" dirty="0">
                          <a:effectLst/>
                          <a:latin typeface="ＭＳ ゴシック" panose="020B0609070205080204" pitchFamily="49" charset="-128"/>
                          <a:ea typeface="ＭＳ ゴシック" panose="020B0609070205080204" pitchFamily="49" charset="-128"/>
                        </a:rPr>
                        <a:t> </a:t>
                      </a:r>
                    </a:p>
                    <a:p>
                      <a:pPr algn="ctr">
                        <a:lnSpc>
                          <a:spcPct val="100000"/>
                        </a:lnSpc>
                        <a:spcBef>
                          <a:spcPts val="600"/>
                        </a:spcBef>
                      </a:pPr>
                      <a:r>
                        <a:rPr lang="en-US" sz="1400" kern="100" dirty="0">
                          <a:effectLst/>
                          <a:latin typeface="ＭＳ ゴシック" panose="020B0609070205080204" pitchFamily="49" charset="-128"/>
                          <a:ea typeface="ＭＳ ゴシック" panose="020B0609070205080204" pitchFamily="49" charset="-128"/>
                        </a:rPr>
                        <a:t> </a:t>
                      </a:r>
                    </a:p>
                    <a:p>
                      <a:pPr algn="ctr">
                        <a:lnSpc>
                          <a:spcPct val="100000"/>
                        </a:lnSpc>
                        <a:spcBef>
                          <a:spcPts val="600"/>
                        </a:spcBef>
                      </a:pPr>
                      <a:r>
                        <a:rPr lang="en-US" sz="1400" kern="100" dirty="0">
                          <a:effectLst/>
                          <a:latin typeface="ＭＳ ゴシック" panose="020B0609070205080204" pitchFamily="49" charset="-128"/>
                          <a:ea typeface="ＭＳ ゴシック" panose="020B0609070205080204" pitchFamily="49" charset="-128"/>
                        </a:rPr>
                        <a:t> </a:t>
                      </a:r>
                    </a:p>
                    <a:p>
                      <a:pPr algn="ctr">
                        <a:lnSpc>
                          <a:spcPct val="100000"/>
                        </a:lnSpc>
                        <a:spcBef>
                          <a:spcPts val="600"/>
                        </a:spcBef>
                      </a:pPr>
                      <a:r>
                        <a:rPr lang="en-US" sz="1400" kern="100" dirty="0">
                          <a:effectLst/>
                          <a:latin typeface="ＭＳ ゴシック" panose="020B0609070205080204" pitchFamily="49" charset="-128"/>
                          <a:ea typeface="ＭＳ ゴシック" panose="020B0609070205080204" pitchFamily="49" charset="-128"/>
                        </a:rPr>
                        <a:t> </a:t>
                      </a:r>
                      <a:endParaRPr lang="ja-JP" altLang="en-US"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gridSpan="3">
                  <a:txBody>
                    <a:bodyPr/>
                    <a:lstStyle/>
                    <a:p>
                      <a:pPr algn="l">
                        <a:lnSpc>
                          <a:spcPct val="100000"/>
                        </a:lnSpc>
                        <a:spcBef>
                          <a:spcPts val="600"/>
                        </a:spcBef>
                      </a:pPr>
                      <a:r>
                        <a:rPr lang="ja-JP" altLang="en-US" sz="1400" b="1" kern="100" dirty="0">
                          <a:effectLst/>
                          <a:latin typeface="ＭＳ ゴシック" panose="020B0609070205080204" pitchFamily="49" charset="-128"/>
                          <a:ea typeface="ＭＳ ゴシック" panose="020B0609070205080204" pitchFamily="49" charset="-128"/>
                        </a:rPr>
                        <a:t>計画策定</a:t>
                      </a:r>
                      <a:r>
                        <a:rPr lang="ja-JP" altLang="en-US" sz="1400" b="1" kern="100" dirty="0" smtClean="0">
                          <a:effectLst/>
                          <a:latin typeface="ＭＳ ゴシック" panose="020B0609070205080204" pitchFamily="49" charset="-128"/>
                          <a:ea typeface="ＭＳ ゴシック" panose="020B0609070205080204" pitchFamily="49" charset="-128"/>
                        </a:rPr>
                        <a:t>の経緯と目的</a:t>
                      </a:r>
                      <a:endParaRPr lang="ja-JP" altLang="en-US" sz="1400" b="1" kern="100" dirty="0">
                        <a:effectLst/>
                        <a:latin typeface="ＭＳ ゴシック" panose="020B0609070205080204" pitchFamily="49" charset="-128"/>
                        <a:ea typeface="ＭＳ ゴシック" panose="020B0609070205080204" pitchFamily="49" charset="-128"/>
                      </a:endParaRPr>
                    </a:p>
                  </a:txBody>
                  <a:tcPr marL="68294" marR="68294" marT="0" marB="0" anchor="ctr">
                    <a:solidFill>
                      <a:schemeClr val="accent6">
                        <a:lumMod val="60000"/>
                        <a:lumOff val="40000"/>
                      </a:schemeClr>
                    </a:solidFill>
                  </a:tcPr>
                </a:tc>
                <a:tc hMerge="1">
                  <a:txBody>
                    <a:bodyPr/>
                    <a:lstStyle/>
                    <a:p>
                      <a:pPr algn="just">
                        <a:lnSpc>
                          <a:spcPct val="100000"/>
                        </a:lnSpc>
                        <a:spcBef>
                          <a:spcPts val="600"/>
                        </a:spcBef>
                      </a:pPr>
                      <a:r>
                        <a:rPr lang="ja-JP" sz="1400" b="1" kern="100" dirty="0">
                          <a:effectLst/>
                          <a:latin typeface="ＭＳ ゴシック" panose="020B0609070205080204" pitchFamily="49" charset="-128"/>
                          <a:ea typeface="ＭＳ ゴシック" panose="020B0609070205080204" pitchFamily="49" charset="-128"/>
                        </a:rPr>
                        <a:t>計画策定の</a:t>
                      </a:r>
                      <a:r>
                        <a:rPr lang="ja-JP" altLang="en-US" sz="1400" b="1" kern="100" dirty="0">
                          <a:effectLst/>
                          <a:latin typeface="ＭＳ ゴシック" panose="020B0609070205080204" pitchFamily="49" charset="-128"/>
                          <a:ea typeface="ＭＳ ゴシック" panose="020B0609070205080204" pitchFamily="49" charset="-128"/>
                        </a:rPr>
                        <a:t>経緯</a:t>
                      </a:r>
                      <a:r>
                        <a:rPr lang="ja-JP" sz="1400" b="1" kern="100" dirty="0">
                          <a:effectLst/>
                          <a:latin typeface="ＭＳ ゴシック" panose="020B0609070205080204" pitchFamily="49" charset="-128"/>
                          <a:ea typeface="ＭＳ ゴシック" panose="020B0609070205080204" pitchFamily="49" charset="-128"/>
                        </a:rPr>
                        <a:t>と目的</a:t>
                      </a:r>
                      <a:endParaRPr 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19050" cap="flat" cmpd="sng" algn="ctr">
                      <a:solidFill>
                        <a:schemeClr val="bg1"/>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lnL w="9525" cap="flat" cmpd="sng" algn="ctr">
                      <a:solidFill>
                        <a:schemeClr val="bg1">
                          <a:lumMod val="65000"/>
                        </a:schemeClr>
                      </a:solidFill>
                      <a:prstDash val="solid"/>
                      <a:round/>
                      <a:headEnd type="none" w="med" len="med"/>
                      <a:tailEnd type="none" w="med" len="med"/>
                    </a:lnL>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944329013"/>
                  </a:ext>
                </a:extLst>
              </a:tr>
              <a:tr h="895478">
                <a:tc vMerge="1">
                  <a:txBody>
                    <a:bodyPr/>
                    <a:lstStyle/>
                    <a:p>
                      <a:pPr algn="ctr">
                        <a:lnSpc>
                          <a:spcPct val="100000"/>
                        </a:lnSpc>
                        <a:spcBef>
                          <a:spcPts val="600"/>
                        </a:spcBef>
                      </a:pPr>
                      <a:r>
                        <a:rPr lang="en-US" sz="1200" kern="100" dirty="0">
                          <a:effectLst/>
                          <a:latin typeface="ＭＳ ゴシック" panose="020B0609070205080204" pitchFamily="49" charset="-128"/>
                          <a:ea typeface="ＭＳ ゴシック" panose="020B0609070205080204" pitchFamily="49" charset="-128"/>
                        </a:rPr>
                        <a:t> </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nchor="ctr"/>
                </a:tc>
                <a:tc>
                  <a:txBody>
                    <a:bodyPr/>
                    <a:lstStyle/>
                    <a:p>
                      <a:pPr algn="ctr">
                        <a:lnSpc>
                          <a:spcPct val="100000"/>
                        </a:lnSpc>
                        <a:spcBef>
                          <a:spcPts val="600"/>
                        </a:spcBef>
                      </a:pPr>
                      <a:r>
                        <a:rPr lang="ja-JP" sz="1200" b="1" kern="100" dirty="0">
                          <a:effectLst/>
                          <a:latin typeface="ＭＳ ゴシック" panose="020B0609070205080204" pitchFamily="49" charset="-128"/>
                          <a:ea typeface="ＭＳ ゴシック" panose="020B0609070205080204" pitchFamily="49" charset="-128"/>
                        </a:rPr>
                        <a:t>１</a:t>
                      </a:r>
                      <a:endParaRPr lang="ja-JP" sz="12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algn="just">
                        <a:lnSpc>
                          <a:spcPct val="100000"/>
                        </a:lnSpc>
                        <a:spcBef>
                          <a:spcPts val="600"/>
                        </a:spcBef>
                      </a:pPr>
                      <a:r>
                        <a:rPr lang="ja-JP" sz="1050" b="1" kern="100" dirty="0">
                          <a:effectLst/>
                          <a:latin typeface="ＭＳ ゴシック" panose="020B0609070205080204" pitchFamily="49" charset="-128"/>
                          <a:ea typeface="ＭＳ ゴシック" panose="020B0609070205080204" pitchFamily="49" charset="-128"/>
                        </a:rPr>
                        <a:t>計画策定</a:t>
                      </a:r>
                      <a:r>
                        <a:rPr lang="ja-JP" sz="1050" b="1" kern="100" dirty="0" smtClean="0">
                          <a:effectLst/>
                          <a:latin typeface="ＭＳ ゴシック" panose="020B0609070205080204" pitchFamily="49" charset="-128"/>
                          <a:ea typeface="ＭＳ ゴシック" panose="020B0609070205080204" pitchFamily="49" charset="-128"/>
                        </a:rPr>
                        <a:t>の</a:t>
                      </a:r>
                      <a:r>
                        <a:rPr lang="ja-JP" altLang="en-US" sz="1050" b="1" kern="100" dirty="0" smtClean="0">
                          <a:effectLst/>
                          <a:latin typeface="ＭＳ ゴシック" panose="020B0609070205080204" pitchFamily="49" charset="-128"/>
                          <a:ea typeface="ＭＳ ゴシック" panose="020B0609070205080204" pitchFamily="49" charset="-128"/>
                        </a:rPr>
                        <a:t>経緯</a:t>
                      </a:r>
                      <a:r>
                        <a:rPr lang="ja-JP" sz="1050" b="1" kern="100" dirty="0" smtClean="0">
                          <a:effectLst/>
                          <a:latin typeface="ＭＳ ゴシック" panose="020B0609070205080204" pitchFamily="49" charset="-128"/>
                          <a:ea typeface="ＭＳ ゴシック" panose="020B0609070205080204" pitchFamily="49" charset="-128"/>
                        </a:rPr>
                        <a:t>と目的</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marL="133200" indent="-133200" algn="just">
                        <a:lnSpc>
                          <a:spcPct val="100000"/>
                        </a:lnSpc>
                        <a:spcBef>
                          <a:spcPts val="30"/>
                        </a:spcBef>
                      </a:pPr>
                      <a:r>
                        <a:rPr lang="ja-JP" sz="1050" kern="100" dirty="0">
                          <a:effectLst/>
                          <a:latin typeface="ＭＳ ゴシック" panose="020B0609070205080204" pitchFamily="49" charset="-128"/>
                          <a:ea typeface="ＭＳ ゴシック" panose="020B0609070205080204" pitchFamily="49" charset="-128"/>
                        </a:rPr>
                        <a:t>・</a:t>
                      </a:r>
                      <a:r>
                        <a:rPr lang="ja-JP" altLang="en-US" sz="1050" kern="100" dirty="0">
                          <a:effectLst/>
                          <a:latin typeface="ＭＳ ゴシック" panose="020B0609070205080204" pitchFamily="49" charset="-128"/>
                          <a:ea typeface="ＭＳ ゴシック" panose="020B0609070205080204" pitchFamily="49" charset="-128"/>
                        </a:rPr>
                        <a:t>万博の開催から本計画の策定に至るまでの経緯</a:t>
                      </a:r>
                      <a:r>
                        <a:rPr lang="ja-JP" altLang="en-US" sz="1050" kern="100" dirty="0" smtClean="0">
                          <a:effectLst/>
                          <a:latin typeface="ＭＳ ゴシック" panose="020B0609070205080204" pitchFamily="49" charset="-128"/>
                          <a:ea typeface="ＭＳ ゴシック" panose="020B0609070205080204" pitchFamily="49" charset="-128"/>
                        </a:rPr>
                        <a:t>、施設</a:t>
                      </a:r>
                      <a:r>
                        <a:rPr lang="ja-JP" altLang="en-US" sz="1050" kern="100" dirty="0">
                          <a:effectLst/>
                          <a:latin typeface="ＭＳ ゴシック" panose="020B0609070205080204" pitchFamily="49" charset="-128"/>
                          <a:ea typeface="ＭＳ ゴシック" panose="020B0609070205080204" pitchFamily="49" charset="-128"/>
                        </a:rPr>
                        <a:t>の老朽化やバリアフリー化などの課題</a:t>
                      </a:r>
                      <a:r>
                        <a:rPr lang="ja-JP" altLang="en-US" sz="1050" kern="100" dirty="0" smtClean="0">
                          <a:effectLst/>
                          <a:latin typeface="ＭＳ ゴシック" panose="020B0609070205080204" pitchFamily="49" charset="-128"/>
                          <a:ea typeface="ＭＳ ゴシック" panose="020B0609070205080204" pitchFamily="49" charset="-128"/>
                        </a:rPr>
                        <a:t>、等に</a:t>
                      </a:r>
                      <a:r>
                        <a:rPr lang="ja-JP" altLang="en-US" sz="1050" kern="100" dirty="0">
                          <a:effectLst/>
                          <a:latin typeface="ＭＳ ゴシック" panose="020B0609070205080204" pitchFamily="49" charset="-128"/>
                          <a:ea typeface="ＭＳ ゴシック" panose="020B0609070205080204" pitchFamily="49" charset="-128"/>
                        </a:rPr>
                        <a:t>ついて概要を記載</a:t>
                      </a:r>
                      <a:endParaRPr lang="en-US" altLang="ja-JP" sz="1050" kern="100" dirty="0">
                        <a:effectLst/>
                        <a:latin typeface="ＭＳ ゴシック" panose="020B0609070205080204" pitchFamily="49" charset="-128"/>
                        <a:ea typeface="ＭＳ ゴシック" panose="020B0609070205080204" pitchFamily="49" charset="-128"/>
                      </a:endParaRPr>
                    </a:p>
                    <a:p>
                      <a:pPr marL="133350" indent="-133350" algn="just">
                        <a:lnSpc>
                          <a:spcPct val="100000"/>
                        </a:lnSpc>
                        <a:spcBef>
                          <a:spcPts val="30"/>
                        </a:spcBef>
                      </a:pPr>
                      <a:r>
                        <a:rPr lang="ja-JP" sz="1050" kern="100" dirty="0">
                          <a:effectLst/>
                          <a:latin typeface="ＭＳ ゴシック" panose="020B0609070205080204" pitchFamily="49" charset="-128"/>
                          <a:ea typeface="ＭＳ ゴシック" panose="020B0609070205080204" pitchFamily="49" charset="-128"/>
                        </a:rPr>
                        <a:t>・日本庭園の価値を次代に継承するため</a:t>
                      </a:r>
                      <a:r>
                        <a:rPr lang="ja-JP" altLang="en-US" sz="1050" kern="100" dirty="0">
                          <a:effectLst/>
                          <a:latin typeface="ＭＳ ゴシック" panose="020B0609070205080204" pitchFamily="49" charset="-128"/>
                          <a:ea typeface="ＭＳ ゴシック" panose="020B0609070205080204" pitchFamily="49" charset="-128"/>
                        </a:rPr>
                        <a:t>、本質的価値を明確にし、保存管理・活用・整備の方向性を定めることを目的とする</a:t>
                      </a:r>
                      <a:r>
                        <a:rPr lang="ja-JP" altLang="en-US" sz="1050" kern="100" dirty="0" smtClean="0">
                          <a:effectLst/>
                          <a:latin typeface="ＭＳ ゴシック" panose="020B0609070205080204" pitchFamily="49" charset="-128"/>
                          <a:ea typeface="ＭＳ ゴシック" panose="020B0609070205080204" pitchFamily="49" charset="-128"/>
                        </a:rPr>
                        <a:t>。</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extLst>
                  <a:ext uri="{0D108BD9-81ED-4DB2-BD59-A6C34878D82A}">
                    <a16:rowId xmlns:a16="http://schemas.microsoft.com/office/drawing/2014/main" val="4083007284"/>
                  </a:ext>
                </a:extLst>
              </a:tr>
              <a:tr h="420915">
                <a:tc vMerge="1">
                  <a:txBody>
                    <a:bodyPr/>
                    <a:lstStyle/>
                    <a:p>
                      <a:endParaRPr kumimoji="1" lang="ja-JP" altLang="en-US"/>
                    </a:p>
                  </a:txBody>
                  <a:tcPr/>
                </a:tc>
                <a:tc>
                  <a:txBody>
                    <a:bodyPr/>
                    <a:lstStyle/>
                    <a:p>
                      <a:pPr algn="ctr">
                        <a:lnSpc>
                          <a:spcPct val="100000"/>
                        </a:lnSpc>
                        <a:spcBef>
                          <a:spcPts val="600"/>
                        </a:spcBef>
                      </a:pPr>
                      <a:r>
                        <a:rPr lang="ja-JP" altLang="en-US" sz="1200" b="1" kern="100" dirty="0">
                          <a:effectLst/>
                          <a:latin typeface="ＭＳ ゴシック" panose="020B0609070205080204" pitchFamily="49" charset="-128"/>
                          <a:ea typeface="ＭＳ ゴシック" panose="020B0609070205080204" pitchFamily="49" charset="-128"/>
                        </a:rPr>
                        <a:t>２</a:t>
                      </a:r>
                      <a:endParaRPr lang="en-US" altLang="ja-JP" sz="12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algn="just">
                        <a:lnSpc>
                          <a:spcPct val="100000"/>
                        </a:lnSpc>
                        <a:spcBef>
                          <a:spcPts val="600"/>
                        </a:spcBef>
                      </a:pPr>
                      <a:r>
                        <a:rPr lang="ja-JP" sz="1050" b="1" kern="100" dirty="0">
                          <a:effectLst/>
                          <a:latin typeface="ＭＳ ゴシック" panose="020B0609070205080204" pitchFamily="49" charset="-128"/>
                          <a:ea typeface="ＭＳ ゴシック" panose="020B0609070205080204" pitchFamily="49" charset="-128"/>
                        </a:rPr>
                        <a:t>計画期間</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algn="just">
                        <a:lnSpc>
                          <a:spcPct val="100000"/>
                        </a:lnSpc>
                        <a:spcBef>
                          <a:spcPts val="30"/>
                        </a:spcBef>
                      </a:pPr>
                      <a:r>
                        <a:rPr lang="ja-JP" sz="1050" kern="100" dirty="0">
                          <a:effectLst/>
                          <a:latin typeface="ＭＳ ゴシック" panose="020B0609070205080204" pitchFamily="49" charset="-128"/>
                          <a:ea typeface="ＭＳ ゴシック" panose="020B0609070205080204" pitchFamily="49" charset="-128"/>
                        </a:rPr>
                        <a:t>・計画期間</a:t>
                      </a:r>
                      <a:r>
                        <a:rPr lang="ja-JP" altLang="en-US" sz="1050" kern="100" dirty="0">
                          <a:effectLst/>
                          <a:latin typeface="ＭＳ ゴシック" panose="020B0609070205080204" pitchFamily="49" charset="-128"/>
                          <a:ea typeface="ＭＳ ゴシック" panose="020B0609070205080204" pitchFamily="49" charset="-128"/>
                        </a:rPr>
                        <a:t>は概ね</a:t>
                      </a:r>
                      <a:r>
                        <a:rPr lang="en-US" altLang="ja-JP" sz="1050" kern="100" dirty="0">
                          <a:effectLst/>
                          <a:latin typeface="ＭＳ ゴシック" panose="020B0609070205080204" pitchFamily="49" charset="-128"/>
                          <a:ea typeface="ＭＳ ゴシック" panose="020B0609070205080204" pitchFamily="49" charset="-128"/>
                        </a:rPr>
                        <a:t>10</a:t>
                      </a:r>
                      <a:r>
                        <a:rPr lang="ja-JP" altLang="en-US" sz="1050" kern="100" dirty="0">
                          <a:effectLst/>
                          <a:latin typeface="ＭＳ ゴシック" panose="020B0609070205080204" pitchFamily="49" charset="-128"/>
                          <a:ea typeface="ＭＳ ゴシック" panose="020B0609070205080204" pitchFamily="49" charset="-128"/>
                        </a:rPr>
                        <a:t>年とする。</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extLst>
                  <a:ext uri="{0D108BD9-81ED-4DB2-BD59-A6C34878D82A}">
                    <a16:rowId xmlns:a16="http://schemas.microsoft.com/office/drawing/2014/main" val="1723025454"/>
                  </a:ext>
                </a:extLst>
              </a:tr>
              <a:tr h="493485">
                <a:tc vMerge="1">
                  <a:txBody>
                    <a:bodyPr/>
                    <a:lstStyle/>
                    <a:p>
                      <a:endParaRPr kumimoji="1" lang="ja-JP" altLang="en-US"/>
                    </a:p>
                  </a:txBody>
                  <a:tcPr/>
                </a:tc>
                <a:tc>
                  <a:txBody>
                    <a:bodyPr/>
                    <a:lstStyle/>
                    <a:p>
                      <a:pPr algn="ctr">
                        <a:lnSpc>
                          <a:spcPct val="100000"/>
                        </a:lnSpc>
                        <a:spcBef>
                          <a:spcPts val="600"/>
                        </a:spcBef>
                      </a:pPr>
                      <a:r>
                        <a:rPr lang="ja-JP" sz="1200" b="1" kern="100" dirty="0">
                          <a:effectLst/>
                          <a:latin typeface="ＭＳ ゴシック" panose="020B0609070205080204" pitchFamily="49" charset="-128"/>
                          <a:ea typeface="ＭＳ ゴシック" panose="020B0609070205080204" pitchFamily="49" charset="-128"/>
                        </a:rPr>
                        <a:t>３</a:t>
                      </a:r>
                      <a:endParaRPr lang="ja-JP" sz="12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algn="just">
                        <a:lnSpc>
                          <a:spcPct val="100000"/>
                        </a:lnSpc>
                        <a:spcBef>
                          <a:spcPts val="600"/>
                        </a:spcBef>
                      </a:pPr>
                      <a:r>
                        <a:rPr lang="ja-JP" sz="1050" b="1" kern="100" dirty="0">
                          <a:effectLst/>
                          <a:latin typeface="ＭＳ ゴシック" panose="020B0609070205080204" pitchFamily="49" charset="-128"/>
                          <a:ea typeface="ＭＳ ゴシック" panose="020B0609070205080204" pitchFamily="49" charset="-128"/>
                        </a:rPr>
                        <a:t>計画</a:t>
                      </a:r>
                      <a:r>
                        <a:rPr lang="ja-JP" altLang="en-US" sz="1050" b="1" kern="100" dirty="0">
                          <a:effectLst/>
                          <a:latin typeface="ＭＳ ゴシック" panose="020B0609070205080204" pitchFamily="49" charset="-128"/>
                          <a:ea typeface="ＭＳ ゴシック" panose="020B0609070205080204" pitchFamily="49" charset="-128"/>
                        </a:rPr>
                        <a:t>策定</a:t>
                      </a:r>
                      <a:r>
                        <a:rPr lang="ja-JP" sz="1050" b="1" kern="100" dirty="0">
                          <a:effectLst/>
                          <a:latin typeface="ＭＳ ゴシック" panose="020B0609070205080204" pitchFamily="49" charset="-128"/>
                          <a:ea typeface="ＭＳ ゴシック" panose="020B0609070205080204" pitchFamily="49" charset="-128"/>
                        </a:rPr>
                        <a:t>の対象</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marL="133200" indent="-133200" algn="just">
                        <a:lnSpc>
                          <a:spcPct val="100000"/>
                        </a:lnSpc>
                        <a:spcBef>
                          <a:spcPts val="30"/>
                        </a:spcBef>
                      </a:pPr>
                      <a:r>
                        <a:rPr lang="ja-JP" sz="1050" kern="100" dirty="0">
                          <a:effectLst/>
                          <a:latin typeface="ＭＳ ゴシック" panose="020B0609070205080204" pitchFamily="49" charset="-128"/>
                          <a:ea typeface="ＭＳ ゴシック" panose="020B0609070205080204" pitchFamily="49" charset="-128"/>
                        </a:rPr>
                        <a:t>・計画対象地の名称、所在地、</a:t>
                      </a:r>
                      <a:r>
                        <a:rPr lang="ja-JP" altLang="en-US" sz="1050" kern="100" dirty="0">
                          <a:effectLst/>
                          <a:latin typeface="ＭＳ ゴシック" panose="020B0609070205080204" pitchFamily="49" charset="-128"/>
                          <a:ea typeface="ＭＳ ゴシック" panose="020B0609070205080204" pitchFamily="49" charset="-128"/>
                        </a:rPr>
                        <a:t>土地所有者・管理団体、</a:t>
                      </a:r>
                      <a:r>
                        <a:rPr lang="ja-JP" sz="1050" kern="100" dirty="0">
                          <a:effectLst/>
                          <a:latin typeface="ＭＳ ゴシック" panose="020B0609070205080204" pitchFamily="49" charset="-128"/>
                          <a:ea typeface="ＭＳ ゴシック" panose="020B0609070205080204" pitchFamily="49" charset="-128"/>
                        </a:rPr>
                        <a:t>対象区域</a:t>
                      </a:r>
                      <a:r>
                        <a:rPr lang="ja-JP" altLang="en-US" sz="1050" kern="100" dirty="0">
                          <a:effectLst/>
                          <a:latin typeface="ＭＳ ゴシック" panose="020B0609070205080204" pitchFamily="49" charset="-128"/>
                          <a:ea typeface="ＭＳ ゴシック" panose="020B0609070205080204" pitchFamily="49" charset="-128"/>
                        </a:rPr>
                        <a:t>面積</a:t>
                      </a:r>
                      <a:r>
                        <a:rPr lang="ja-JP" sz="1050" kern="100" dirty="0">
                          <a:effectLst/>
                          <a:latin typeface="ＭＳ ゴシック" panose="020B0609070205080204" pitchFamily="49" charset="-128"/>
                          <a:ea typeface="ＭＳ ゴシック" panose="020B0609070205080204" pitchFamily="49" charset="-128"/>
                        </a:rPr>
                        <a:t>等</a:t>
                      </a:r>
                      <a:r>
                        <a:rPr lang="ja-JP" altLang="en-US" sz="1050" kern="100" dirty="0">
                          <a:effectLst/>
                          <a:latin typeface="ＭＳ ゴシック" panose="020B0609070205080204" pitchFamily="49" charset="-128"/>
                          <a:ea typeface="ＭＳ ゴシック" panose="020B0609070205080204" pitchFamily="49" charset="-128"/>
                        </a:rPr>
                        <a:t>について</a:t>
                      </a:r>
                      <a:r>
                        <a:rPr lang="ja-JP" altLang="en-US" sz="1050" kern="100" dirty="0" smtClean="0">
                          <a:effectLst/>
                          <a:latin typeface="ＭＳ ゴシック" panose="020B0609070205080204" pitchFamily="49" charset="-128"/>
                          <a:ea typeface="ＭＳ ゴシック" panose="020B0609070205080204" pitchFamily="49" charset="-128"/>
                        </a:rPr>
                        <a:t>記載</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extLst>
                  <a:ext uri="{0D108BD9-81ED-4DB2-BD59-A6C34878D82A}">
                    <a16:rowId xmlns:a16="http://schemas.microsoft.com/office/drawing/2014/main" val="1142097606"/>
                  </a:ext>
                </a:extLst>
              </a:tr>
              <a:tr h="740229">
                <a:tc vMerge="1">
                  <a:txBody>
                    <a:bodyPr/>
                    <a:lstStyle/>
                    <a:p>
                      <a:pPr algn="ctr">
                        <a:lnSpc>
                          <a:spcPct val="100000"/>
                        </a:lnSpc>
                        <a:spcBef>
                          <a:spcPts val="600"/>
                        </a:spcBef>
                      </a:pPr>
                      <a:r>
                        <a:rPr lang="en-US" sz="1200" kern="100" dirty="0">
                          <a:effectLst/>
                          <a:latin typeface="ＭＳ ゴシック" panose="020B0609070205080204" pitchFamily="49" charset="-128"/>
                          <a:ea typeface="ＭＳ ゴシック" panose="020B0609070205080204" pitchFamily="49" charset="-128"/>
                        </a:rPr>
                        <a:t> </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nchor="ctr"/>
                </a:tc>
                <a:tc>
                  <a:txBody>
                    <a:bodyPr/>
                    <a:lstStyle/>
                    <a:p>
                      <a:pPr algn="ctr">
                        <a:lnSpc>
                          <a:spcPct val="100000"/>
                        </a:lnSpc>
                        <a:spcBef>
                          <a:spcPts val="600"/>
                        </a:spcBef>
                      </a:pPr>
                      <a:r>
                        <a:rPr lang="ja-JP" altLang="en-US" sz="1200" b="1" kern="100" dirty="0">
                          <a:effectLst/>
                          <a:latin typeface="ＭＳ ゴシック" panose="020B0609070205080204" pitchFamily="49" charset="-128"/>
                          <a:ea typeface="ＭＳ ゴシック" panose="020B0609070205080204" pitchFamily="49" charset="-128"/>
                        </a:rPr>
                        <a:t>４</a:t>
                      </a:r>
                      <a:endParaRPr lang="ja-JP" altLang="en-US" sz="12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algn="just">
                        <a:lnSpc>
                          <a:spcPct val="100000"/>
                        </a:lnSpc>
                        <a:spcBef>
                          <a:spcPts val="0"/>
                        </a:spcBef>
                      </a:pPr>
                      <a:r>
                        <a:rPr lang="ja-JP" sz="1050" b="1" kern="100" dirty="0">
                          <a:effectLst/>
                          <a:latin typeface="ＭＳ ゴシック" panose="020B0609070205080204" pitchFamily="49" charset="-128"/>
                          <a:ea typeface="ＭＳ ゴシック" panose="020B0609070205080204" pitchFamily="49" charset="-128"/>
                        </a:rPr>
                        <a:t>上位計画及び</a:t>
                      </a:r>
                    </a:p>
                    <a:p>
                      <a:pPr algn="just">
                        <a:lnSpc>
                          <a:spcPct val="100000"/>
                        </a:lnSpc>
                        <a:spcBef>
                          <a:spcPts val="0"/>
                        </a:spcBef>
                      </a:pPr>
                      <a:r>
                        <a:rPr lang="ja-JP" sz="1050" b="1" kern="100" dirty="0">
                          <a:effectLst/>
                          <a:latin typeface="ＭＳ ゴシック" panose="020B0609070205080204" pitchFamily="49" charset="-128"/>
                          <a:ea typeface="ＭＳ ゴシック" panose="020B0609070205080204" pitchFamily="49" charset="-128"/>
                        </a:rPr>
                        <a:t>関連計画における位置づけ</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marL="133200" indent="-133200" algn="just">
                        <a:lnSpc>
                          <a:spcPct val="100000"/>
                        </a:lnSpc>
                        <a:spcBef>
                          <a:spcPts val="30"/>
                        </a:spcBef>
                      </a:pPr>
                      <a:r>
                        <a:rPr lang="ja-JP" sz="1050" kern="100" dirty="0">
                          <a:effectLst/>
                          <a:latin typeface="ＭＳ ゴシック" panose="020B0609070205080204" pitchFamily="49" charset="-128"/>
                          <a:ea typeface="ＭＳ ゴシック" panose="020B0609070205080204" pitchFamily="49" charset="-128"/>
                        </a:rPr>
                        <a:t>・</a:t>
                      </a:r>
                      <a:r>
                        <a:rPr lang="ja-JP" altLang="en-US" sz="1050" kern="100" dirty="0">
                          <a:effectLst/>
                          <a:latin typeface="ＭＳ ゴシック" panose="020B0609070205080204" pitchFamily="49" charset="-128"/>
                          <a:ea typeface="ＭＳ ゴシック" panose="020B0609070205080204" pitchFamily="49" charset="-128"/>
                        </a:rPr>
                        <a:t>「</a:t>
                      </a:r>
                      <a:r>
                        <a:rPr lang="ja-JP" sz="1050" kern="100" dirty="0">
                          <a:effectLst/>
                          <a:latin typeface="ＭＳ ゴシック" panose="020B0609070205080204" pitchFamily="49" charset="-128"/>
                          <a:ea typeface="ＭＳ ゴシック" panose="020B0609070205080204" pitchFamily="49" charset="-128"/>
                        </a:rPr>
                        <a:t>万博公園活性化に向けた将来ビジョン</a:t>
                      </a:r>
                      <a:r>
                        <a:rPr lang="ja-JP" altLang="en-US" sz="1050" kern="100" dirty="0">
                          <a:effectLst/>
                          <a:latin typeface="ＭＳ ゴシック" panose="020B0609070205080204" pitchFamily="49" charset="-128"/>
                          <a:ea typeface="ＭＳ ゴシック" panose="020B0609070205080204" pitchFamily="49" charset="-128"/>
                        </a:rPr>
                        <a:t>」「</a:t>
                      </a:r>
                      <a:r>
                        <a:rPr lang="ja-JP" sz="1050" kern="100" dirty="0">
                          <a:effectLst/>
                          <a:latin typeface="ＭＳ ゴシック" panose="020B0609070205080204" pitchFamily="49" charset="-128"/>
                          <a:ea typeface="ＭＳ ゴシック" panose="020B0609070205080204" pitchFamily="49" charset="-128"/>
                        </a:rPr>
                        <a:t>日本庭園改修基本計画</a:t>
                      </a:r>
                      <a:r>
                        <a:rPr lang="ja-JP" altLang="en-US" sz="1050" kern="100" dirty="0">
                          <a:effectLst/>
                          <a:latin typeface="ＭＳ ゴシック" panose="020B0609070205080204" pitchFamily="49" charset="-128"/>
                          <a:ea typeface="ＭＳ ゴシック" panose="020B0609070205080204" pitchFamily="49" charset="-128"/>
                        </a:rPr>
                        <a:t>」「日本庭園景観整備方針」等の</a:t>
                      </a:r>
                      <a:r>
                        <a:rPr lang="ja-JP" sz="1050" kern="100" dirty="0">
                          <a:effectLst/>
                          <a:latin typeface="ＭＳ ゴシック" panose="020B0609070205080204" pitchFamily="49" charset="-128"/>
                          <a:ea typeface="ＭＳ ゴシック" panose="020B0609070205080204" pitchFamily="49" charset="-128"/>
                        </a:rPr>
                        <a:t>関連計画</a:t>
                      </a:r>
                      <a:r>
                        <a:rPr lang="ja-JP" sz="1050" kern="100" dirty="0" smtClean="0">
                          <a:effectLst/>
                          <a:latin typeface="ＭＳ ゴシック" panose="020B0609070205080204" pitchFamily="49" charset="-128"/>
                          <a:ea typeface="ＭＳ ゴシック" panose="020B0609070205080204" pitchFamily="49" charset="-128"/>
                        </a:rPr>
                        <a:t>に</a:t>
                      </a:r>
                      <a:r>
                        <a:rPr lang="ja-JP" altLang="en-US" sz="1050" kern="100" dirty="0" smtClean="0">
                          <a:effectLst/>
                          <a:latin typeface="ＭＳ ゴシック" panose="020B0609070205080204" pitchFamily="49" charset="-128"/>
                          <a:ea typeface="ＭＳ ゴシック" panose="020B0609070205080204" pitchFamily="49" charset="-128"/>
                        </a:rPr>
                        <a:t>対する本計画の位置づけを記載。</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extLst>
                  <a:ext uri="{0D108BD9-81ED-4DB2-BD59-A6C34878D82A}">
                    <a16:rowId xmlns:a16="http://schemas.microsoft.com/office/drawing/2014/main" val="2541590750"/>
                  </a:ext>
                </a:extLst>
              </a:tr>
              <a:tr h="303271">
                <a:tc rowSpan="5">
                  <a:txBody>
                    <a:bodyPr/>
                    <a:lstStyle/>
                    <a:p>
                      <a:pPr algn="ctr">
                        <a:lnSpc>
                          <a:spcPct val="100000"/>
                        </a:lnSpc>
                        <a:spcBef>
                          <a:spcPts val="600"/>
                        </a:spcBef>
                      </a:pPr>
                      <a:r>
                        <a:rPr lang="ja-JP" sz="1400" b="1" kern="100" dirty="0">
                          <a:effectLst/>
                          <a:latin typeface="ＭＳ ゴシック" panose="020B0609070205080204" pitchFamily="49" charset="-128"/>
                          <a:ea typeface="ＭＳ ゴシック" panose="020B0609070205080204" pitchFamily="49" charset="-128"/>
                        </a:rPr>
                        <a:t>２</a:t>
                      </a:r>
                    </a:p>
                    <a:p>
                      <a:pPr algn="ctr">
                        <a:lnSpc>
                          <a:spcPct val="100000"/>
                        </a:lnSpc>
                        <a:spcBef>
                          <a:spcPts val="600"/>
                        </a:spcBef>
                      </a:pPr>
                      <a:r>
                        <a:rPr lang="en-US" sz="1400" kern="100" dirty="0">
                          <a:effectLst/>
                          <a:latin typeface="ＭＳ ゴシック" panose="020B0609070205080204" pitchFamily="49" charset="-128"/>
                          <a:ea typeface="ＭＳ ゴシック" panose="020B0609070205080204" pitchFamily="49" charset="-128"/>
                        </a:rPr>
                        <a:t> </a:t>
                      </a:r>
                    </a:p>
                    <a:p>
                      <a:pPr algn="ctr">
                        <a:lnSpc>
                          <a:spcPct val="100000"/>
                        </a:lnSpc>
                        <a:spcBef>
                          <a:spcPts val="600"/>
                        </a:spcBef>
                      </a:pPr>
                      <a:r>
                        <a:rPr lang="en-US" sz="1400" kern="100" dirty="0">
                          <a:effectLst/>
                          <a:latin typeface="ＭＳ ゴシック" panose="020B0609070205080204" pitchFamily="49" charset="-128"/>
                          <a:ea typeface="ＭＳ ゴシック" panose="020B0609070205080204" pitchFamily="49" charset="-128"/>
                        </a:rPr>
                        <a:t> </a:t>
                      </a:r>
                    </a:p>
                    <a:p>
                      <a:pPr algn="ctr">
                        <a:lnSpc>
                          <a:spcPct val="100000"/>
                        </a:lnSpc>
                        <a:spcBef>
                          <a:spcPts val="600"/>
                        </a:spcBef>
                      </a:pPr>
                      <a:endParaRPr lang="en-US" sz="1400" kern="100" dirty="0">
                        <a:effectLst/>
                        <a:latin typeface="ＭＳ ゴシック" panose="020B0609070205080204" pitchFamily="49" charset="-128"/>
                        <a:ea typeface="ＭＳ ゴシック" panose="020B0609070205080204" pitchFamily="49" charset="-128"/>
                      </a:endParaRPr>
                    </a:p>
                    <a:p>
                      <a:pPr algn="ctr">
                        <a:lnSpc>
                          <a:spcPct val="100000"/>
                        </a:lnSpc>
                        <a:spcBef>
                          <a:spcPts val="600"/>
                        </a:spcBef>
                      </a:pPr>
                      <a:endParaRPr lang="en-US" sz="1400" kern="100" dirty="0">
                        <a:effectLst/>
                        <a:latin typeface="ＭＳ ゴシック" panose="020B0609070205080204" pitchFamily="49" charset="-128"/>
                        <a:ea typeface="ＭＳ ゴシック" panose="020B0609070205080204" pitchFamily="49" charset="-128"/>
                      </a:endParaRPr>
                    </a:p>
                    <a:p>
                      <a:pPr algn="ctr">
                        <a:lnSpc>
                          <a:spcPct val="100000"/>
                        </a:lnSpc>
                        <a:spcBef>
                          <a:spcPts val="600"/>
                        </a:spcBef>
                      </a:pPr>
                      <a:r>
                        <a:rPr lang="en-US" sz="1400" kern="100" dirty="0">
                          <a:effectLst/>
                          <a:latin typeface="ＭＳ ゴシック" panose="020B0609070205080204" pitchFamily="49" charset="-128"/>
                          <a:ea typeface="ＭＳ ゴシック" panose="020B0609070205080204" pitchFamily="49" charset="-128"/>
                        </a:rPr>
                        <a:t> </a:t>
                      </a:r>
                      <a:endParaRPr lang="ja-JP" altLang="en-US"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gridSpan="3">
                  <a:txBody>
                    <a:bodyPr/>
                    <a:lstStyle/>
                    <a:p>
                      <a:pPr algn="l">
                        <a:lnSpc>
                          <a:spcPct val="100000"/>
                        </a:lnSpc>
                        <a:spcBef>
                          <a:spcPts val="600"/>
                        </a:spcBef>
                      </a:pPr>
                      <a:r>
                        <a:rPr lang="ja-JP" altLang="en-US" sz="1400" b="1" kern="100" dirty="0">
                          <a:effectLst/>
                          <a:latin typeface="ＭＳ ゴシック" panose="020B0609070205080204" pitchFamily="49" charset="-128"/>
                          <a:ea typeface="ＭＳ ゴシック" panose="020B0609070205080204" pitchFamily="49" charset="-128"/>
                        </a:rPr>
                        <a:t>万博日本庭園をとりまく環境</a:t>
                      </a:r>
                    </a:p>
                  </a:txBody>
                  <a:tcPr marL="68294" marR="68294" marT="0" marB="0" anchor="ctr">
                    <a:solidFill>
                      <a:schemeClr val="accent6">
                        <a:lumMod val="60000"/>
                        <a:lumOff val="40000"/>
                      </a:schemeClr>
                    </a:solidFill>
                  </a:tcPr>
                </a:tc>
                <a:tc hMerge="1">
                  <a:txBody>
                    <a:bodyPr/>
                    <a:lstStyle/>
                    <a:p>
                      <a:pPr algn="just">
                        <a:lnSpc>
                          <a:spcPct val="100000"/>
                        </a:lnSpc>
                        <a:spcBef>
                          <a:spcPts val="30"/>
                        </a:spcBef>
                      </a:pPr>
                      <a:r>
                        <a:rPr lang="ja-JP" sz="1400" b="1" kern="100" dirty="0">
                          <a:effectLst/>
                          <a:latin typeface="ＭＳ ゴシック" panose="020B0609070205080204" pitchFamily="49" charset="-128"/>
                          <a:ea typeface="ＭＳ ゴシック" panose="020B0609070205080204" pitchFamily="49" charset="-128"/>
                        </a:rPr>
                        <a:t>万博日本庭園の成り立ちと現況</a:t>
                      </a:r>
                      <a:endParaRPr 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lnL w="9525" cap="flat" cmpd="sng" algn="ctr">
                      <a:solidFill>
                        <a:schemeClr val="bg1">
                          <a:lumMod val="65000"/>
                        </a:schemeClr>
                      </a:solidFill>
                      <a:prstDash val="solid"/>
                      <a:round/>
                      <a:headEnd type="none" w="med" len="med"/>
                      <a:tailEnd type="none" w="med" len="med"/>
                    </a:lnL>
                    <a:lnT w="9525" cap="flat" cmpd="sng" algn="ctr">
                      <a:solidFill>
                        <a:schemeClr val="bg1">
                          <a:lumMod val="65000"/>
                        </a:schemeClr>
                      </a:solidFill>
                      <a:prstDash val="solid"/>
                      <a:round/>
                      <a:headEnd type="none" w="med" len="med"/>
                      <a:tailEnd type="none" w="med" len="med"/>
                    </a:lnT>
                  </a:tcPr>
                </a:tc>
                <a:extLst>
                  <a:ext uri="{0D108BD9-81ED-4DB2-BD59-A6C34878D82A}">
                    <a16:rowId xmlns:a16="http://schemas.microsoft.com/office/drawing/2014/main" val="3483862756"/>
                  </a:ext>
                </a:extLst>
              </a:tr>
              <a:tr h="371960">
                <a:tc vMerge="1">
                  <a:txBody>
                    <a:bodyPr/>
                    <a:lstStyle/>
                    <a:p>
                      <a:pPr algn="ctr">
                        <a:lnSpc>
                          <a:spcPct val="100000"/>
                        </a:lnSpc>
                        <a:spcBef>
                          <a:spcPts val="600"/>
                        </a:spcBef>
                      </a:pPr>
                      <a:r>
                        <a:rPr lang="en-US" sz="1200" kern="100" dirty="0">
                          <a:effectLst/>
                          <a:latin typeface="ＭＳ ゴシック" panose="020B0609070205080204" pitchFamily="49" charset="-128"/>
                          <a:ea typeface="ＭＳ ゴシック" panose="020B0609070205080204" pitchFamily="49" charset="-128"/>
                        </a:rPr>
                        <a:t> </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nchor="ctr"/>
                </a:tc>
                <a:tc>
                  <a:txBody>
                    <a:bodyPr/>
                    <a:lstStyle/>
                    <a:p>
                      <a:pPr algn="ctr">
                        <a:lnSpc>
                          <a:spcPct val="100000"/>
                        </a:lnSpc>
                        <a:spcBef>
                          <a:spcPts val="600"/>
                        </a:spcBef>
                      </a:pPr>
                      <a:r>
                        <a:rPr kumimoji="1" lang="en-US" altLang="ja-JP" sz="1200" b="1" kern="100" dirty="0">
                          <a:solidFill>
                            <a:schemeClr val="dk1"/>
                          </a:solidFill>
                          <a:effectLst/>
                          <a:latin typeface="ＭＳ ゴシック" panose="020B0609070205080204" pitchFamily="49" charset="-128"/>
                          <a:ea typeface="ＭＳ ゴシック" panose="020B0609070205080204" pitchFamily="49" charset="-128"/>
                          <a:cs typeface="+mn-cs"/>
                        </a:rPr>
                        <a:t>1</a:t>
                      </a:r>
                      <a:endParaRPr kumimoji="1" lang="ja-JP" altLang="en-US" sz="1200" b="1" kern="100" dirty="0">
                        <a:solidFill>
                          <a:schemeClr val="dk1"/>
                        </a:solidFill>
                        <a:effectLst/>
                        <a:latin typeface="ＭＳ ゴシック" panose="020B0609070205080204" pitchFamily="49" charset="-128"/>
                        <a:ea typeface="ＭＳ ゴシック" panose="020B0609070205080204" pitchFamily="49" charset="-128"/>
                        <a:cs typeface="+mn-cs"/>
                      </a:endParaRPr>
                    </a:p>
                  </a:txBody>
                  <a:tcPr marL="68294" marR="68294" marT="0" marB="0"/>
                </a:tc>
                <a:tc>
                  <a:txBody>
                    <a:bodyPr/>
                    <a:lstStyle/>
                    <a:p>
                      <a:pPr algn="just">
                        <a:lnSpc>
                          <a:spcPct val="100000"/>
                        </a:lnSpc>
                        <a:spcBef>
                          <a:spcPts val="600"/>
                        </a:spcBef>
                      </a:pPr>
                      <a:r>
                        <a:rPr lang="ja-JP" altLang="en-US" sz="1050" b="1" kern="100" dirty="0">
                          <a:effectLst/>
                          <a:latin typeface="ＭＳ ゴシック" panose="020B0609070205080204" pitchFamily="49" charset="-128"/>
                          <a:ea typeface="ＭＳ ゴシック" panose="020B0609070205080204" pitchFamily="49" charset="-128"/>
                        </a:rPr>
                        <a:t>万博日本庭園の位置</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marL="133200" indent="-133200" algn="just">
                        <a:lnSpc>
                          <a:spcPct val="100000"/>
                        </a:lnSpc>
                        <a:spcBef>
                          <a:spcPts val="30"/>
                        </a:spcBef>
                      </a:pPr>
                      <a:r>
                        <a:rPr lang="ja-JP" altLang="en-US" sz="1050" b="0" kern="100" dirty="0">
                          <a:effectLst/>
                          <a:latin typeface="ＭＳ ゴシック" panose="020B0609070205080204" pitchFamily="49" charset="-128"/>
                          <a:ea typeface="ＭＳ ゴシック" panose="020B0609070205080204" pitchFamily="49" charset="-128"/>
                        </a:rPr>
                        <a:t>・万博公園ならびに万博日本庭園の広域的位置を記載</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extLst>
                  <a:ext uri="{0D108BD9-81ED-4DB2-BD59-A6C34878D82A}">
                    <a16:rowId xmlns:a16="http://schemas.microsoft.com/office/drawing/2014/main" val="2094820781"/>
                  </a:ext>
                </a:extLst>
              </a:tr>
              <a:tr h="324642">
                <a:tc vMerge="1">
                  <a:txBody>
                    <a:bodyPr/>
                    <a:lstStyle/>
                    <a:p>
                      <a:endParaRPr kumimoji="1" lang="ja-JP" altLang="en-US"/>
                    </a:p>
                  </a:txBody>
                  <a:tcPr/>
                </a:tc>
                <a:tc>
                  <a:txBody>
                    <a:bodyPr/>
                    <a:lstStyle/>
                    <a:p>
                      <a:pPr algn="ctr">
                        <a:lnSpc>
                          <a:spcPct val="100000"/>
                        </a:lnSpc>
                        <a:spcBef>
                          <a:spcPts val="600"/>
                        </a:spcBef>
                      </a:pPr>
                      <a:r>
                        <a:rPr kumimoji="1" lang="ja-JP" altLang="en-US" sz="1200" b="1" kern="100" dirty="0">
                          <a:solidFill>
                            <a:schemeClr val="dk1"/>
                          </a:solidFill>
                          <a:effectLst/>
                          <a:latin typeface="ＭＳ ゴシック" panose="020B0609070205080204" pitchFamily="49" charset="-128"/>
                          <a:ea typeface="ＭＳ ゴシック" panose="020B0609070205080204" pitchFamily="49" charset="-128"/>
                          <a:cs typeface="+mn-cs"/>
                        </a:rPr>
                        <a:t>２</a:t>
                      </a:r>
                      <a:endParaRPr kumimoji="1" lang="en-US" altLang="ja-JP" sz="1200" b="1" kern="100" dirty="0">
                        <a:solidFill>
                          <a:schemeClr val="dk1"/>
                        </a:solidFill>
                        <a:effectLst/>
                        <a:latin typeface="ＭＳ ゴシック" panose="020B0609070205080204" pitchFamily="49" charset="-128"/>
                        <a:ea typeface="ＭＳ ゴシック" panose="020B0609070205080204" pitchFamily="49" charset="-128"/>
                        <a:cs typeface="+mn-cs"/>
                      </a:endParaRPr>
                    </a:p>
                  </a:txBody>
                  <a:tcPr marL="68294" marR="68294" marT="0" marB="0"/>
                </a:tc>
                <a:tc>
                  <a:txBody>
                    <a:bodyPr/>
                    <a:lstStyle/>
                    <a:p>
                      <a:pPr algn="just">
                        <a:lnSpc>
                          <a:spcPct val="100000"/>
                        </a:lnSpc>
                        <a:spcBef>
                          <a:spcPts val="600"/>
                        </a:spcBef>
                      </a:pPr>
                      <a:r>
                        <a:rPr lang="ja-JP" altLang="en-US" sz="1050" b="1" kern="100" dirty="0">
                          <a:effectLst/>
                          <a:latin typeface="ＭＳ ゴシック" panose="020B0609070205080204" pitchFamily="49" charset="-128"/>
                          <a:ea typeface="ＭＳ ゴシック" panose="020B0609070205080204" pitchFamily="49" charset="-128"/>
                        </a:rPr>
                        <a:t>万博日本庭園周辺の自然的環境</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marL="133200" indent="-133200" algn="just">
                        <a:lnSpc>
                          <a:spcPct val="100000"/>
                        </a:lnSpc>
                        <a:spcBef>
                          <a:spcPts val="30"/>
                        </a:spcBef>
                      </a:pPr>
                      <a:r>
                        <a:rPr lang="ja-JP" altLang="en-US" sz="1050" b="0" kern="100" dirty="0">
                          <a:effectLst/>
                          <a:latin typeface="ＭＳ ゴシック" panose="020B0609070205080204" pitchFamily="49" charset="-128"/>
                          <a:ea typeface="ＭＳ ゴシック" panose="020B0609070205080204" pitchFamily="49" charset="-128"/>
                        </a:rPr>
                        <a:t>・千里丘陵を対象に地形・地質、気象、植生について整理</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extLst>
                  <a:ext uri="{0D108BD9-81ED-4DB2-BD59-A6C34878D82A}">
                    <a16:rowId xmlns:a16="http://schemas.microsoft.com/office/drawing/2014/main" val="59535322"/>
                  </a:ext>
                </a:extLst>
              </a:tr>
              <a:tr h="486962">
                <a:tc vMerge="1">
                  <a:txBody>
                    <a:bodyPr/>
                    <a:lstStyle/>
                    <a:p>
                      <a:endParaRPr kumimoji="1" lang="ja-JP" altLang="en-US"/>
                    </a:p>
                  </a:txBody>
                  <a:tcPr/>
                </a:tc>
                <a:tc>
                  <a:txBody>
                    <a:bodyPr/>
                    <a:lstStyle/>
                    <a:p>
                      <a:pPr algn="ctr">
                        <a:lnSpc>
                          <a:spcPct val="100000"/>
                        </a:lnSpc>
                        <a:spcBef>
                          <a:spcPts val="600"/>
                        </a:spcBef>
                      </a:pPr>
                      <a:r>
                        <a:rPr kumimoji="1" lang="ja-JP" altLang="en-US" sz="1200" b="1" kern="100" dirty="0">
                          <a:solidFill>
                            <a:schemeClr val="dk1"/>
                          </a:solidFill>
                          <a:effectLst/>
                          <a:latin typeface="ＭＳ ゴシック" panose="020B0609070205080204" pitchFamily="49" charset="-128"/>
                          <a:ea typeface="ＭＳ ゴシック" panose="020B0609070205080204" pitchFamily="49" charset="-128"/>
                          <a:cs typeface="+mn-cs"/>
                        </a:rPr>
                        <a:t>３</a:t>
                      </a:r>
                    </a:p>
                  </a:txBody>
                  <a:tcPr marL="68294" marR="68294" marT="0" marB="0"/>
                </a:tc>
                <a:tc>
                  <a:txBody>
                    <a:bodyPr/>
                    <a:lstStyle/>
                    <a:p>
                      <a:pPr algn="just">
                        <a:lnSpc>
                          <a:spcPct val="100000"/>
                        </a:lnSpc>
                        <a:spcBef>
                          <a:spcPts val="600"/>
                        </a:spcBef>
                      </a:pPr>
                      <a:r>
                        <a:rPr lang="ja-JP" altLang="en-US" sz="1050" b="1" kern="100" dirty="0">
                          <a:effectLst/>
                          <a:latin typeface="ＭＳ ゴシック" panose="020B0609070205080204" pitchFamily="49" charset="-128"/>
                          <a:ea typeface="ＭＳ ゴシック" panose="020B0609070205080204" pitchFamily="49" charset="-128"/>
                        </a:rPr>
                        <a:t>万博日本庭園周辺の社会的環境</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marL="133200" indent="-133200" algn="just">
                        <a:lnSpc>
                          <a:spcPct val="100000"/>
                        </a:lnSpc>
                        <a:spcBef>
                          <a:spcPts val="30"/>
                        </a:spcBef>
                      </a:pPr>
                      <a:r>
                        <a:rPr lang="ja-JP" altLang="en-US" sz="1050" b="0" kern="100" dirty="0">
                          <a:effectLst/>
                          <a:latin typeface="ＭＳ ゴシック" panose="020B0609070205080204" pitchFamily="49" charset="-128"/>
                          <a:ea typeface="ＭＳ ゴシック" panose="020B0609070205080204" pitchFamily="49" charset="-128"/>
                        </a:rPr>
                        <a:t>・主な交通網、都市計画法に基づく用途地区、景観法に基づく「吹田市景観まちづくり計画」について整理</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extLst>
                  <a:ext uri="{0D108BD9-81ED-4DB2-BD59-A6C34878D82A}">
                    <a16:rowId xmlns:a16="http://schemas.microsoft.com/office/drawing/2014/main" val="902276435"/>
                  </a:ext>
                </a:extLst>
              </a:tr>
              <a:tr h="509196">
                <a:tc vMerge="1">
                  <a:txBody>
                    <a:bodyPr/>
                    <a:lstStyle/>
                    <a:p>
                      <a:endParaRPr kumimoji="1" lang="ja-JP" altLang="en-US"/>
                    </a:p>
                  </a:txBody>
                  <a:tcPr/>
                </a:tc>
                <a:tc>
                  <a:txBody>
                    <a:bodyPr/>
                    <a:lstStyle/>
                    <a:p>
                      <a:pPr algn="ctr">
                        <a:lnSpc>
                          <a:spcPct val="100000"/>
                        </a:lnSpc>
                        <a:spcBef>
                          <a:spcPts val="600"/>
                        </a:spcBef>
                      </a:pPr>
                      <a:r>
                        <a:rPr kumimoji="1" lang="ja-JP" altLang="en-US" sz="1200" b="1" kern="100" dirty="0">
                          <a:solidFill>
                            <a:schemeClr val="dk1"/>
                          </a:solidFill>
                          <a:effectLst/>
                          <a:latin typeface="ＭＳ ゴシック" panose="020B0609070205080204" pitchFamily="49" charset="-128"/>
                          <a:ea typeface="ＭＳ ゴシック" panose="020B0609070205080204" pitchFamily="49" charset="-128"/>
                          <a:cs typeface="+mn-cs"/>
                        </a:rPr>
                        <a:t>４</a:t>
                      </a:r>
                    </a:p>
                  </a:txBody>
                  <a:tcPr marL="68294" marR="68294" marT="0" marB="0"/>
                </a:tc>
                <a:tc>
                  <a:txBody>
                    <a:bodyPr/>
                    <a:lstStyle/>
                    <a:p>
                      <a:pPr algn="just">
                        <a:lnSpc>
                          <a:spcPct val="100000"/>
                        </a:lnSpc>
                        <a:spcBef>
                          <a:spcPts val="600"/>
                        </a:spcBef>
                      </a:pPr>
                      <a:r>
                        <a:rPr lang="ja-JP" altLang="en-US" sz="1050" b="1" kern="100" dirty="0">
                          <a:effectLst/>
                          <a:latin typeface="ＭＳ ゴシック" panose="020B0609070205080204" pitchFamily="49" charset="-128"/>
                          <a:ea typeface="ＭＳ ゴシック" panose="020B0609070205080204" pitchFamily="49" charset="-128"/>
                        </a:rPr>
                        <a:t>万博日本庭園周辺の歴史的環境</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marL="133200" indent="-133200" algn="just">
                        <a:lnSpc>
                          <a:spcPct val="100000"/>
                        </a:lnSpc>
                        <a:spcBef>
                          <a:spcPts val="30"/>
                        </a:spcBef>
                      </a:pPr>
                      <a:r>
                        <a:rPr lang="ja-JP" altLang="en-US" sz="1050" b="0" kern="100" dirty="0">
                          <a:effectLst/>
                          <a:latin typeface="ＭＳ ゴシック" panose="020B0609070205080204" pitchFamily="49" charset="-128"/>
                          <a:ea typeface="ＭＳ ゴシック" panose="020B0609070205080204" pitchFamily="49" charset="-128"/>
                        </a:rPr>
                        <a:t>・千里丘陵の成り立ち、千里</a:t>
                      </a:r>
                      <a:r>
                        <a:rPr lang="ja-JP" altLang="en-US" sz="1050" b="0" kern="100" dirty="0" smtClean="0">
                          <a:effectLst/>
                          <a:latin typeface="ＭＳ ゴシック" panose="020B0609070205080204" pitchFamily="49" charset="-128"/>
                          <a:ea typeface="ＭＳ ゴシック" panose="020B0609070205080204" pitchFamily="49" charset="-128"/>
                        </a:rPr>
                        <a:t>ニュータウン</a:t>
                      </a:r>
                      <a:r>
                        <a:rPr lang="ja-JP" altLang="en-US" sz="1050" b="0" kern="100" dirty="0">
                          <a:effectLst/>
                          <a:latin typeface="ＭＳ ゴシック" panose="020B0609070205080204" pitchFamily="49" charset="-128"/>
                          <a:ea typeface="ＭＳ ゴシック" panose="020B0609070205080204" pitchFamily="49" charset="-128"/>
                        </a:rPr>
                        <a:t>の開発、日本万国博覧会の開催等について整理</a:t>
                      </a:r>
                      <a:endParaRPr lang="ja-JP" sz="105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extLst>
                  <a:ext uri="{0D108BD9-81ED-4DB2-BD59-A6C34878D82A}">
                    <a16:rowId xmlns:a16="http://schemas.microsoft.com/office/drawing/2014/main" val="1336521112"/>
                  </a:ext>
                </a:extLst>
              </a:tr>
              <a:tr h="310241">
                <a:tc rowSpan="3">
                  <a:txBody>
                    <a:bodyPr/>
                    <a:lstStyle/>
                    <a:p>
                      <a:pPr algn="ctr">
                        <a:lnSpc>
                          <a:spcPct val="100000"/>
                        </a:lnSpc>
                        <a:spcBef>
                          <a:spcPts val="600"/>
                        </a:spcBef>
                      </a:pPr>
                      <a:r>
                        <a:rPr lang="ja-JP" sz="1400" b="1" kern="100" dirty="0">
                          <a:effectLst/>
                          <a:latin typeface="ＭＳ ゴシック" panose="020B0609070205080204" pitchFamily="49" charset="-128"/>
                          <a:ea typeface="ＭＳ ゴシック" panose="020B0609070205080204" pitchFamily="49" charset="-128"/>
                        </a:rPr>
                        <a:t>３</a:t>
                      </a:r>
                    </a:p>
                    <a:p>
                      <a:pPr algn="ctr">
                        <a:lnSpc>
                          <a:spcPct val="100000"/>
                        </a:lnSpc>
                        <a:spcBef>
                          <a:spcPts val="600"/>
                        </a:spcBef>
                      </a:pPr>
                      <a:r>
                        <a:rPr lang="en-US" sz="1400" kern="100" dirty="0">
                          <a:effectLst/>
                          <a:latin typeface="ＭＳ ゴシック" panose="020B0609070205080204" pitchFamily="49" charset="-128"/>
                          <a:ea typeface="ＭＳ ゴシック" panose="020B0609070205080204" pitchFamily="49" charset="-128"/>
                        </a:rPr>
                        <a:t> </a:t>
                      </a:r>
                    </a:p>
                    <a:p>
                      <a:pPr algn="ctr">
                        <a:lnSpc>
                          <a:spcPct val="100000"/>
                        </a:lnSpc>
                        <a:spcBef>
                          <a:spcPts val="600"/>
                        </a:spcBef>
                      </a:pPr>
                      <a:r>
                        <a:rPr lang="en-US" sz="1400" kern="100" dirty="0">
                          <a:effectLst/>
                          <a:latin typeface="ＭＳ ゴシック" panose="020B0609070205080204" pitchFamily="49" charset="-128"/>
                          <a:ea typeface="ＭＳ ゴシック" panose="020B0609070205080204" pitchFamily="49" charset="-128"/>
                        </a:rPr>
                        <a:t> </a:t>
                      </a:r>
                      <a:endParaRPr lang="ja-JP" altLang="en-US"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gridSpan="3">
                  <a:txBody>
                    <a:bodyPr/>
                    <a:lstStyle/>
                    <a:p>
                      <a:pPr algn="l">
                        <a:lnSpc>
                          <a:spcPct val="100000"/>
                        </a:lnSpc>
                        <a:spcBef>
                          <a:spcPts val="600"/>
                        </a:spcBef>
                      </a:pPr>
                      <a:r>
                        <a:rPr kumimoji="1" lang="ja-JP" altLang="en-US" sz="1400" b="1" kern="100" dirty="0">
                          <a:solidFill>
                            <a:schemeClr val="dk1"/>
                          </a:solidFill>
                          <a:effectLst/>
                          <a:latin typeface="ＭＳ ゴシック" panose="020B0609070205080204" pitchFamily="49" charset="-128"/>
                          <a:ea typeface="ＭＳ ゴシック" panose="020B0609070205080204" pitchFamily="49" charset="-128"/>
                        </a:rPr>
                        <a:t>万博日本庭園の</a:t>
                      </a:r>
                      <a:r>
                        <a:rPr lang="ja-JP" altLang="en-US" sz="1400" b="1" kern="100" dirty="0">
                          <a:effectLst/>
                          <a:latin typeface="ＭＳ ゴシック" panose="020B0609070205080204" pitchFamily="49" charset="-128"/>
                          <a:ea typeface="ＭＳ ゴシック" panose="020B0609070205080204" pitchFamily="49" charset="-128"/>
                        </a:rPr>
                        <a:t>成り立ちと経緯</a:t>
                      </a:r>
                      <a:endParaRPr kumimoji="1" lang="ja-JP" altLang="en-US" sz="1400" b="1" kern="100" dirty="0">
                        <a:solidFill>
                          <a:schemeClr val="dk1"/>
                        </a:solidFill>
                        <a:effectLst/>
                        <a:latin typeface="ＭＳ ゴシック" panose="020B0609070205080204" pitchFamily="49" charset="-128"/>
                        <a:ea typeface="ＭＳ ゴシック" panose="020B0609070205080204" pitchFamily="49" charset="-128"/>
                        <a:cs typeface="+mn-cs"/>
                      </a:endParaRPr>
                    </a:p>
                  </a:txBody>
                  <a:tcPr marL="68294" marR="68294" marT="0" marB="0" anchor="ctr">
                    <a:solidFill>
                      <a:schemeClr val="accent6">
                        <a:lumMod val="60000"/>
                        <a:lumOff val="40000"/>
                      </a:schemeClr>
                    </a:solidFill>
                  </a:tcPr>
                </a:tc>
                <a:tc hMerge="1">
                  <a:txBody>
                    <a:bodyPr/>
                    <a:lstStyle/>
                    <a:p>
                      <a:pPr algn="just">
                        <a:lnSpc>
                          <a:spcPct val="100000"/>
                        </a:lnSpc>
                        <a:spcBef>
                          <a:spcPts val="30"/>
                        </a:spcBef>
                      </a:pPr>
                      <a:r>
                        <a:rPr lang="ja-JP" sz="1400" b="1" kern="100" dirty="0">
                          <a:effectLst/>
                          <a:latin typeface="ＭＳ ゴシック" panose="020B0609070205080204" pitchFamily="49" charset="-128"/>
                          <a:ea typeface="ＭＳ ゴシック" panose="020B0609070205080204" pitchFamily="49" charset="-128"/>
                        </a:rPr>
                        <a:t>万博日本庭園の本質的価値</a:t>
                      </a:r>
                      <a:endParaRPr 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lnL w="9525" cap="flat" cmpd="sng" algn="ctr">
                      <a:solidFill>
                        <a:schemeClr val="bg1">
                          <a:lumMod val="65000"/>
                        </a:schemeClr>
                      </a:solidFill>
                      <a:prstDash val="solid"/>
                      <a:round/>
                      <a:headEnd type="none" w="med" len="med"/>
                      <a:tailEnd type="none" w="med" len="med"/>
                    </a:lnL>
                    <a:lnT w="9525" cap="flat" cmpd="sng" algn="ctr">
                      <a:solidFill>
                        <a:schemeClr val="bg1">
                          <a:lumMod val="65000"/>
                        </a:schemeClr>
                      </a:solidFill>
                      <a:prstDash val="solid"/>
                      <a:round/>
                      <a:headEnd type="none" w="med" len="med"/>
                      <a:tailEnd type="none" w="med" len="med"/>
                    </a:lnT>
                  </a:tcPr>
                </a:tc>
                <a:extLst>
                  <a:ext uri="{0D108BD9-81ED-4DB2-BD59-A6C34878D82A}">
                    <a16:rowId xmlns:a16="http://schemas.microsoft.com/office/drawing/2014/main" val="1272867236"/>
                  </a:ext>
                </a:extLst>
              </a:tr>
              <a:tr h="486962">
                <a:tc vMerge="1">
                  <a:txBody>
                    <a:bodyPr/>
                    <a:lstStyle/>
                    <a:p>
                      <a:pPr algn="ctr">
                        <a:lnSpc>
                          <a:spcPct val="100000"/>
                        </a:lnSpc>
                        <a:spcBef>
                          <a:spcPts val="600"/>
                        </a:spcBef>
                      </a:pPr>
                      <a:r>
                        <a:rPr lang="en-US" sz="1200" kern="100">
                          <a:effectLst/>
                          <a:latin typeface="ＭＳ ゴシック" panose="020B0609070205080204" pitchFamily="49" charset="-128"/>
                          <a:ea typeface="ＭＳ ゴシック" panose="020B0609070205080204" pitchFamily="49" charset="-128"/>
                        </a:rPr>
                        <a:t> </a:t>
                      </a:r>
                      <a:endParaRPr lang="ja-JP" sz="12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nchor="ctr"/>
                </a:tc>
                <a:tc>
                  <a:txBody>
                    <a:bodyPr/>
                    <a:lstStyle/>
                    <a:p>
                      <a:pPr marL="0" algn="ctr" defTabSz="1425550" rtl="0" eaLnBrk="1" latinLnBrk="0" hangingPunct="1">
                        <a:lnSpc>
                          <a:spcPct val="100000"/>
                        </a:lnSpc>
                        <a:spcBef>
                          <a:spcPts val="600"/>
                        </a:spcBef>
                      </a:pPr>
                      <a:r>
                        <a:rPr kumimoji="1" lang="ja-JP" altLang="en-US" sz="1200" b="1" kern="100" dirty="0">
                          <a:solidFill>
                            <a:schemeClr val="dk1"/>
                          </a:solidFill>
                          <a:effectLst/>
                          <a:latin typeface="ＭＳ ゴシック" panose="020B0609070205080204" pitchFamily="49" charset="-128"/>
                          <a:ea typeface="ＭＳ ゴシック" panose="020B0609070205080204" pitchFamily="49" charset="-128"/>
                          <a:cs typeface="+mn-cs"/>
                        </a:rPr>
                        <a:t>１</a:t>
                      </a:r>
                    </a:p>
                  </a:txBody>
                  <a:tcPr marL="68294" marR="68294" marT="0" marB="0"/>
                </a:tc>
                <a:tc>
                  <a:txBody>
                    <a:bodyPr/>
                    <a:lstStyle/>
                    <a:p>
                      <a:pPr algn="just">
                        <a:lnSpc>
                          <a:spcPct val="100000"/>
                        </a:lnSpc>
                        <a:spcBef>
                          <a:spcPts val="600"/>
                        </a:spcBef>
                      </a:pPr>
                      <a:r>
                        <a:rPr lang="ja-JP" altLang="en-US" sz="1050" b="1" kern="100" dirty="0">
                          <a:effectLst/>
                          <a:latin typeface="ＭＳ ゴシック" panose="020B0609070205080204" pitchFamily="49" charset="-128"/>
                          <a:ea typeface="ＭＳ ゴシック" panose="020B0609070205080204" pitchFamily="49" charset="-128"/>
                        </a:rPr>
                        <a:t>万博日本庭園の計画・設計の経緯と基本的な考え方</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marL="133200" indent="-133200" algn="just">
                        <a:lnSpc>
                          <a:spcPct val="100000"/>
                        </a:lnSpc>
                        <a:spcBef>
                          <a:spcPts val="30"/>
                        </a:spcBef>
                      </a:pPr>
                      <a:r>
                        <a:rPr lang="ja-JP" sz="1050" kern="100" dirty="0">
                          <a:effectLst/>
                          <a:latin typeface="ＭＳ ゴシック" panose="020B0609070205080204" pitchFamily="49" charset="-128"/>
                          <a:ea typeface="ＭＳ ゴシック" panose="020B0609070205080204" pitchFamily="49" charset="-128"/>
                        </a:rPr>
                        <a:t>・万博日本庭園の建設</a:t>
                      </a:r>
                      <a:r>
                        <a:rPr lang="ja-JP" altLang="en-US" sz="1050" kern="100" dirty="0">
                          <a:effectLst/>
                          <a:latin typeface="ＭＳ ゴシック" panose="020B0609070205080204" pitchFamily="49" charset="-128"/>
                          <a:ea typeface="ＭＳ ゴシック" panose="020B0609070205080204" pitchFamily="49" charset="-128"/>
                        </a:rPr>
                        <a:t>に至った</a:t>
                      </a:r>
                      <a:r>
                        <a:rPr lang="ja-JP" sz="1050" kern="100" dirty="0">
                          <a:effectLst/>
                          <a:latin typeface="ＭＳ ゴシック" panose="020B0609070205080204" pitchFamily="49" charset="-128"/>
                          <a:ea typeface="ＭＳ ゴシック" panose="020B0609070205080204" pitchFamily="49" charset="-128"/>
                        </a:rPr>
                        <a:t>経緯</a:t>
                      </a:r>
                      <a:r>
                        <a:rPr lang="ja-JP" altLang="en-US" sz="1050" kern="100" dirty="0">
                          <a:effectLst/>
                          <a:latin typeface="ＭＳ ゴシック" panose="020B0609070205080204" pitchFamily="49" charset="-128"/>
                          <a:ea typeface="ＭＳ ゴシック" panose="020B0609070205080204" pitchFamily="49" charset="-128"/>
                        </a:rPr>
                        <a:t>、</a:t>
                      </a:r>
                      <a:r>
                        <a:rPr lang="ja-JP" sz="1050" kern="100" dirty="0">
                          <a:effectLst/>
                          <a:latin typeface="ＭＳ ゴシック" panose="020B0609070205080204" pitchFamily="49" charset="-128"/>
                          <a:ea typeface="ＭＳ ゴシック" panose="020B0609070205080204" pitchFamily="49" charset="-128"/>
                        </a:rPr>
                        <a:t>当初の計画</a:t>
                      </a:r>
                      <a:r>
                        <a:rPr lang="ja-JP" altLang="en-US" sz="1050" kern="100" dirty="0">
                          <a:effectLst/>
                          <a:latin typeface="ＭＳ ゴシック" panose="020B0609070205080204" pitchFamily="49" charset="-128"/>
                          <a:ea typeface="ＭＳ ゴシック" panose="020B0609070205080204" pitchFamily="49" charset="-128"/>
                        </a:rPr>
                        <a:t>の</a:t>
                      </a:r>
                      <a:r>
                        <a:rPr lang="ja-JP" sz="1050" kern="100" dirty="0">
                          <a:effectLst/>
                          <a:latin typeface="ＭＳ ゴシック" panose="020B0609070205080204" pitchFamily="49" charset="-128"/>
                          <a:ea typeface="ＭＳ ゴシック" panose="020B0609070205080204" pitchFamily="49" charset="-128"/>
                        </a:rPr>
                        <a:t>基本的な考え方</a:t>
                      </a:r>
                      <a:r>
                        <a:rPr lang="ja-JP" altLang="en-US" sz="1050" kern="100" dirty="0">
                          <a:effectLst/>
                          <a:latin typeface="ＭＳ ゴシック" panose="020B0609070205080204" pitchFamily="49" charset="-128"/>
                          <a:ea typeface="ＭＳ ゴシック" panose="020B0609070205080204" pitchFamily="49" charset="-128"/>
                        </a:rPr>
                        <a:t>、設計意図等について整理</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extLst>
                  <a:ext uri="{0D108BD9-81ED-4DB2-BD59-A6C34878D82A}">
                    <a16:rowId xmlns:a16="http://schemas.microsoft.com/office/drawing/2014/main" val="1635449143"/>
                  </a:ext>
                </a:extLst>
              </a:tr>
              <a:tr h="457966">
                <a:tc vMerge="1">
                  <a:txBody>
                    <a:bodyPr/>
                    <a:lstStyle/>
                    <a:p>
                      <a:pPr algn="ctr">
                        <a:lnSpc>
                          <a:spcPct val="100000"/>
                        </a:lnSpc>
                        <a:spcBef>
                          <a:spcPts val="600"/>
                        </a:spcBef>
                      </a:pPr>
                      <a:r>
                        <a:rPr lang="en-US" sz="1200" kern="100" dirty="0">
                          <a:effectLst/>
                          <a:latin typeface="ＭＳ ゴシック" panose="020B0609070205080204" pitchFamily="49" charset="-128"/>
                          <a:ea typeface="ＭＳ ゴシック" panose="020B0609070205080204" pitchFamily="49" charset="-128"/>
                        </a:rPr>
                        <a:t> </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nchor="ctr"/>
                </a:tc>
                <a:tc>
                  <a:txBody>
                    <a:bodyPr/>
                    <a:lstStyle/>
                    <a:p>
                      <a:pPr marL="0" algn="ctr" defTabSz="1425550" rtl="0" eaLnBrk="1" latinLnBrk="0" hangingPunct="1">
                        <a:lnSpc>
                          <a:spcPct val="100000"/>
                        </a:lnSpc>
                        <a:spcBef>
                          <a:spcPts val="600"/>
                        </a:spcBef>
                      </a:pPr>
                      <a:r>
                        <a:rPr kumimoji="1" lang="ja-JP" altLang="en-US" sz="1200" b="1" kern="100" dirty="0">
                          <a:solidFill>
                            <a:schemeClr val="dk1"/>
                          </a:solidFill>
                          <a:effectLst/>
                          <a:latin typeface="ＭＳ ゴシック" panose="020B0609070205080204" pitchFamily="49" charset="-128"/>
                          <a:ea typeface="ＭＳ ゴシック" panose="020B0609070205080204" pitchFamily="49" charset="-128"/>
                          <a:cs typeface="+mn-cs"/>
                        </a:rPr>
                        <a:t>２</a:t>
                      </a:r>
                    </a:p>
                  </a:txBody>
                  <a:tcPr marL="68294" marR="68294" marT="0" marB="0"/>
                </a:tc>
                <a:tc>
                  <a:txBody>
                    <a:bodyPr/>
                    <a:lstStyle/>
                    <a:p>
                      <a:pPr algn="just">
                        <a:lnSpc>
                          <a:spcPct val="100000"/>
                        </a:lnSpc>
                        <a:spcBef>
                          <a:spcPts val="600"/>
                        </a:spcBef>
                      </a:pPr>
                      <a:r>
                        <a:rPr lang="ja-JP" altLang="en-US" sz="1050" b="1" kern="100" dirty="0">
                          <a:effectLst/>
                          <a:latin typeface="ＭＳ ゴシック" panose="020B0609070205080204" pitchFamily="49" charset="-128"/>
                          <a:ea typeface="ＭＳ ゴシック" panose="020B0609070205080204" pitchFamily="49" charset="-128"/>
                        </a:rPr>
                        <a:t>整備と改修の経緯</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marL="133200" indent="-133200" algn="just">
                        <a:lnSpc>
                          <a:spcPct val="100000"/>
                        </a:lnSpc>
                        <a:spcBef>
                          <a:spcPts val="30"/>
                        </a:spcBef>
                      </a:pPr>
                      <a:r>
                        <a:rPr lang="ja-JP" sz="1050" kern="100" dirty="0">
                          <a:effectLst/>
                          <a:latin typeface="ＭＳ ゴシック" panose="020B0609070205080204" pitchFamily="49" charset="-128"/>
                          <a:ea typeface="ＭＳ ゴシック" panose="020B0609070205080204" pitchFamily="49" charset="-128"/>
                        </a:rPr>
                        <a:t>・万博日本庭園の整備の</a:t>
                      </a:r>
                      <a:r>
                        <a:rPr lang="ja-JP" altLang="en-US" sz="1050" kern="100" dirty="0">
                          <a:effectLst/>
                          <a:latin typeface="ＭＳ ゴシック" panose="020B0609070205080204" pitchFamily="49" charset="-128"/>
                          <a:ea typeface="ＭＳ ゴシック" panose="020B0609070205080204" pitchFamily="49" charset="-128"/>
                        </a:rPr>
                        <a:t>過程</a:t>
                      </a:r>
                      <a:r>
                        <a:rPr lang="ja-JP" sz="1050" kern="100" dirty="0">
                          <a:effectLst/>
                          <a:latin typeface="ＭＳ ゴシック" panose="020B0609070205080204" pitchFamily="49" charset="-128"/>
                          <a:ea typeface="ＭＳ ゴシック" panose="020B0609070205080204" pitchFamily="49" charset="-128"/>
                        </a:rPr>
                        <a:t>、</a:t>
                      </a:r>
                      <a:r>
                        <a:rPr lang="ja-JP" altLang="en-US" sz="1050" kern="100" dirty="0">
                          <a:effectLst/>
                          <a:latin typeface="ＭＳ ゴシック" panose="020B0609070205080204" pitchFamily="49" charset="-128"/>
                          <a:ea typeface="ＭＳ ゴシック" panose="020B0609070205080204" pitchFamily="49" charset="-128"/>
                        </a:rPr>
                        <a:t>および</a:t>
                      </a:r>
                      <a:r>
                        <a:rPr lang="ja-JP" sz="1050" kern="100" dirty="0">
                          <a:effectLst/>
                          <a:latin typeface="ＭＳ ゴシック" panose="020B0609070205080204" pitchFamily="49" charset="-128"/>
                          <a:ea typeface="ＭＳ ゴシック" panose="020B0609070205080204" pitchFamily="49" charset="-128"/>
                        </a:rPr>
                        <a:t>現在までの改修の経過</a:t>
                      </a:r>
                      <a:r>
                        <a:rPr lang="ja-JP" altLang="en-US" sz="1050" kern="100" dirty="0">
                          <a:effectLst/>
                          <a:latin typeface="ＭＳ ゴシック" panose="020B0609070205080204" pitchFamily="49" charset="-128"/>
                          <a:ea typeface="ＭＳ ゴシック" panose="020B0609070205080204" pitchFamily="49" charset="-128"/>
                        </a:rPr>
                        <a:t>について整理</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extLst>
                  <a:ext uri="{0D108BD9-81ED-4DB2-BD59-A6C34878D82A}">
                    <a16:rowId xmlns:a16="http://schemas.microsoft.com/office/drawing/2014/main" val="1310866476"/>
                  </a:ext>
                </a:extLst>
              </a:tr>
              <a:tr h="364838">
                <a:tc rowSpan="4">
                  <a:txBody>
                    <a:bodyPr/>
                    <a:lstStyle/>
                    <a:p>
                      <a:pPr algn="ctr">
                        <a:lnSpc>
                          <a:spcPct val="100000"/>
                        </a:lnSpc>
                        <a:spcBef>
                          <a:spcPts val="600"/>
                        </a:spcBef>
                      </a:pPr>
                      <a:r>
                        <a:rPr lang="ja-JP" altLang="en-US" sz="1400" kern="100" dirty="0">
                          <a:effectLst/>
                          <a:latin typeface="ＭＳ ゴシック" panose="020B0609070205080204" pitchFamily="49" charset="-128"/>
                          <a:ea typeface="ＭＳ ゴシック" panose="020B0609070205080204" pitchFamily="49" charset="-128"/>
                        </a:rPr>
                        <a:t>４</a:t>
                      </a:r>
                      <a:endParaRPr lang="ja-JP" altLang="en-US"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gridSpan="3">
                  <a:txBody>
                    <a:bodyPr/>
                    <a:lstStyle/>
                    <a:p>
                      <a:pPr marL="0" algn="l" defTabSz="1425550" rtl="0" eaLnBrk="1" latinLnBrk="0" hangingPunct="1">
                        <a:lnSpc>
                          <a:spcPct val="100000"/>
                        </a:lnSpc>
                        <a:spcBef>
                          <a:spcPts val="600"/>
                        </a:spcBef>
                      </a:pPr>
                      <a:r>
                        <a:rPr kumimoji="1" lang="ja-JP" altLang="en-US" sz="1400" b="1" kern="100" dirty="0">
                          <a:solidFill>
                            <a:schemeClr val="dk1"/>
                          </a:solidFill>
                          <a:effectLst/>
                          <a:latin typeface="ＭＳ ゴシック" panose="020B0609070205080204" pitchFamily="49" charset="-128"/>
                          <a:ea typeface="ＭＳ ゴシック" panose="020B0609070205080204" pitchFamily="49" charset="-128"/>
                        </a:rPr>
                        <a:t>万博日本庭園の本質的価値</a:t>
                      </a:r>
                      <a:endParaRPr kumimoji="1" lang="ja-JP" altLang="en-US" sz="1400" b="1" kern="100" dirty="0">
                        <a:solidFill>
                          <a:schemeClr val="dk1"/>
                        </a:solidFill>
                        <a:effectLst/>
                        <a:latin typeface="ＭＳ ゴシック" panose="020B0609070205080204" pitchFamily="49" charset="-128"/>
                        <a:ea typeface="ＭＳ ゴシック" panose="020B0609070205080204" pitchFamily="49" charset="-128"/>
                        <a:cs typeface="+mn-cs"/>
                      </a:endParaRPr>
                    </a:p>
                  </a:txBody>
                  <a:tcPr marL="68294" marR="68294" marT="0" marB="0" anchor="ctr">
                    <a:solidFill>
                      <a:schemeClr val="accent6">
                        <a:lumMod val="60000"/>
                        <a:lumOff val="40000"/>
                      </a:schemeClr>
                    </a:solidFill>
                  </a:tcPr>
                </a:tc>
                <a:tc hMerge="1">
                  <a:txBody>
                    <a:bodyPr/>
                    <a:lstStyle/>
                    <a:p>
                      <a:pPr algn="just">
                        <a:lnSpc>
                          <a:spcPct val="100000"/>
                        </a:lnSpc>
                        <a:spcBef>
                          <a:spcPts val="600"/>
                        </a:spcBef>
                      </a:pP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tcPr>
                </a:tc>
                <a:tc hMerge="1">
                  <a:txBody>
                    <a:bodyPr/>
                    <a:lstStyle/>
                    <a:p>
                      <a:pPr marL="133200" indent="-133200" algn="just">
                        <a:lnSpc>
                          <a:spcPct val="100000"/>
                        </a:lnSpc>
                        <a:spcBef>
                          <a:spcPts val="30"/>
                        </a:spcBef>
                      </a:pP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28525876"/>
                  </a:ext>
                </a:extLst>
              </a:tr>
              <a:tr h="744782">
                <a:tc vMerge="1">
                  <a:txBody>
                    <a:bodyPr/>
                    <a:lstStyle/>
                    <a:p>
                      <a:pPr algn="ctr">
                        <a:lnSpc>
                          <a:spcPct val="100000"/>
                        </a:lnSpc>
                        <a:spcBef>
                          <a:spcPts val="600"/>
                        </a:spcBef>
                      </a:pPr>
                      <a:endPar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marL="0" algn="ctr" defTabSz="1425550" rtl="0" eaLnBrk="1" latinLnBrk="0" hangingPunct="1">
                        <a:lnSpc>
                          <a:spcPct val="100000"/>
                        </a:lnSpc>
                        <a:spcBef>
                          <a:spcPts val="600"/>
                        </a:spcBef>
                      </a:pPr>
                      <a:r>
                        <a:rPr kumimoji="1" lang="ja-JP" altLang="en-US" sz="1200" b="1" kern="100" dirty="0">
                          <a:solidFill>
                            <a:schemeClr val="dk1"/>
                          </a:solidFill>
                          <a:effectLst/>
                          <a:latin typeface="ＭＳ ゴシック" panose="020B0609070205080204" pitchFamily="49" charset="-128"/>
                          <a:ea typeface="ＭＳ ゴシック" panose="020B0609070205080204" pitchFamily="49" charset="-128"/>
                          <a:cs typeface="+mn-cs"/>
                        </a:rPr>
                        <a:t>１</a:t>
                      </a:r>
                    </a:p>
                  </a:txBody>
                  <a:tcPr marL="68294" marR="68294" marT="0" marB="0"/>
                </a:tc>
                <a:tc>
                  <a:txBody>
                    <a:bodyPr/>
                    <a:lstStyle/>
                    <a:p>
                      <a:pPr algn="just">
                        <a:lnSpc>
                          <a:spcPct val="100000"/>
                        </a:lnSpc>
                        <a:spcBef>
                          <a:spcPts val="600"/>
                        </a:spcBef>
                      </a:pPr>
                      <a:r>
                        <a:rPr lang="ja-JP" altLang="en-US" sz="1050" b="1" kern="100" dirty="0">
                          <a:effectLst/>
                          <a:latin typeface="ＭＳ ゴシック" panose="020B0609070205080204" pitchFamily="49" charset="-128"/>
                          <a:ea typeface="ＭＳ ゴシック" panose="020B0609070205080204" pitchFamily="49" charset="-128"/>
                        </a:rPr>
                        <a:t>万博日本庭園の本質的価値に関わる事項の抽出</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marL="133200" indent="-133200" algn="just">
                        <a:lnSpc>
                          <a:spcPct val="100000"/>
                        </a:lnSpc>
                        <a:spcBef>
                          <a:spcPts val="30"/>
                        </a:spcBef>
                      </a:pPr>
                      <a:r>
                        <a:rPr lang="ja-JP" altLang="en-US" sz="1050" b="0" i="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・「日本万国博覧会政府出展庭園施設基本設計書</a:t>
                      </a:r>
                      <a:r>
                        <a:rPr lang="en-US" altLang="ja-JP" sz="1050" b="0" i="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50" b="0" i="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昭和</a:t>
                      </a:r>
                      <a:r>
                        <a:rPr lang="en-US" altLang="ja-JP" sz="1050" b="0" i="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43</a:t>
                      </a:r>
                      <a:r>
                        <a:rPr lang="ja-JP" altLang="en-US" sz="1050" b="0" i="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年（</a:t>
                      </a:r>
                      <a:r>
                        <a:rPr lang="en-US" altLang="ja-JP" sz="1050" b="0" i="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1968</a:t>
                      </a:r>
                      <a:r>
                        <a:rPr lang="ja-JP" altLang="en-US" sz="1050" b="0" i="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050" b="0" i="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4</a:t>
                      </a:r>
                      <a:r>
                        <a:rPr lang="ja-JP" altLang="en-US" sz="1050" b="0" i="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月</a:t>
                      </a:r>
                      <a:r>
                        <a:rPr lang="en-US" altLang="ja-JP" sz="1050" b="0" i="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50" b="0" i="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」、「日本政府出展［日本庭園］（建設省公園緑地課資料）」から、本質的価値に関わる事項について抽出。</a:t>
                      </a:r>
                      <a:endParaRPr lang="ja-JP" sz="1050" b="0" i="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extLst>
                  <a:ext uri="{0D108BD9-81ED-4DB2-BD59-A6C34878D82A}">
                    <a16:rowId xmlns:a16="http://schemas.microsoft.com/office/drawing/2014/main" val="1908806586"/>
                  </a:ext>
                </a:extLst>
              </a:tr>
              <a:tr h="849403">
                <a:tc vMerge="1">
                  <a:txBody>
                    <a:bodyPr/>
                    <a:lstStyle/>
                    <a:p>
                      <a:pPr algn="ctr">
                        <a:lnSpc>
                          <a:spcPct val="100000"/>
                        </a:lnSpc>
                        <a:spcBef>
                          <a:spcPts val="600"/>
                        </a:spcBef>
                      </a:pPr>
                      <a:endPar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marL="0" algn="ctr" defTabSz="1425550" rtl="0" eaLnBrk="1" latinLnBrk="0" hangingPunct="1">
                        <a:lnSpc>
                          <a:spcPct val="100000"/>
                        </a:lnSpc>
                        <a:spcBef>
                          <a:spcPts val="600"/>
                        </a:spcBef>
                      </a:pPr>
                      <a:r>
                        <a:rPr kumimoji="1" lang="ja-JP" altLang="en-US" sz="1200" b="1" kern="100" dirty="0">
                          <a:solidFill>
                            <a:schemeClr val="dk1"/>
                          </a:solidFill>
                          <a:effectLst/>
                          <a:latin typeface="ＭＳ ゴシック" panose="020B0609070205080204" pitchFamily="49" charset="-128"/>
                          <a:ea typeface="ＭＳ ゴシック" panose="020B0609070205080204" pitchFamily="49" charset="-128"/>
                          <a:cs typeface="+mn-cs"/>
                        </a:rPr>
                        <a:t>２</a:t>
                      </a:r>
                    </a:p>
                  </a:txBody>
                  <a:tcPr marL="68294" marR="68294" marT="0" marB="0"/>
                </a:tc>
                <a:tc>
                  <a:txBody>
                    <a:bodyPr/>
                    <a:lstStyle/>
                    <a:p>
                      <a:pPr algn="just">
                        <a:lnSpc>
                          <a:spcPct val="100000"/>
                        </a:lnSpc>
                        <a:spcBef>
                          <a:spcPts val="600"/>
                        </a:spcBef>
                      </a:pPr>
                      <a:r>
                        <a:rPr lang="ja-JP" altLang="en-US" sz="1050" b="1" kern="100" dirty="0">
                          <a:effectLst/>
                          <a:latin typeface="ＭＳ ゴシック" panose="020B0609070205080204" pitchFamily="49" charset="-128"/>
                          <a:ea typeface="ＭＳ ゴシック" panose="020B0609070205080204" pitchFamily="49" charset="-128"/>
                        </a:rPr>
                        <a:t>万博日本庭園の本質的価値</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marL="133200" indent="-133200" algn="just">
                        <a:lnSpc>
                          <a:spcPct val="100000"/>
                        </a:lnSpc>
                        <a:spcBef>
                          <a:spcPts val="30"/>
                        </a:spcBef>
                      </a:pPr>
                      <a:r>
                        <a:rPr lang="ja-JP" sz="1050" kern="100" dirty="0">
                          <a:effectLst/>
                          <a:latin typeface="ＭＳ ゴシック" panose="020B0609070205080204" pitchFamily="49" charset="-128"/>
                          <a:ea typeface="ＭＳ ゴシック" panose="020B0609070205080204" pitchFamily="49" charset="-128"/>
                        </a:rPr>
                        <a:t>・日本庭園の本質的価値</a:t>
                      </a:r>
                      <a:r>
                        <a:rPr lang="ja-JP" altLang="en-US" sz="1050" kern="100" dirty="0">
                          <a:effectLst/>
                          <a:latin typeface="ＭＳ ゴシック" panose="020B0609070205080204" pitchFamily="49" charset="-128"/>
                          <a:ea typeface="ＭＳ ゴシック" panose="020B0609070205080204" pitchFamily="49" charset="-128"/>
                        </a:rPr>
                        <a:t>について記載</a:t>
                      </a:r>
                      <a:endParaRPr kumimoji="1" lang="en-US" altLang="ja-JP" sz="1050" kern="100" dirty="0">
                        <a:solidFill>
                          <a:schemeClr val="dk1"/>
                        </a:solidFill>
                        <a:effectLst/>
                        <a:latin typeface="ＭＳ ゴシック" panose="020B0609070205080204" pitchFamily="49" charset="-128"/>
                        <a:ea typeface="ＭＳ ゴシック" panose="020B0609070205080204" pitchFamily="49" charset="-128"/>
                      </a:endParaRPr>
                    </a:p>
                    <a:p>
                      <a:pPr marL="266400" indent="-133200" algn="just">
                        <a:lnSpc>
                          <a:spcPct val="100000"/>
                        </a:lnSpc>
                        <a:spcBef>
                          <a:spcPts val="30"/>
                        </a:spcBef>
                      </a:pPr>
                      <a:r>
                        <a:rPr kumimoji="1" lang="ja-JP" altLang="en-US" sz="1050" kern="100" dirty="0">
                          <a:solidFill>
                            <a:schemeClr val="dk1"/>
                          </a:solidFill>
                          <a:effectLst/>
                          <a:latin typeface="ＭＳ ゴシック" panose="020B0609070205080204" pitchFamily="49" charset="-128"/>
                          <a:ea typeface="ＭＳ ゴシック" panose="020B0609070205080204" pitchFamily="49" charset="-128"/>
                        </a:rPr>
                        <a:t>○</a:t>
                      </a:r>
                      <a:r>
                        <a:rPr kumimoji="1" lang="ja-JP" altLang="ja-JP" sz="1050" kern="1200" dirty="0">
                          <a:solidFill>
                            <a:schemeClr val="dk1"/>
                          </a:solidFill>
                          <a:effectLst/>
                          <a:latin typeface="ＭＳ ゴシック" panose="020B0609070205080204" pitchFamily="49" charset="-128"/>
                          <a:ea typeface="ＭＳ ゴシック" panose="020B0609070205080204" pitchFamily="49" charset="-128"/>
                        </a:rPr>
                        <a:t>日本万国博覧会（</a:t>
                      </a:r>
                      <a:r>
                        <a:rPr kumimoji="1" lang="en-US" altLang="ja-JP" sz="1050" b="1" kern="1200" dirty="0">
                          <a:solidFill>
                            <a:schemeClr val="dk1"/>
                          </a:solidFill>
                          <a:effectLst/>
                          <a:latin typeface="ＭＳ ゴシック" panose="020B0609070205080204" pitchFamily="49" charset="-128"/>
                          <a:ea typeface="ＭＳ ゴシック" panose="020B0609070205080204" pitchFamily="49" charset="-128"/>
                        </a:rPr>
                        <a:t>EXPO'70</a:t>
                      </a:r>
                      <a:r>
                        <a:rPr kumimoji="1" lang="ja-JP" altLang="ja-JP" sz="1050" kern="1200" dirty="0">
                          <a:solidFill>
                            <a:schemeClr val="dk1"/>
                          </a:solidFill>
                          <a:effectLst/>
                          <a:latin typeface="ＭＳ ゴシック" panose="020B0609070205080204" pitchFamily="49" charset="-128"/>
                          <a:ea typeface="ＭＳ ゴシック" panose="020B0609070205080204" pitchFamily="49" charset="-128"/>
                        </a:rPr>
                        <a:t>）の遺産としての歴史文化的価値</a:t>
                      </a:r>
                      <a:endParaRPr kumimoji="1" lang="en-US" altLang="ja-JP" sz="1050" kern="1200" dirty="0">
                        <a:solidFill>
                          <a:schemeClr val="dk1"/>
                        </a:solidFill>
                        <a:effectLst/>
                        <a:latin typeface="ＭＳ ゴシック" panose="020B0609070205080204" pitchFamily="49" charset="-128"/>
                        <a:ea typeface="ＭＳ ゴシック" panose="020B0609070205080204" pitchFamily="49" charset="-128"/>
                      </a:endParaRPr>
                    </a:p>
                    <a:p>
                      <a:pPr marL="266400" indent="-133200" algn="just">
                        <a:lnSpc>
                          <a:spcPct val="100000"/>
                        </a:lnSpc>
                        <a:spcBef>
                          <a:spcPts val="30"/>
                        </a:spcBef>
                      </a:pPr>
                      <a:r>
                        <a:rPr kumimoji="1" lang="ja-JP" altLang="en-US" sz="1050" kern="1200" dirty="0">
                          <a:solidFill>
                            <a:schemeClr val="dk1"/>
                          </a:solidFill>
                          <a:effectLst/>
                          <a:latin typeface="ＭＳ ゴシック" panose="020B0609070205080204" pitchFamily="49" charset="-128"/>
                          <a:ea typeface="ＭＳ ゴシック" panose="020B0609070205080204" pitchFamily="49" charset="-128"/>
                        </a:rPr>
                        <a:t>○</a:t>
                      </a:r>
                      <a:r>
                        <a:rPr kumimoji="1" lang="ja-JP" altLang="ja-JP" sz="1050" kern="1200" dirty="0">
                          <a:solidFill>
                            <a:schemeClr val="dk1"/>
                          </a:solidFill>
                          <a:effectLst/>
                          <a:latin typeface="ＭＳ ゴシック" panose="020B0609070205080204" pitchFamily="49" charset="-128"/>
                          <a:ea typeface="ＭＳ ゴシック" panose="020B0609070205080204" pitchFamily="49" charset="-128"/>
                        </a:rPr>
                        <a:t>伝統的ならびに当時最新の日本の庭園技術を結集した昭和の代表的庭園としての価値</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extLst>
                  <a:ext uri="{0D108BD9-81ED-4DB2-BD59-A6C34878D82A}">
                    <a16:rowId xmlns:a16="http://schemas.microsoft.com/office/drawing/2014/main" val="2860749434"/>
                  </a:ext>
                </a:extLst>
              </a:tr>
              <a:tr h="721315">
                <a:tc vMerge="1">
                  <a:txBody>
                    <a:bodyPr/>
                    <a:lstStyle/>
                    <a:p>
                      <a:pPr algn="ctr">
                        <a:lnSpc>
                          <a:spcPct val="100000"/>
                        </a:lnSpc>
                        <a:spcBef>
                          <a:spcPts val="600"/>
                        </a:spcBef>
                      </a:pPr>
                      <a:endParaRPr lang="ja-JP" altLang="en-US"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tc>
                <a:tc>
                  <a:txBody>
                    <a:bodyPr/>
                    <a:lstStyle/>
                    <a:p>
                      <a:pPr marL="0" algn="ctr" defTabSz="1425550" rtl="0" eaLnBrk="1" latinLnBrk="0" hangingPunct="1">
                        <a:lnSpc>
                          <a:spcPct val="100000"/>
                        </a:lnSpc>
                        <a:spcBef>
                          <a:spcPts val="600"/>
                        </a:spcBef>
                      </a:pPr>
                      <a:r>
                        <a:rPr kumimoji="1" lang="ja-JP" altLang="en-US" sz="1200" b="1" kern="100" dirty="0">
                          <a:solidFill>
                            <a:schemeClr val="dk1"/>
                          </a:solidFill>
                          <a:effectLst/>
                          <a:latin typeface="ＭＳ ゴシック" panose="020B0609070205080204" pitchFamily="49" charset="-128"/>
                          <a:ea typeface="ＭＳ ゴシック" panose="020B0609070205080204" pitchFamily="49" charset="-128"/>
                          <a:cs typeface="+mn-cs"/>
                        </a:rPr>
                        <a:t>３</a:t>
                      </a:r>
                    </a:p>
                  </a:txBody>
                  <a:tcPr marL="68294" marR="68294" marT="0" marB="0"/>
                </a:tc>
                <a:tc>
                  <a:txBody>
                    <a:bodyPr/>
                    <a:lstStyle/>
                    <a:p>
                      <a:pPr indent="-133200" algn="just" defTabSz="1425550" rtl="0" eaLnBrk="1" latinLnBrk="0" hangingPunct="1">
                        <a:lnSpc>
                          <a:spcPct val="100000"/>
                        </a:lnSpc>
                        <a:spcBef>
                          <a:spcPts val="30"/>
                        </a:spcBef>
                      </a:pPr>
                      <a:r>
                        <a:rPr kumimoji="1" lang="ja-JP" altLang="en-US" sz="1050" b="1" kern="100" dirty="0">
                          <a:solidFill>
                            <a:schemeClr val="dk1"/>
                          </a:solidFill>
                          <a:effectLst/>
                          <a:latin typeface="ＭＳ ゴシック" panose="020B0609070205080204" pitchFamily="49" charset="-128"/>
                          <a:ea typeface="ＭＳ ゴシック" panose="020B0609070205080204" pitchFamily="49" charset="-128"/>
                          <a:cs typeface="+mn-cs"/>
                        </a:rPr>
                        <a:t>万博日本庭園の本質的価値を構成する要素</a:t>
                      </a:r>
                    </a:p>
                  </a:txBody>
                  <a:tcPr marL="68294" marR="68294" marT="0" marB="0"/>
                </a:tc>
                <a:tc>
                  <a:txBody>
                    <a:bodyPr/>
                    <a:lstStyle/>
                    <a:p>
                      <a:pPr marL="93663" indent="-93663" algn="l" defTabSz="1425550" rtl="0" eaLnBrk="1" latinLnBrk="0" hangingPunct="1">
                        <a:lnSpc>
                          <a:spcPct val="100000"/>
                        </a:lnSpc>
                        <a:spcBef>
                          <a:spcPts val="30"/>
                        </a:spcBef>
                      </a:pPr>
                      <a:r>
                        <a:rPr kumimoji="1" lang="ja-JP" altLang="en-US" sz="1050" kern="100" dirty="0">
                          <a:solidFill>
                            <a:schemeClr val="dk1"/>
                          </a:solidFill>
                          <a:effectLst/>
                          <a:latin typeface="ＭＳ ゴシック" panose="020B0609070205080204" pitchFamily="49" charset="-128"/>
                          <a:ea typeface="ＭＳ ゴシック" panose="020B0609070205080204" pitchFamily="49" charset="-128"/>
                          <a:cs typeface="+mn-cs"/>
                        </a:rPr>
                        <a:t>・万博日本庭園の本質的価値を構成する要素</a:t>
                      </a:r>
                      <a:endParaRPr kumimoji="1" lang="en-US" altLang="ja-JP" sz="1050" kern="100" dirty="0">
                        <a:solidFill>
                          <a:schemeClr val="dk1"/>
                        </a:solidFill>
                        <a:effectLst/>
                        <a:latin typeface="ＭＳ ゴシック" panose="020B0609070205080204" pitchFamily="49" charset="-128"/>
                        <a:ea typeface="ＭＳ ゴシック" panose="020B0609070205080204" pitchFamily="49" charset="-128"/>
                        <a:cs typeface="+mn-cs"/>
                      </a:endParaRPr>
                    </a:p>
                    <a:p>
                      <a:pPr marL="93663" indent="-93663" algn="just" defTabSz="1425550" rtl="0" eaLnBrk="1" latinLnBrk="0" hangingPunct="1">
                        <a:lnSpc>
                          <a:spcPct val="100000"/>
                        </a:lnSpc>
                        <a:spcBef>
                          <a:spcPts val="30"/>
                        </a:spcBef>
                      </a:pPr>
                      <a:r>
                        <a:rPr kumimoji="1" lang="ja-JP" altLang="en-US" sz="1050" kern="100" dirty="0">
                          <a:solidFill>
                            <a:schemeClr val="dk1"/>
                          </a:solidFill>
                          <a:effectLst/>
                          <a:latin typeface="ＭＳ ゴシック" panose="020B0609070205080204" pitchFamily="49" charset="-128"/>
                          <a:ea typeface="ＭＳ ゴシック" panose="020B0609070205080204" pitchFamily="49" charset="-128"/>
                          <a:cs typeface="+mn-cs"/>
                        </a:rPr>
                        <a:t>・万博日本庭園の本質的価値を補完する要素、ならびにその他の要素</a:t>
                      </a:r>
                      <a:endParaRPr kumimoji="1" lang="en-US" altLang="ja-JP" sz="1050" kern="100" dirty="0">
                        <a:solidFill>
                          <a:schemeClr val="dk1"/>
                        </a:solidFill>
                        <a:effectLst/>
                        <a:latin typeface="ＭＳ ゴシック" panose="020B0609070205080204" pitchFamily="49" charset="-128"/>
                        <a:ea typeface="ＭＳ ゴシック" panose="020B0609070205080204" pitchFamily="49" charset="-128"/>
                        <a:cs typeface="+mn-cs"/>
                      </a:endParaRPr>
                    </a:p>
                  </a:txBody>
                  <a:tcPr marL="68294" marR="68294" marT="0" marB="0"/>
                </a:tc>
                <a:extLst>
                  <a:ext uri="{0D108BD9-81ED-4DB2-BD59-A6C34878D82A}">
                    <a16:rowId xmlns:a16="http://schemas.microsoft.com/office/drawing/2014/main" val="3938250015"/>
                  </a:ext>
                </a:extLst>
              </a:tr>
            </a:tbl>
          </a:graphicData>
        </a:graphic>
      </p:graphicFrame>
      <p:graphicFrame>
        <p:nvGraphicFramePr>
          <p:cNvPr id="3" name="表 2">
            <a:extLst>
              <a:ext uri="{FF2B5EF4-FFF2-40B4-BE49-F238E27FC236}">
                <a16:creationId xmlns:a16="http://schemas.microsoft.com/office/drawing/2014/main" id="{720DE687-9825-E02A-CA17-BCB3AA252839}"/>
              </a:ext>
            </a:extLst>
          </p:cNvPr>
          <p:cNvGraphicFramePr>
            <a:graphicFrameLocks noGrp="1"/>
          </p:cNvGraphicFramePr>
          <p:nvPr>
            <p:extLst>
              <p:ext uri="{D42A27DB-BD31-4B8C-83A1-F6EECF244321}">
                <p14:modId xmlns:p14="http://schemas.microsoft.com/office/powerpoint/2010/main" val="1127527282"/>
              </p:ext>
            </p:extLst>
          </p:nvPr>
        </p:nvGraphicFramePr>
        <p:xfrm>
          <a:off x="7871823" y="934489"/>
          <a:ext cx="6787763" cy="8162849"/>
        </p:xfrm>
        <a:graphic>
          <a:graphicData uri="http://schemas.openxmlformats.org/drawingml/2006/table">
            <a:tbl>
              <a:tblPr firstRow="1" firstCol="1" bandRow="1">
                <a:tableStyleId>{93296810-A885-4BE3-A3E7-6D5BEEA58F35}</a:tableStyleId>
              </a:tblPr>
              <a:tblGrid>
                <a:gridCol w="408325">
                  <a:extLst>
                    <a:ext uri="{9D8B030D-6E8A-4147-A177-3AD203B41FA5}">
                      <a16:colId xmlns:a16="http://schemas.microsoft.com/office/drawing/2014/main" val="1315785218"/>
                    </a:ext>
                  </a:extLst>
                </a:gridCol>
                <a:gridCol w="428575">
                  <a:extLst>
                    <a:ext uri="{9D8B030D-6E8A-4147-A177-3AD203B41FA5}">
                      <a16:colId xmlns:a16="http://schemas.microsoft.com/office/drawing/2014/main" val="2401335569"/>
                    </a:ext>
                  </a:extLst>
                </a:gridCol>
                <a:gridCol w="1358670">
                  <a:extLst>
                    <a:ext uri="{9D8B030D-6E8A-4147-A177-3AD203B41FA5}">
                      <a16:colId xmlns:a16="http://schemas.microsoft.com/office/drawing/2014/main" val="2565656014"/>
                    </a:ext>
                  </a:extLst>
                </a:gridCol>
                <a:gridCol w="4592193">
                  <a:extLst>
                    <a:ext uri="{9D8B030D-6E8A-4147-A177-3AD203B41FA5}">
                      <a16:colId xmlns:a16="http://schemas.microsoft.com/office/drawing/2014/main" val="3763437160"/>
                    </a:ext>
                  </a:extLst>
                </a:gridCol>
              </a:tblGrid>
              <a:tr h="391058">
                <a:tc>
                  <a:txBody>
                    <a:bodyPr/>
                    <a:lstStyle/>
                    <a:p>
                      <a:pPr algn="ctr">
                        <a:lnSpc>
                          <a:spcPct val="100000"/>
                        </a:lnSpc>
                        <a:spcBef>
                          <a:spcPts val="600"/>
                        </a:spcBef>
                      </a:pPr>
                      <a:r>
                        <a:rPr lang="ja-JP" sz="1400" b="1" kern="100" dirty="0">
                          <a:effectLst/>
                          <a:latin typeface="ＭＳ ゴシック" panose="020B0609070205080204" pitchFamily="49" charset="-128"/>
                          <a:ea typeface="ＭＳ ゴシック" panose="020B0609070205080204" pitchFamily="49" charset="-128"/>
                        </a:rPr>
                        <a:t>章</a:t>
                      </a:r>
                      <a:endParaRPr 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Bef>
                          <a:spcPts val="600"/>
                        </a:spcBef>
                      </a:pPr>
                      <a:r>
                        <a:rPr lang="ja-JP" sz="1400" b="1" kern="100" dirty="0">
                          <a:effectLst/>
                          <a:latin typeface="ＭＳ ゴシック" panose="020B0609070205080204" pitchFamily="49" charset="-128"/>
                          <a:ea typeface="ＭＳ ゴシック" panose="020B0609070205080204" pitchFamily="49" charset="-128"/>
                        </a:rPr>
                        <a:t>節</a:t>
                      </a:r>
                      <a:endParaRPr 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Bef>
                          <a:spcPts val="600"/>
                        </a:spcBef>
                      </a:pPr>
                      <a:r>
                        <a:rPr lang="ja-JP" sz="1400" b="1" kern="100" dirty="0">
                          <a:effectLst/>
                          <a:latin typeface="ＭＳ ゴシック" panose="020B0609070205080204" pitchFamily="49" charset="-128"/>
                          <a:ea typeface="ＭＳ ゴシック" panose="020B0609070205080204" pitchFamily="49" charset="-128"/>
                        </a:rPr>
                        <a:t>タイトル</a:t>
                      </a:r>
                      <a:endParaRPr 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Bef>
                          <a:spcPts val="600"/>
                        </a:spcBef>
                      </a:pPr>
                      <a:r>
                        <a:rPr lang="ja-JP" sz="1400" b="1" kern="100" dirty="0">
                          <a:effectLst/>
                          <a:latin typeface="ＭＳ ゴシック" panose="020B0609070205080204" pitchFamily="49" charset="-128"/>
                          <a:ea typeface="ＭＳ ゴシック" panose="020B0609070205080204" pitchFamily="49" charset="-128"/>
                        </a:rPr>
                        <a:t>内容</a:t>
                      </a:r>
                      <a:endParaRPr 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98015709"/>
                  </a:ext>
                </a:extLst>
              </a:tr>
              <a:tr h="317032">
                <a:tc rowSpan="2">
                  <a:txBody>
                    <a:bodyPr/>
                    <a:lstStyle/>
                    <a:p>
                      <a:pPr algn="ctr">
                        <a:lnSpc>
                          <a:spcPct val="100000"/>
                        </a:lnSpc>
                        <a:spcBef>
                          <a:spcPts val="600"/>
                        </a:spcBef>
                      </a:pPr>
                      <a:r>
                        <a:rPr lang="ja-JP" altLang="en-US" sz="1400" b="1" kern="100" dirty="0">
                          <a:effectLst/>
                          <a:latin typeface="ＭＳ ゴシック" panose="020B0609070205080204" pitchFamily="49" charset="-128"/>
                          <a:ea typeface="ＭＳ ゴシック" panose="020B0609070205080204" pitchFamily="49" charset="-128"/>
                        </a:rPr>
                        <a:t>５</a:t>
                      </a:r>
                      <a:endParaRPr lang="en-US" altLang="ja-JP" sz="1400" b="1" kern="100" dirty="0">
                        <a:effectLst/>
                        <a:latin typeface="ＭＳ ゴシック" panose="020B0609070205080204" pitchFamily="49" charset="-128"/>
                        <a:ea typeface="ＭＳ ゴシック" panose="020B0609070205080204" pitchFamily="49" charset="-128"/>
                      </a:endParaRPr>
                    </a:p>
                    <a:p>
                      <a:pPr algn="ctr">
                        <a:lnSpc>
                          <a:spcPct val="100000"/>
                        </a:lnSpc>
                        <a:spcBef>
                          <a:spcPts val="600"/>
                        </a:spcBef>
                      </a:pPr>
                      <a:endParaRPr lang="ja-JP" sz="1400" b="1" kern="100" dirty="0">
                        <a:effectLst/>
                        <a:latin typeface="ＭＳ ゴシック" panose="020B0609070205080204" pitchFamily="49" charset="-128"/>
                        <a:ea typeface="ＭＳ ゴシック" panose="020B0609070205080204" pitchFamily="49" charset="-128"/>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3">
                  <a:txBody>
                    <a:bodyPr/>
                    <a:lstStyle/>
                    <a:p>
                      <a:pPr marL="0" marR="0" lvl="0" indent="0" algn="l" defTabSz="1425550" rtl="0" eaLnBrk="1" fontAlgn="auto" latinLnBrk="0" hangingPunct="1">
                        <a:lnSpc>
                          <a:spcPct val="100000"/>
                        </a:lnSpc>
                        <a:spcBef>
                          <a:spcPts val="600"/>
                        </a:spcBef>
                        <a:spcAft>
                          <a:spcPts val="0"/>
                        </a:spcAft>
                        <a:buClrTx/>
                        <a:buSzTx/>
                        <a:buFontTx/>
                        <a:buNone/>
                        <a:tabLst/>
                        <a:defRPr/>
                      </a:pPr>
                      <a:r>
                        <a:rPr kumimoji="1" lang="ja-JP" altLang="en-US" sz="1400" b="1" kern="100" dirty="0">
                          <a:solidFill>
                            <a:schemeClr val="dk1"/>
                          </a:solidFill>
                          <a:effectLst/>
                          <a:latin typeface="ＭＳ ゴシック" panose="020B0609070205080204" pitchFamily="49" charset="-128"/>
                          <a:ea typeface="ＭＳ ゴシック" panose="020B0609070205080204" pitchFamily="49" charset="-128"/>
                          <a:cs typeface="+mn-cs"/>
                        </a:rPr>
                        <a:t>万博日本庭園の現状と課題</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96734593"/>
                  </a:ext>
                </a:extLst>
              </a:tr>
              <a:tr h="1130378">
                <a:tc vMerge="1">
                  <a:txBody>
                    <a:bodyPr/>
                    <a:lstStyle/>
                    <a:p>
                      <a:pPr algn="ctr">
                        <a:lnSpc>
                          <a:spcPct val="100000"/>
                        </a:lnSpc>
                        <a:spcBef>
                          <a:spcPts val="600"/>
                        </a:spcBef>
                      </a:pPr>
                      <a:r>
                        <a:rPr lang="en-US" sz="1200" kern="100">
                          <a:effectLst/>
                          <a:latin typeface="ＭＳ ゴシック" panose="020B0609070205080204" pitchFamily="49" charset="-128"/>
                          <a:ea typeface="ＭＳ ゴシック" panose="020B0609070205080204" pitchFamily="49" charset="-128"/>
                        </a:rPr>
                        <a:t> </a:t>
                      </a:r>
                      <a:endParaRPr lang="ja-JP" sz="12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tc>
                <a:tc>
                  <a:txBody>
                    <a:bodyPr/>
                    <a:lstStyle/>
                    <a:p>
                      <a:pPr algn="ctr">
                        <a:lnSpc>
                          <a:spcPct val="100000"/>
                        </a:lnSpc>
                        <a:spcBef>
                          <a:spcPts val="600"/>
                        </a:spcBef>
                      </a:pP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lnSpc>
                          <a:spcPct val="100000"/>
                        </a:lnSpc>
                        <a:spcBef>
                          <a:spcPts val="600"/>
                        </a:spcBef>
                      </a:pPr>
                      <a:r>
                        <a:rPr lang="ja-JP" sz="1050" b="1" kern="100" dirty="0">
                          <a:solidFill>
                            <a:schemeClr val="tx1"/>
                          </a:solidFill>
                          <a:effectLst/>
                          <a:latin typeface="ＭＳ ゴシック" panose="020B0609070205080204" pitchFamily="49" charset="-128"/>
                          <a:ea typeface="ＭＳ ゴシック" panose="020B0609070205080204" pitchFamily="49" charset="-128"/>
                        </a:rPr>
                        <a:t>万博公園日本庭園の</a:t>
                      </a:r>
                      <a:r>
                        <a:rPr lang="ja-JP" sz="1050" b="1" kern="100" dirty="0" smtClean="0">
                          <a:solidFill>
                            <a:schemeClr val="tx1"/>
                          </a:solidFill>
                          <a:effectLst/>
                          <a:latin typeface="ＭＳ ゴシック" panose="020B0609070205080204" pitchFamily="49" charset="-128"/>
                          <a:ea typeface="ＭＳ ゴシック" panose="020B0609070205080204" pitchFamily="49" charset="-128"/>
                        </a:rPr>
                        <a:t>現状</a:t>
                      </a:r>
                      <a:r>
                        <a:rPr lang="ja-JP" altLang="en-US" sz="1050" b="1" kern="100" dirty="0" smtClean="0">
                          <a:solidFill>
                            <a:schemeClr val="tx1"/>
                          </a:solidFill>
                          <a:effectLst/>
                          <a:latin typeface="ＭＳ ゴシック" panose="020B0609070205080204" pitchFamily="49" charset="-128"/>
                          <a:ea typeface="ＭＳ ゴシック" panose="020B0609070205080204" pitchFamily="49" charset="-128"/>
                        </a:rPr>
                        <a:t>と課題</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just" defTabSz="1425550" rtl="0" eaLnBrk="1" fontAlgn="auto" latinLnBrk="0" hangingPunct="1">
                        <a:lnSpc>
                          <a:spcPct val="100000"/>
                        </a:lnSpc>
                        <a:spcBef>
                          <a:spcPts val="600"/>
                        </a:spcBef>
                        <a:spcAft>
                          <a:spcPts val="0"/>
                        </a:spcAft>
                        <a:buClrTx/>
                        <a:buSzTx/>
                        <a:buFontTx/>
                        <a:buNone/>
                        <a:tabLst/>
                        <a:defRPr/>
                      </a:pPr>
                      <a:endParaRPr lang="ja-JP" alt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294" marR="68294"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33200" indent="-133350" algn="just">
                        <a:lnSpc>
                          <a:spcPct val="100000"/>
                        </a:lnSpc>
                        <a:spcBef>
                          <a:spcPts val="30"/>
                        </a:spcBef>
                      </a:pPr>
                      <a:r>
                        <a:rPr kumimoji="1" lang="ja-JP" altLang="en-US" sz="1050" kern="100" dirty="0">
                          <a:solidFill>
                            <a:schemeClr val="tx1"/>
                          </a:solidFill>
                          <a:effectLst/>
                          <a:latin typeface="ＭＳ ゴシック" panose="020B0609070205080204" pitchFamily="49" charset="-128"/>
                          <a:ea typeface="ＭＳ ゴシック" panose="020B0609070205080204" pitchFamily="49" charset="-128"/>
                          <a:cs typeface="+mn-cs"/>
                        </a:rPr>
                        <a:t>・保存の</a:t>
                      </a:r>
                      <a:r>
                        <a:rPr kumimoji="1" lang="ja-JP" altLang="en-US" sz="1050" kern="100" dirty="0" smtClean="0">
                          <a:solidFill>
                            <a:schemeClr val="tx1"/>
                          </a:solidFill>
                          <a:effectLst/>
                          <a:latin typeface="ＭＳ ゴシック" panose="020B0609070205080204" pitchFamily="49" charset="-128"/>
                          <a:ea typeface="ＭＳ ゴシック" panose="020B0609070205080204" pitchFamily="49" charset="-128"/>
                          <a:cs typeface="+mn-cs"/>
                        </a:rPr>
                        <a:t>現状と課題</a:t>
                      </a:r>
                      <a:endParaRPr kumimoji="1" lang="en-US" altLang="ja-JP" sz="1050" kern="100" dirty="0" smtClean="0">
                        <a:solidFill>
                          <a:schemeClr val="tx1"/>
                        </a:solidFill>
                        <a:effectLst/>
                        <a:latin typeface="ＭＳ ゴシック" panose="020B0609070205080204" pitchFamily="49" charset="-128"/>
                        <a:ea typeface="ＭＳ ゴシック" panose="020B0609070205080204" pitchFamily="49" charset="-128"/>
                        <a:cs typeface="+mn-cs"/>
                      </a:endParaRPr>
                    </a:p>
                    <a:p>
                      <a:pPr marL="133200" indent="-133350" algn="just">
                        <a:lnSpc>
                          <a:spcPct val="100000"/>
                        </a:lnSpc>
                        <a:spcBef>
                          <a:spcPts val="30"/>
                        </a:spcBef>
                      </a:pPr>
                      <a:r>
                        <a:rPr kumimoji="1" lang="ja-JP" altLang="en-US" sz="1050" kern="100" dirty="0" smtClean="0">
                          <a:solidFill>
                            <a:schemeClr val="tx1"/>
                          </a:solidFill>
                          <a:effectLst/>
                          <a:latin typeface="ＭＳ ゴシック" panose="020B0609070205080204" pitchFamily="49" charset="-128"/>
                          <a:ea typeface="ＭＳ ゴシック" panose="020B0609070205080204" pitchFamily="49" charset="-128"/>
                          <a:cs typeface="+mn-cs"/>
                        </a:rPr>
                        <a:t>　　各時代地区における構成要素ごとの現状と課題</a:t>
                      </a:r>
                      <a:endParaRPr kumimoji="1" lang="en-US" altLang="ja-JP" sz="1050" kern="100" dirty="0" smtClean="0">
                        <a:solidFill>
                          <a:schemeClr val="tx1"/>
                        </a:solidFill>
                        <a:effectLst/>
                        <a:latin typeface="ＭＳ ゴシック" panose="020B0609070205080204" pitchFamily="49" charset="-128"/>
                        <a:ea typeface="ＭＳ ゴシック" panose="020B0609070205080204" pitchFamily="49" charset="-128"/>
                        <a:cs typeface="+mn-cs"/>
                      </a:endParaRPr>
                    </a:p>
                    <a:p>
                      <a:pPr marL="133200" indent="-133350" algn="just">
                        <a:lnSpc>
                          <a:spcPct val="100000"/>
                        </a:lnSpc>
                        <a:spcBef>
                          <a:spcPts val="30"/>
                        </a:spcBef>
                      </a:pPr>
                      <a:r>
                        <a:rPr kumimoji="1" lang="ja-JP" altLang="en-US" sz="1050" kern="100" dirty="0" smtClean="0">
                          <a:solidFill>
                            <a:schemeClr val="tx1"/>
                          </a:solidFill>
                          <a:effectLst/>
                          <a:latin typeface="ＭＳ ゴシック" panose="020B0609070205080204" pitchFamily="49" charset="-128"/>
                          <a:ea typeface="ＭＳ ゴシック" panose="020B0609070205080204" pitchFamily="49" charset="-128"/>
                          <a:cs typeface="+mn-cs"/>
                        </a:rPr>
                        <a:t>　　庭園全域にわたる構成要素の現状と課題</a:t>
                      </a:r>
                      <a:endParaRPr kumimoji="1" lang="en-US" altLang="ja-JP" sz="1050" kern="100" dirty="0" smtClean="0">
                        <a:solidFill>
                          <a:schemeClr val="tx1"/>
                        </a:solidFill>
                        <a:effectLst/>
                        <a:latin typeface="ＭＳ ゴシック" panose="020B0609070205080204" pitchFamily="49" charset="-128"/>
                        <a:ea typeface="ＭＳ ゴシック" panose="020B0609070205080204" pitchFamily="49" charset="-128"/>
                        <a:cs typeface="+mn-cs"/>
                      </a:endParaRPr>
                    </a:p>
                    <a:p>
                      <a:pPr marL="133200" indent="-133350" algn="just">
                        <a:lnSpc>
                          <a:spcPct val="100000"/>
                        </a:lnSpc>
                        <a:spcBef>
                          <a:spcPts val="30"/>
                        </a:spcBef>
                      </a:pPr>
                      <a:r>
                        <a:rPr kumimoji="1" lang="ja-JP" altLang="en-US" sz="1050" kern="100" dirty="0" smtClean="0">
                          <a:solidFill>
                            <a:schemeClr val="tx1"/>
                          </a:solidFill>
                          <a:effectLst/>
                          <a:latin typeface="ＭＳ ゴシック" panose="020B0609070205080204" pitchFamily="49" charset="-128"/>
                          <a:ea typeface="ＭＳ ゴシック" panose="020B0609070205080204" pitchFamily="49" charset="-128"/>
                          <a:cs typeface="+mn-cs"/>
                        </a:rPr>
                        <a:t>・</a:t>
                      </a:r>
                      <a:r>
                        <a:rPr kumimoji="1" lang="ja-JP" altLang="en-US" sz="1050" kern="100" dirty="0">
                          <a:solidFill>
                            <a:schemeClr val="tx1"/>
                          </a:solidFill>
                          <a:effectLst/>
                          <a:latin typeface="ＭＳ ゴシック" panose="020B0609070205080204" pitchFamily="49" charset="-128"/>
                          <a:ea typeface="ＭＳ ゴシック" panose="020B0609070205080204" pitchFamily="49" charset="-128"/>
                          <a:cs typeface="+mn-cs"/>
                        </a:rPr>
                        <a:t>活用の</a:t>
                      </a:r>
                      <a:r>
                        <a:rPr kumimoji="1" lang="ja-JP" altLang="en-US" sz="1050" kern="100" dirty="0" smtClean="0">
                          <a:solidFill>
                            <a:schemeClr val="tx1"/>
                          </a:solidFill>
                          <a:effectLst/>
                          <a:latin typeface="ＭＳ ゴシック" panose="020B0609070205080204" pitchFamily="49" charset="-128"/>
                          <a:ea typeface="ＭＳ ゴシック" panose="020B0609070205080204" pitchFamily="49" charset="-128"/>
                          <a:cs typeface="+mn-cs"/>
                        </a:rPr>
                        <a:t>現状と課題</a:t>
                      </a:r>
                      <a:endParaRPr kumimoji="1" lang="en-US" altLang="ja-JP" sz="1050" kern="100" dirty="0">
                        <a:solidFill>
                          <a:schemeClr val="tx1"/>
                        </a:solidFill>
                        <a:effectLst/>
                        <a:latin typeface="ＭＳ ゴシック" panose="020B0609070205080204" pitchFamily="49" charset="-128"/>
                        <a:ea typeface="ＭＳ ゴシック" panose="020B0609070205080204" pitchFamily="49" charset="-128"/>
                        <a:cs typeface="+mn-cs"/>
                      </a:endParaRPr>
                    </a:p>
                    <a:p>
                      <a:pPr marL="133200" indent="-133350" algn="just">
                        <a:lnSpc>
                          <a:spcPct val="100000"/>
                        </a:lnSpc>
                        <a:spcBef>
                          <a:spcPts val="30"/>
                        </a:spcBef>
                      </a:pPr>
                      <a:r>
                        <a:rPr kumimoji="1" lang="ja-JP" altLang="en-US" sz="1050" kern="100" dirty="0">
                          <a:solidFill>
                            <a:schemeClr val="tx1"/>
                          </a:solidFill>
                          <a:effectLst/>
                          <a:latin typeface="ＭＳ ゴシック" panose="020B0609070205080204" pitchFamily="49" charset="-128"/>
                          <a:ea typeface="ＭＳ ゴシック" panose="020B0609070205080204" pitchFamily="49" charset="-128"/>
                          <a:cs typeface="+mn-cs"/>
                        </a:rPr>
                        <a:t>・整備の</a:t>
                      </a:r>
                      <a:r>
                        <a:rPr kumimoji="1" lang="ja-JP" altLang="en-US" sz="1050" kern="100" dirty="0" smtClean="0">
                          <a:solidFill>
                            <a:schemeClr val="tx1"/>
                          </a:solidFill>
                          <a:effectLst/>
                          <a:latin typeface="ＭＳ ゴシック" panose="020B0609070205080204" pitchFamily="49" charset="-128"/>
                          <a:ea typeface="ＭＳ ゴシック" panose="020B0609070205080204" pitchFamily="49" charset="-128"/>
                          <a:cs typeface="+mn-cs"/>
                        </a:rPr>
                        <a:t>現状と課題</a:t>
                      </a:r>
                      <a:endParaRPr kumimoji="1" lang="ja-JP" altLang="en-US" sz="1050" kern="100" dirty="0">
                        <a:solidFill>
                          <a:schemeClr val="tx1"/>
                        </a:solidFill>
                        <a:effectLst/>
                        <a:latin typeface="ＭＳ ゴシック" panose="020B0609070205080204" pitchFamily="49" charset="-128"/>
                        <a:ea typeface="ＭＳ ゴシック" panose="020B0609070205080204" pitchFamily="49" charset="-128"/>
                        <a:cs typeface="+mn-cs"/>
                      </a:endParaRPr>
                    </a:p>
                  </a:txBody>
                  <a:tcPr marL="68294" marR="68294"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172462609"/>
                  </a:ext>
                </a:extLst>
              </a:tr>
              <a:tr h="268653">
                <a:tc rowSpan="3">
                  <a:txBody>
                    <a:bodyPr/>
                    <a:lstStyle/>
                    <a:p>
                      <a:pPr algn="ctr">
                        <a:lnSpc>
                          <a:spcPct val="100000"/>
                        </a:lnSpc>
                        <a:spcBef>
                          <a:spcPts val="600"/>
                        </a:spcBef>
                      </a:pPr>
                      <a:r>
                        <a:rPr lang="ja-JP" altLang="en-US" sz="1400" b="1" kern="100" dirty="0">
                          <a:effectLst/>
                          <a:latin typeface="ＭＳ ゴシック" panose="020B0609070205080204" pitchFamily="49" charset="-128"/>
                          <a:ea typeface="ＭＳ ゴシック" panose="020B0609070205080204" pitchFamily="49" charset="-128"/>
                        </a:rPr>
                        <a:t>６</a:t>
                      </a:r>
                      <a:endParaRPr lang="ja-JP" sz="1400" b="1" kern="100" dirty="0">
                        <a:effectLst/>
                        <a:latin typeface="ＭＳ ゴシック" panose="020B0609070205080204" pitchFamily="49" charset="-128"/>
                        <a:ea typeface="ＭＳ ゴシック" panose="020B0609070205080204" pitchFamily="49" charset="-128"/>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3">
                  <a:txBody>
                    <a:bodyPr/>
                    <a:lstStyle/>
                    <a:p>
                      <a:pPr algn="l">
                        <a:lnSpc>
                          <a:spcPct val="100000"/>
                        </a:lnSpc>
                        <a:spcBef>
                          <a:spcPts val="600"/>
                        </a:spcBef>
                      </a:pPr>
                      <a:r>
                        <a:rPr lang="ja-JP" altLang="en-US" sz="1400" b="1" kern="100" dirty="0">
                          <a:effectLst/>
                          <a:latin typeface="ＭＳ ゴシック" panose="020B0609070205080204" pitchFamily="49" charset="-128"/>
                          <a:ea typeface="ＭＳ ゴシック" panose="020B0609070205080204" pitchFamily="49" charset="-128"/>
                        </a:rPr>
                        <a:t>保存活用の目標と基本方針</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30367410"/>
                  </a:ext>
                </a:extLst>
              </a:tr>
              <a:tr h="587515">
                <a:tc vMerge="1">
                  <a:txBody>
                    <a:bodyPr/>
                    <a:lstStyle/>
                    <a:p>
                      <a:pPr algn="ctr">
                        <a:lnSpc>
                          <a:spcPct val="100000"/>
                        </a:lnSpc>
                        <a:spcBef>
                          <a:spcPts val="600"/>
                        </a:spcBef>
                      </a:pPr>
                      <a:endParaRPr lang="ja-JP" sz="1400" b="1" kern="100" dirty="0">
                        <a:effectLst/>
                        <a:latin typeface="ＭＳ ゴシック" panose="020B0609070205080204" pitchFamily="49" charset="-128"/>
                        <a:ea typeface="ＭＳ ゴシック" panose="020B0609070205080204" pitchFamily="49" charset="-128"/>
                      </a:endParaRPr>
                    </a:p>
                  </a:txBody>
                  <a:tcPr marL="68580" marR="68580" marT="0" marB="0">
                    <a:lnR w="9525" cap="flat" cmpd="sng" algn="ctr">
                      <a:solidFill>
                        <a:schemeClr val="bg1">
                          <a:lumMod val="65000"/>
                        </a:scheme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lnSpc>
                          <a:spcPct val="100000"/>
                        </a:lnSpc>
                        <a:spcBef>
                          <a:spcPts val="600"/>
                        </a:spcBef>
                      </a:pPr>
                      <a:r>
                        <a:rPr lang="ja-JP" sz="1050" b="1" kern="100" dirty="0">
                          <a:effectLst/>
                          <a:latin typeface="ＭＳ ゴシック" panose="020B0609070205080204" pitchFamily="49" charset="-128"/>
                          <a:ea typeface="ＭＳ ゴシック" panose="020B0609070205080204" pitchFamily="49" charset="-128"/>
                        </a:rPr>
                        <a:t>１</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lnSpc>
                          <a:spcPct val="100000"/>
                        </a:lnSpc>
                        <a:spcBef>
                          <a:spcPts val="600"/>
                        </a:spcBef>
                      </a:pPr>
                      <a:r>
                        <a:rPr lang="ja-JP" sz="1050" b="1" kern="100" dirty="0">
                          <a:effectLst/>
                          <a:latin typeface="ＭＳ ゴシック" panose="020B0609070205080204" pitchFamily="49" charset="-128"/>
                          <a:ea typeface="ＭＳ ゴシック" panose="020B0609070205080204" pitchFamily="49" charset="-128"/>
                        </a:rPr>
                        <a:t>保存活用の目標</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33200" indent="-133200" algn="just">
                        <a:lnSpc>
                          <a:spcPct val="100000"/>
                        </a:lnSpc>
                        <a:spcBef>
                          <a:spcPts val="300"/>
                        </a:spcBef>
                      </a:pPr>
                      <a:r>
                        <a:rPr lang="ja-JP" sz="1050" kern="100" dirty="0">
                          <a:effectLst/>
                          <a:latin typeface="ＭＳ ゴシック" panose="020B0609070205080204" pitchFamily="49" charset="-128"/>
                          <a:ea typeface="ＭＳ ゴシック" panose="020B0609070205080204" pitchFamily="49" charset="-128"/>
                        </a:rPr>
                        <a:t>・</a:t>
                      </a:r>
                      <a:r>
                        <a:rPr lang="ja-JP" altLang="en-US" sz="1050" kern="100" dirty="0">
                          <a:effectLst/>
                          <a:latin typeface="ＭＳ ゴシック" panose="020B0609070205080204" pitchFamily="49" charset="-128"/>
                          <a:ea typeface="ＭＳ ゴシック" panose="020B0609070205080204" pitchFamily="49" charset="-128"/>
                        </a:rPr>
                        <a:t>現在の</a:t>
                      </a:r>
                      <a:r>
                        <a:rPr lang="ja-JP" sz="1050" kern="100" dirty="0">
                          <a:effectLst/>
                          <a:latin typeface="ＭＳ ゴシック" panose="020B0609070205080204" pitchFamily="49" charset="-128"/>
                          <a:ea typeface="ＭＳ ゴシック" panose="020B0609070205080204" pitchFamily="49" charset="-128"/>
                        </a:rPr>
                        <a:t>日本庭園の</a:t>
                      </a:r>
                      <a:r>
                        <a:rPr lang="ja-JP" altLang="en-US" sz="1050" kern="100" dirty="0">
                          <a:effectLst/>
                          <a:latin typeface="ＭＳ ゴシック" panose="020B0609070205080204" pitchFamily="49" charset="-128"/>
                          <a:ea typeface="ＭＳ ゴシック" panose="020B0609070205080204" pitchFamily="49" charset="-128"/>
                        </a:rPr>
                        <a:t>課題を解決し、日本庭園を</a:t>
                      </a:r>
                      <a:r>
                        <a:rPr lang="ja-JP" sz="1050" kern="100" dirty="0">
                          <a:effectLst/>
                          <a:latin typeface="ＭＳ ゴシック" panose="020B0609070205080204" pitchFamily="49" charset="-128"/>
                          <a:ea typeface="ＭＳ ゴシック" panose="020B0609070205080204" pitchFamily="49" charset="-128"/>
                        </a:rPr>
                        <a:t>保存活用</a:t>
                      </a:r>
                      <a:r>
                        <a:rPr lang="ja-JP" altLang="en-US" sz="1050" kern="100" dirty="0">
                          <a:effectLst/>
                          <a:latin typeface="ＭＳ ゴシック" panose="020B0609070205080204" pitchFamily="49" charset="-128"/>
                          <a:ea typeface="ＭＳ ゴシック" panose="020B0609070205080204" pitchFamily="49" charset="-128"/>
                        </a:rPr>
                        <a:t>していくための「</a:t>
                      </a:r>
                      <a:r>
                        <a:rPr lang="ja-JP" sz="1050" kern="100" dirty="0">
                          <a:effectLst/>
                          <a:latin typeface="ＭＳ ゴシック" panose="020B0609070205080204" pitchFamily="49" charset="-128"/>
                          <a:ea typeface="ＭＳ ゴシック" panose="020B0609070205080204" pitchFamily="49" charset="-128"/>
                        </a:rPr>
                        <a:t>目標</a:t>
                      </a:r>
                      <a:r>
                        <a:rPr lang="ja-JP" altLang="en-US" sz="1050" kern="100" dirty="0">
                          <a:effectLst/>
                          <a:latin typeface="ＭＳ ゴシック" panose="020B0609070205080204" pitchFamily="49" charset="-128"/>
                          <a:ea typeface="ＭＳ ゴシック" panose="020B0609070205080204" pitchFamily="49" charset="-128"/>
                        </a:rPr>
                        <a:t>」を記載</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84437861"/>
                  </a:ext>
                </a:extLst>
              </a:tr>
              <a:tr h="636266">
                <a:tc vMerge="1">
                  <a:txBody>
                    <a:bodyPr/>
                    <a:lstStyle/>
                    <a:p>
                      <a:pPr algn="ctr">
                        <a:lnSpc>
                          <a:spcPct val="100000"/>
                        </a:lnSpc>
                        <a:spcBef>
                          <a:spcPts val="600"/>
                        </a:spcBef>
                      </a:pPr>
                      <a:endParaRPr lang="ja-JP" sz="1400" b="1" kern="100" dirty="0">
                        <a:effectLst/>
                        <a:latin typeface="ＭＳ ゴシック" panose="020B0609070205080204" pitchFamily="49" charset="-128"/>
                        <a:ea typeface="ＭＳ ゴシック" panose="020B0609070205080204" pitchFamily="49" charset="-128"/>
                      </a:endParaRPr>
                    </a:p>
                  </a:txBody>
                  <a:tcPr marL="68580" marR="68580" marT="0" marB="0">
                    <a:lnR w="9525" cap="flat" cmpd="sng" algn="ctr">
                      <a:solidFill>
                        <a:schemeClr val="bg1">
                          <a:lumMod val="65000"/>
                        </a:scheme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lnSpc>
                          <a:spcPct val="100000"/>
                        </a:lnSpc>
                        <a:spcBef>
                          <a:spcPts val="600"/>
                        </a:spcBef>
                      </a:pPr>
                      <a:r>
                        <a:rPr lang="ja-JP" sz="1050" b="1" kern="100" dirty="0">
                          <a:effectLst/>
                          <a:latin typeface="ＭＳ ゴシック" panose="020B0609070205080204" pitchFamily="49" charset="-128"/>
                          <a:ea typeface="ＭＳ ゴシック" panose="020B0609070205080204" pitchFamily="49" charset="-128"/>
                        </a:rPr>
                        <a:t>２</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lnSpc>
                          <a:spcPct val="100000"/>
                        </a:lnSpc>
                        <a:spcBef>
                          <a:spcPts val="600"/>
                        </a:spcBef>
                      </a:pPr>
                      <a:r>
                        <a:rPr lang="ja-JP" sz="1050" b="1" kern="100" dirty="0">
                          <a:effectLst/>
                          <a:latin typeface="ＭＳ ゴシック" panose="020B0609070205080204" pitchFamily="49" charset="-128"/>
                          <a:ea typeface="ＭＳ ゴシック" panose="020B0609070205080204" pitchFamily="49" charset="-128"/>
                        </a:rPr>
                        <a:t>保存活用の基本方針</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33200" indent="-133200" algn="just">
                        <a:lnSpc>
                          <a:spcPct val="100000"/>
                        </a:lnSpc>
                        <a:spcBef>
                          <a:spcPts val="300"/>
                        </a:spcBef>
                      </a:pPr>
                      <a:r>
                        <a:rPr lang="ja-JP" sz="1050" kern="100" dirty="0">
                          <a:effectLst/>
                          <a:latin typeface="ＭＳ ゴシック" panose="020B0609070205080204" pitchFamily="49" charset="-128"/>
                          <a:ea typeface="ＭＳ ゴシック" panose="020B0609070205080204" pitchFamily="49" charset="-128"/>
                        </a:rPr>
                        <a:t>・</a:t>
                      </a:r>
                      <a:r>
                        <a:rPr lang="ja-JP" altLang="en-US" sz="1050" kern="100" dirty="0">
                          <a:effectLst/>
                          <a:latin typeface="ＭＳ ゴシック" panose="020B0609070205080204" pitchFamily="49" charset="-128"/>
                          <a:ea typeface="ＭＳ ゴシック" panose="020B0609070205080204" pitchFamily="49" charset="-128"/>
                        </a:rPr>
                        <a:t>万博日本庭園の「目標」を実現していくための「</a:t>
                      </a:r>
                      <a:r>
                        <a:rPr lang="ja-JP" sz="1050" kern="100" dirty="0">
                          <a:effectLst/>
                          <a:latin typeface="ＭＳ ゴシック" panose="020B0609070205080204" pitchFamily="49" charset="-128"/>
                          <a:ea typeface="ＭＳ ゴシック" panose="020B0609070205080204" pitchFamily="49" charset="-128"/>
                        </a:rPr>
                        <a:t>保存</a:t>
                      </a:r>
                      <a:r>
                        <a:rPr lang="ja-JP" altLang="en-US" sz="1050" kern="100" dirty="0">
                          <a:effectLst/>
                          <a:latin typeface="ＭＳ ゴシック" panose="020B0609070205080204" pitchFamily="49" charset="-128"/>
                          <a:ea typeface="ＭＳ ゴシック" panose="020B0609070205080204" pitchFamily="49" charset="-128"/>
                        </a:rPr>
                        <a:t>管理」「活用」「整備」「運営体制」に関する基本方針を記載</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41716426"/>
                  </a:ext>
                </a:extLst>
              </a:tr>
              <a:tr h="253165">
                <a:tc rowSpan="4">
                  <a:txBody>
                    <a:bodyPr/>
                    <a:lstStyle/>
                    <a:p>
                      <a:pPr algn="ctr">
                        <a:lnSpc>
                          <a:spcPct val="100000"/>
                        </a:lnSpc>
                        <a:spcBef>
                          <a:spcPts val="600"/>
                        </a:spcBef>
                      </a:pPr>
                      <a:r>
                        <a:rPr lang="ja-JP" altLang="en-US" sz="1400" b="1" kern="100" dirty="0">
                          <a:solidFill>
                            <a:schemeClr val="bg1"/>
                          </a:solidFill>
                          <a:effectLst/>
                          <a:latin typeface="ＭＳ ゴシック" panose="020B0609070205080204" pitchFamily="49" charset="-128"/>
                          <a:ea typeface="ＭＳ ゴシック" panose="020B0609070205080204" pitchFamily="49" charset="-128"/>
                        </a:rPr>
                        <a:t>７</a:t>
                      </a:r>
                      <a:endParaRPr lang="en-US" altLang="ja-JP" sz="1400" b="1" kern="100" dirty="0">
                        <a:solidFill>
                          <a:schemeClr val="bg1"/>
                        </a:solidFill>
                        <a:effectLst/>
                        <a:latin typeface="ＭＳ ゴシック" panose="020B0609070205080204" pitchFamily="49" charset="-128"/>
                        <a:ea typeface="ＭＳ ゴシック" panose="020B0609070205080204" pitchFamily="49" charset="-128"/>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3">
                  <a:txBody>
                    <a:bodyPr/>
                    <a:lstStyle/>
                    <a:p>
                      <a:pPr algn="l">
                        <a:lnSpc>
                          <a:spcPct val="100000"/>
                        </a:lnSpc>
                        <a:spcBef>
                          <a:spcPts val="600"/>
                        </a:spcBef>
                      </a:pPr>
                      <a:r>
                        <a:rPr lang="ja-JP" altLang="en-US" sz="1400" b="1" i="0" kern="100" dirty="0">
                          <a:solidFill>
                            <a:schemeClr val="tx1"/>
                          </a:solidFill>
                          <a:effectLst/>
                          <a:latin typeface="ＭＳ ゴシック" panose="020B0609070205080204" pitchFamily="49" charset="-128"/>
                          <a:ea typeface="ＭＳ ゴシック" panose="020B0609070205080204" pitchFamily="49" charset="-128"/>
                        </a:rPr>
                        <a:t>保存管理・活用・整備の</a:t>
                      </a:r>
                      <a:r>
                        <a:rPr lang="ja-JP" altLang="en-US" sz="1400" b="1" i="0" kern="100" dirty="0" smtClean="0">
                          <a:solidFill>
                            <a:schemeClr val="tx1"/>
                          </a:solidFill>
                          <a:effectLst/>
                          <a:latin typeface="ＭＳ ゴシック" panose="020B0609070205080204" pitchFamily="49" charset="-128"/>
                          <a:ea typeface="ＭＳ ゴシック" panose="020B0609070205080204" pitchFamily="49" charset="-128"/>
                        </a:rPr>
                        <a:t>方向性と方法</a:t>
                      </a:r>
                      <a:endParaRPr lang="ja-JP" altLang="en-US" sz="1400" b="1" i="0" kern="100" dirty="0">
                        <a:solidFill>
                          <a:schemeClr val="tx1"/>
                        </a:solidFill>
                        <a:effectLst/>
                        <a:latin typeface="ＭＳ ゴシック" panose="020B0609070205080204" pitchFamily="49" charset="-128"/>
                        <a:ea typeface="ＭＳ ゴシック" panose="020B0609070205080204" pitchFamily="49" charset="-128"/>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50933778"/>
                  </a:ext>
                </a:extLst>
              </a:tr>
              <a:tr h="823883">
                <a:tc vMerge="1">
                  <a:txBody>
                    <a:bodyPr/>
                    <a:lstStyle/>
                    <a:p>
                      <a:pPr algn="ctr">
                        <a:lnSpc>
                          <a:spcPct val="100000"/>
                        </a:lnSpc>
                        <a:spcBef>
                          <a:spcPts val="600"/>
                        </a:spcBef>
                      </a:pPr>
                      <a:r>
                        <a:rPr lang="en-US" sz="1200" kern="100">
                          <a:effectLst/>
                          <a:latin typeface="ＭＳ ゴシック" panose="020B0609070205080204" pitchFamily="49" charset="-128"/>
                          <a:ea typeface="ＭＳ ゴシック" panose="020B0609070205080204" pitchFamily="49" charset="-128"/>
                        </a:rPr>
                        <a:t> </a:t>
                      </a:r>
                      <a:endParaRPr lang="ja-JP" sz="12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tc>
                <a:tc>
                  <a:txBody>
                    <a:bodyPr/>
                    <a:lstStyle/>
                    <a:p>
                      <a:pPr algn="ctr">
                        <a:lnSpc>
                          <a:spcPct val="100000"/>
                        </a:lnSpc>
                        <a:spcBef>
                          <a:spcPts val="600"/>
                        </a:spcBef>
                      </a:pPr>
                      <a:r>
                        <a:rPr lang="ja-JP" sz="1050" b="1" kern="100" dirty="0">
                          <a:solidFill>
                            <a:schemeClr val="tx1"/>
                          </a:solidFill>
                          <a:effectLst/>
                          <a:latin typeface="ＭＳ ゴシック" panose="020B0609070205080204" pitchFamily="49" charset="-128"/>
                          <a:ea typeface="ＭＳ ゴシック" panose="020B0609070205080204" pitchFamily="49" charset="-128"/>
                        </a:rPr>
                        <a:t>１</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lnSpc>
                          <a:spcPct val="100000"/>
                        </a:lnSpc>
                        <a:spcBef>
                          <a:spcPts val="600"/>
                        </a:spcBef>
                      </a:pPr>
                      <a:r>
                        <a:rPr lang="ja-JP" sz="1050" b="1" kern="100" dirty="0">
                          <a:solidFill>
                            <a:schemeClr val="tx1"/>
                          </a:solidFill>
                          <a:effectLst/>
                          <a:latin typeface="ＭＳ ゴシック" panose="020B0609070205080204" pitchFamily="49" charset="-128"/>
                          <a:ea typeface="ＭＳ ゴシック" panose="020B0609070205080204" pitchFamily="49" charset="-128"/>
                        </a:rPr>
                        <a:t>保存</a:t>
                      </a:r>
                      <a:r>
                        <a:rPr lang="ja-JP" altLang="en-US" sz="1050" b="1" kern="100" dirty="0">
                          <a:solidFill>
                            <a:schemeClr val="tx1"/>
                          </a:solidFill>
                          <a:effectLst/>
                          <a:latin typeface="ＭＳ ゴシック" panose="020B0609070205080204" pitchFamily="49" charset="-128"/>
                          <a:ea typeface="ＭＳ ゴシック" panose="020B0609070205080204" pitchFamily="49" charset="-128"/>
                        </a:rPr>
                        <a:t>・</a:t>
                      </a:r>
                      <a:r>
                        <a:rPr lang="ja-JP" sz="1050" b="1" kern="100" dirty="0">
                          <a:solidFill>
                            <a:schemeClr val="tx1"/>
                          </a:solidFill>
                          <a:effectLst/>
                          <a:latin typeface="ＭＳ ゴシック" panose="020B0609070205080204" pitchFamily="49" charset="-128"/>
                          <a:ea typeface="ＭＳ ゴシック" panose="020B0609070205080204" pitchFamily="49" charset="-128"/>
                        </a:rPr>
                        <a:t>管理の</a:t>
                      </a:r>
                      <a:r>
                        <a:rPr lang="ja-JP" sz="1050" b="1" kern="100" dirty="0" smtClean="0">
                          <a:solidFill>
                            <a:schemeClr val="tx1"/>
                          </a:solidFill>
                          <a:effectLst/>
                          <a:latin typeface="ＭＳ ゴシック" panose="020B0609070205080204" pitchFamily="49" charset="-128"/>
                          <a:ea typeface="ＭＳ ゴシック" panose="020B0609070205080204" pitchFamily="49" charset="-128"/>
                        </a:rPr>
                        <a:t>方向性</a:t>
                      </a:r>
                      <a:r>
                        <a:rPr lang="ja-JP" altLang="en-US" sz="1050" b="1" kern="100" dirty="0" smtClean="0">
                          <a:solidFill>
                            <a:schemeClr val="tx1"/>
                          </a:solidFill>
                          <a:effectLst/>
                          <a:latin typeface="ＭＳ ゴシック" panose="020B0609070205080204" pitchFamily="49" charset="-128"/>
                          <a:ea typeface="ＭＳ ゴシック" panose="020B0609070205080204" pitchFamily="49" charset="-128"/>
                        </a:rPr>
                        <a:t>と方法</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33200" indent="-133200" algn="just">
                        <a:lnSpc>
                          <a:spcPct val="100000"/>
                        </a:lnSpc>
                        <a:spcBef>
                          <a:spcPts val="300"/>
                        </a:spcBef>
                      </a:pPr>
                      <a:r>
                        <a:rPr lang="ja-JP" sz="1050" kern="100" dirty="0">
                          <a:solidFill>
                            <a:schemeClr val="tx1"/>
                          </a:solidFill>
                          <a:effectLst/>
                          <a:latin typeface="ＭＳ ゴシック" panose="020B0609070205080204" pitchFamily="49" charset="-128"/>
                          <a:ea typeface="ＭＳ ゴシック" panose="020B0609070205080204" pitchFamily="49" charset="-128"/>
                        </a:rPr>
                        <a:t>・</a:t>
                      </a:r>
                      <a:r>
                        <a:rPr lang="ja-JP" altLang="en-US" sz="1050" kern="100" dirty="0">
                          <a:solidFill>
                            <a:schemeClr val="tx1"/>
                          </a:solidFill>
                          <a:effectLst/>
                          <a:latin typeface="ＭＳ ゴシック" panose="020B0609070205080204" pitchFamily="49" charset="-128"/>
                          <a:ea typeface="ＭＳ ゴシック" panose="020B0609070205080204" pitchFamily="49" charset="-128"/>
                        </a:rPr>
                        <a:t>日本庭園の本質的価値を保存するため、本質的価値を構成する要素ごとの保存の方向性、本質的価値を補完する要素ならびにその他の要素の保存の方向性等に関する</a:t>
                      </a:r>
                      <a:r>
                        <a:rPr lang="ja-JP" sz="1050" kern="100" dirty="0">
                          <a:solidFill>
                            <a:schemeClr val="tx1"/>
                          </a:solidFill>
                          <a:effectLst/>
                          <a:latin typeface="ＭＳ ゴシック" panose="020B0609070205080204" pitchFamily="49" charset="-128"/>
                          <a:ea typeface="ＭＳ ゴシック" panose="020B0609070205080204" pitchFamily="49" charset="-128"/>
                        </a:rPr>
                        <a:t>基本的な</a:t>
                      </a:r>
                      <a:r>
                        <a:rPr lang="ja-JP" sz="1050" kern="100" dirty="0" smtClean="0">
                          <a:solidFill>
                            <a:schemeClr val="tx1"/>
                          </a:solidFill>
                          <a:effectLst/>
                          <a:latin typeface="ＭＳ ゴシック" panose="020B0609070205080204" pitchFamily="49" charset="-128"/>
                          <a:ea typeface="ＭＳ ゴシック" panose="020B0609070205080204" pitchFamily="49" charset="-128"/>
                        </a:rPr>
                        <a:t>考え方</a:t>
                      </a:r>
                      <a:r>
                        <a:rPr lang="ja-JP" altLang="en-US" sz="1050" kern="100" dirty="0" smtClean="0">
                          <a:solidFill>
                            <a:schemeClr val="tx1"/>
                          </a:solidFill>
                          <a:effectLst/>
                          <a:latin typeface="ＭＳ ゴシック" panose="020B0609070205080204" pitchFamily="49" charset="-128"/>
                          <a:ea typeface="ＭＳ ゴシック" panose="020B0609070205080204" pitchFamily="49" charset="-128"/>
                        </a:rPr>
                        <a:t>と方法を記載</a:t>
                      </a:r>
                      <a:endParaRPr lang="ja-JP" sz="105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90707500"/>
                  </a:ext>
                </a:extLst>
              </a:tr>
              <a:tr h="608418">
                <a:tc vMerge="1">
                  <a:txBody>
                    <a:bodyPr/>
                    <a:lstStyle/>
                    <a:p>
                      <a:pPr algn="ctr">
                        <a:lnSpc>
                          <a:spcPct val="100000"/>
                        </a:lnSpc>
                        <a:spcBef>
                          <a:spcPts val="600"/>
                        </a:spcBef>
                      </a:pPr>
                      <a:r>
                        <a:rPr lang="en-US" sz="1200" kern="100" dirty="0">
                          <a:effectLst/>
                          <a:latin typeface="ＭＳ ゴシック" panose="020B0609070205080204" pitchFamily="49" charset="-128"/>
                          <a:ea typeface="ＭＳ ゴシック" panose="020B0609070205080204" pitchFamily="49" charset="-128"/>
                        </a:rPr>
                        <a:t> </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tc>
                <a:tc>
                  <a:txBody>
                    <a:bodyPr/>
                    <a:lstStyle/>
                    <a:p>
                      <a:pPr algn="ctr">
                        <a:lnSpc>
                          <a:spcPct val="100000"/>
                        </a:lnSpc>
                        <a:spcBef>
                          <a:spcPts val="600"/>
                        </a:spcBef>
                      </a:pPr>
                      <a:r>
                        <a:rPr lang="ja-JP" sz="1050" b="1" kern="100" dirty="0">
                          <a:solidFill>
                            <a:schemeClr val="tx1"/>
                          </a:solidFill>
                          <a:effectLst/>
                          <a:latin typeface="ＭＳ ゴシック" panose="020B0609070205080204" pitchFamily="49" charset="-128"/>
                          <a:ea typeface="ＭＳ ゴシック" panose="020B0609070205080204" pitchFamily="49" charset="-128"/>
                        </a:rPr>
                        <a:t>２</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lnSpc>
                          <a:spcPct val="100000"/>
                        </a:lnSpc>
                        <a:spcBef>
                          <a:spcPts val="600"/>
                        </a:spcBef>
                      </a:pPr>
                      <a:r>
                        <a:rPr lang="ja-JP" sz="1050" b="1" kern="100" dirty="0">
                          <a:solidFill>
                            <a:schemeClr val="tx1"/>
                          </a:solidFill>
                          <a:effectLst/>
                          <a:latin typeface="ＭＳ ゴシック" panose="020B0609070205080204" pitchFamily="49" charset="-128"/>
                          <a:ea typeface="ＭＳ ゴシック" panose="020B0609070205080204" pitchFamily="49" charset="-128"/>
                        </a:rPr>
                        <a:t>活用の</a:t>
                      </a:r>
                      <a:r>
                        <a:rPr lang="ja-JP" sz="1050" b="1" kern="100" dirty="0" smtClean="0">
                          <a:solidFill>
                            <a:schemeClr val="tx1"/>
                          </a:solidFill>
                          <a:effectLst/>
                          <a:latin typeface="ＭＳ ゴシック" panose="020B0609070205080204" pitchFamily="49" charset="-128"/>
                          <a:ea typeface="ＭＳ ゴシック" panose="020B0609070205080204" pitchFamily="49" charset="-128"/>
                        </a:rPr>
                        <a:t>方向性</a:t>
                      </a:r>
                      <a:r>
                        <a:rPr lang="ja-JP" altLang="en-US" sz="1050" b="1" kern="100" dirty="0" smtClean="0">
                          <a:solidFill>
                            <a:schemeClr val="tx1"/>
                          </a:solidFill>
                          <a:effectLst/>
                          <a:latin typeface="ＭＳ ゴシック" panose="020B0609070205080204" pitchFamily="49" charset="-128"/>
                          <a:ea typeface="ＭＳ ゴシック" panose="020B0609070205080204" pitchFamily="49" charset="-128"/>
                        </a:rPr>
                        <a:t>と方法</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33200" indent="-133200" algn="just">
                        <a:lnSpc>
                          <a:spcPct val="100000"/>
                        </a:lnSpc>
                        <a:spcBef>
                          <a:spcPts val="300"/>
                        </a:spcBef>
                      </a:pPr>
                      <a:r>
                        <a:rPr lang="ja-JP" sz="1050" kern="100" dirty="0">
                          <a:solidFill>
                            <a:schemeClr val="tx1"/>
                          </a:solidFill>
                          <a:effectLst/>
                          <a:latin typeface="ＭＳ ゴシック" panose="020B0609070205080204" pitchFamily="49" charset="-128"/>
                          <a:ea typeface="ＭＳ ゴシック" panose="020B0609070205080204" pitchFamily="49" charset="-128"/>
                        </a:rPr>
                        <a:t>・</a:t>
                      </a:r>
                      <a:r>
                        <a:rPr kumimoji="1" lang="ja-JP" altLang="en-US" sz="1050" kern="100" dirty="0">
                          <a:solidFill>
                            <a:schemeClr val="tx1"/>
                          </a:solidFill>
                          <a:effectLst/>
                          <a:latin typeface="ＭＳ ゴシック" panose="020B0609070205080204" pitchFamily="49" charset="-128"/>
                          <a:ea typeface="ＭＳ ゴシック" panose="020B0609070205080204" pitchFamily="49" charset="-128"/>
                          <a:cs typeface="+mn-cs"/>
                        </a:rPr>
                        <a:t>日本庭園の価値を広く共有していくための</a:t>
                      </a:r>
                      <a:r>
                        <a:rPr kumimoji="1" lang="ja-JP" altLang="en-US" sz="1050" kern="100" dirty="0" smtClean="0">
                          <a:solidFill>
                            <a:schemeClr val="tx1"/>
                          </a:solidFill>
                          <a:effectLst/>
                          <a:latin typeface="ＭＳ ゴシック" panose="020B0609070205080204" pitchFamily="49" charset="-128"/>
                          <a:ea typeface="ＭＳ ゴシック" panose="020B0609070205080204" pitchFamily="49" charset="-128"/>
                          <a:cs typeface="+mn-cs"/>
                        </a:rPr>
                        <a:t>、情報</a:t>
                      </a:r>
                      <a:r>
                        <a:rPr kumimoji="1" lang="ja-JP" altLang="en-US" sz="1050" kern="100" dirty="0">
                          <a:solidFill>
                            <a:schemeClr val="tx1"/>
                          </a:solidFill>
                          <a:effectLst/>
                          <a:latin typeface="ＭＳ ゴシック" panose="020B0609070205080204" pitchFamily="49" charset="-128"/>
                          <a:ea typeface="ＭＳ ゴシック" panose="020B0609070205080204" pitchFamily="49" charset="-128"/>
                          <a:cs typeface="+mn-cs"/>
                        </a:rPr>
                        <a:t>発信の拡充、庭園の効果的かつ多様な活用方策の実施</a:t>
                      </a:r>
                      <a:r>
                        <a:rPr kumimoji="1" lang="ja-JP" altLang="en-US" sz="1050" kern="100" dirty="0" smtClean="0">
                          <a:solidFill>
                            <a:schemeClr val="tx1"/>
                          </a:solidFill>
                          <a:effectLst/>
                          <a:latin typeface="ＭＳ ゴシック" panose="020B0609070205080204" pitchFamily="49" charset="-128"/>
                          <a:ea typeface="ＭＳ ゴシック" panose="020B0609070205080204" pitchFamily="49" charset="-128"/>
                          <a:cs typeface="+mn-cs"/>
                        </a:rPr>
                        <a:t>、等</a:t>
                      </a:r>
                      <a:r>
                        <a:rPr kumimoji="1" lang="ja-JP" altLang="en-US" sz="1050" kern="100" dirty="0">
                          <a:solidFill>
                            <a:schemeClr val="tx1"/>
                          </a:solidFill>
                          <a:effectLst/>
                          <a:latin typeface="ＭＳ ゴシック" panose="020B0609070205080204" pitchFamily="49" charset="-128"/>
                          <a:ea typeface="ＭＳ ゴシック" panose="020B0609070205080204" pitchFamily="49" charset="-128"/>
                          <a:cs typeface="+mn-cs"/>
                        </a:rPr>
                        <a:t>の</a:t>
                      </a:r>
                      <a:r>
                        <a:rPr kumimoji="1" lang="ja-JP" altLang="en-US" sz="1050" kern="100" dirty="0" smtClean="0">
                          <a:solidFill>
                            <a:schemeClr val="tx1"/>
                          </a:solidFill>
                          <a:effectLst/>
                          <a:latin typeface="ＭＳ ゴシック" panose="020B0609070205080204" pitchFamily="49" charset="-128"/>
                          <a:ea typeface="ＭＳ ゴシック" panose="020B0609070205080204" pitchFamily="49" charset="-128"/>
                          <a:cs typeface="+mn-cs"/>
                        </a:rPr>
                        <a:t>方向性と方法について</a:t>
                      </a:r>
                      <a:r>
                        <a:rPr kumimoji="1" lang="ja-JP" altLang="en-US" sz="1050" kern="100" dirty="0">
                          <a:solidFill>
                            <a:schemeClr val="tx1"/>
                          </a:solidFill>
                          <a:effectLst/>
                          <a:latin typeface="ＭＳ ゴシック" panose="020B0609070205080204" pitchFamily="49" charset="-128"/>
                          <a:ea typeface="ＭＳ ゴシック" panose="020B0609070205080204" pitchFamily="49" charset="-128"/>
                          <a:cs typeface="+mn-cs"/>
                        </a:rPr>
                        <a:t>記載</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8230122"/>
                  </a:ext>
                </a:extLst>
              </a:tr>
              <a:tr h="928914">
                <a:tc vMerge="1">
                  <a:txBody>
                    <a:bodyPr/>
                    <a:lstStyle/>
                    <a:p>
                      <a:endParaRPr kumimoji="1" lang="ja-JP" altLang="en-US"/>
                    </a:p>
                  </a:txBody>
                  <a:tcPr/>
                </a:tc>
                <a:tc>
                  <a:txBody>
                    <a:bodyPr/>
                    <a:lstStyle/>
                    <a:p>
                      <a:pPr algn="ctr">
                        <a:lnSpc>
                          <a:spcPct val="100000"/>
                        </a:lnSpc>
                        <a:spcBef>
                          <a:spcPts val="600"/>
                        </a:spcBef>
                      </a:pPr>
                      <a:r>
                        <a:rPr lang="ja-JP" sz="1050" b="1" kern="100" dirty="0">
                          <a:solidFill>
                            <a:schemeClr val="tx1"/>
                          </a:solidFill>
                          <a:effectLst/>
                          <a:latin typeface="ＭＳ ゴシック" panose="020B0609070205080204" pitchFamily="49" charset="-128"/>
                          <a:ea typeface="ＭＳ ゴシック" panose="020B0609070205080204" pitchFamily="49" charset="-128"/>
                        </a:rPr>
                        <a:t>３</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lnSpc>
                          <a:spcPct val="100000"/>
                        </a:lnSpc>
                        <a:spcBef>
                          <a:spcPts val="600"/>
                        </a:spcBef>
                      </a:pPr>
                      <a:r>
                        <a:rPr lang="ja-JP" sz="1050" b="1" kern="100" dirty="0">
                          <a:solidFill>
                            <a:schemeClr val="tx1"/>
                          </a:solidFill>
                          <a:effectLst/>
                          <a:latin typeface="ＭＳ ゴシック" panose="020B0609070205080204" pitchFamily="49" charset="-128"/>
                          <a:ea typeface="ＭＳ ゴシック" panose="020B0609070205080204" pitchFamily="49" charset="-128"/>
                        </a:rPr>
                        <a:t>整備の</a:t>
                      </a:r>
                      <a:r>
                        <a:rPr lang="ja-JP" sz="1050" b="1" kern="100" dirty="0" smtClean="0">
                          <a:solidFill>
                            <a:schemeClr val="tx1"/>
                          </a:solidFill>
                          <a:effectLst/>
                          <a:latin typeface="ＭＳ ゴシック" panose="020B0609070205080204" pitchFamily="49" charset="-128"/>
                          <a:ea typeface="ＭＳ ゴシック" panose="020B0609070205080204" pitchFamily="49" charset="-128"/>
                        </a:rPr>
                        <a:t>方向性</a:t>
                      </a:r>
                      <a:r>
                        <a:rPr lang="ja-JP" altLang="en-US" sz="1050" b="1" kern="100" dirty="0" smtClean="0">
                          <a:solidFill>
                            <a:schemeClr val="tx1"/>
                          </a:solidFill>
                          <a:effectLst/>
                          <a:latin typeface="ＭＳ ゴシック" panose="020B0609070205080204" pitchFamily="49" charset="-128"/>
                          <a:ea typeface="ＭＳ ゴシック" panose="020B0609070205080204" pitchFamily="49" charset="-128"/>
                        </a:rPr>
                        <a:t>と方法</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33200" indent="-133350" algn="just">
                        <a:lnSpc>
                          <a:spcPct val="100000"/>
                        </a:lnSpc>
                        <a:spcBef>
                          <a:spcPts val="300"/>
                        </a:spcBef>
                      </a:pPr>
                      <a:r>
                        <a:rPr lang="ja-JP" altLang="en-US" sz="1050" kern="100" dirty="0">
                          <a:solidFill>
                            <a:schemeClr val="tx1"/>
                          </a:solidFill>
                          <a:effectLst/>
                          <a:latin typeface="ＭＳ ゴシック" panose="020B0609070205080204" pitchFamily="49" charset="-128"/>
                          <a:ea typeface="ＭＳ ゴシック" panose="020B0609070205080204" pitchFamily="49" charset="-128"/>
                        </a:rPr>
                        <a:t>・</a:t>
                      </a:r>
                      <a:r>
                        <a:rPr kumimoji="1" lang="ja-JP" altLang="en-US" sz="1050" kern="100" dirty="0">
                          <a:solidFill>
                            <a:schemeClr val="tx1"/>
                          </a:solidFill>
                          <a:effectLst/>
                          <a:latin typeface="ＭＳ ゴシック" panose="020B0609070205080204" pitchFamily="49" charset="-128"/>
                          <a:ea typeface="ＭＳ ゴシック" panose="020B0609070205080204" pitchFamily="49" charset="-128"/>
                          <a:cs typeface="+mn-cs"/>
                        </a:rPr>
                        <a:t>日本庭園の保存活用に向けた整備について、施設等の整備を行う上での前提</a:t>
                      </a:r>
                      <a:r>
                        <a:rPr kumimoji="1" lang="ja-JP" altLang="en-US" sz="1050" kern="100" dirty="0" smtClean="0">
                          <a:solidFill>
                            <a:schemeClr val="tx1"/>
                          </a:solidFill>
                          <a:effectLst/>
                          <a:latin typeface="ＭＳ ゴシック" panose="020B0609070205080204" pitchFamily="49" charset="-128"/>
                          <a:ea typeface="ＭＳ ゴシック" panose="020B0609070205080204" pitchFamily="49" charset="-128"/>
                          <a:cs typeface="+mn-cs"/>
                        </a:rPr>
                        <a:t>条件に基づき、</a:t>
                      </a:r>
                      <a:r>
                        <a:rPr kumimoji="1" lang="ja-JP" altLang="en-US" sz="1050" kern="100" dirty="0">
                          <a:solidFill>
                            <a:schemeClr val="tx1"/>
                          </a:solidFill>
                          <a:effectLst/>
                          <a:latin typeface="ＭＳ ゴシック" panose="020B0609070205080204" pitchFamily="49" charset="-128"/>
                          <a:ea typeface="ＭＳ ゴシック" panose="020B0609070205080204" pitchFamily="49" charset="-128"/>
                          <a:cs typeface="+mn-cs"/>
                        </a:rPr>
                        <a:t>施設等</a:t>
                      </a:r>
                      <a:r>
                        <a:rPr kumimoji="1" lang="ja-JP" altLang="en-US" sz="1050" kern="100" dirty="0" smtClean="0">
                          <a:solidFill>
                            <a:schemeClr val="tx1"/>
                          </a:solidFill>
                          <a:effectLst/>
                          <a:latin typeface="ＭＳ ゴシック" panose="020B0609070205080204" pitchFamily="49" charset="-128"/>
                          <a:ea typeface="ＭＳ ゴシック" panose="020B0609070205080204" pitchFamily="49" charset="-128"/>
                          <a:cs typeface="+mn-cs"/>
                        </a:rPr>
                        <a:t>の老朽化</a:t>
                      </a:r>
                      <a:r>
                        <a:rPr kumimoji="1" lang="ja-JP" altLang="en-US" sz="1050" kern="100" dirty="0">
                          <a:solidFill>
                            <a:schemeClr val="tx1"/>
                          </a:solidFill>
                          <a:effectLst/>
                          <a:latin typeface="ＭＳ ゴシック" panose="020B0609070205080204" pitchFamily="49" charset="-128"/>
                          <a:ea typeface="ＭＳ ゴシック" panose="020B0609070205080204" pitchFamily="49" charset="-128"/>
                          <a:cs typeface="+mn-cs"/>
                        </a:rPr>
                        <a:t>への対応、園路・施設等バリアフリー化への対応、サイン等の整備、園内施設の適切な整備による庭園活用の推進、防災・防犯機能の</a:t>
                      </a:r>
                      <a:r>
                        <a:rPr kumimoji="1" lang="ja-JP" altLang="en-US" sz="1050" kern="100" dirty="0" smtClean="0">
                          <a:solidFill>
                            <a:schemeClr val="tx1"/>
                          </a:solidFill>
                          <a:effectLst/>
                          <a:latin typeface="ＭＳ ゴシック" panose="020B0609070205080204" pitchFamily="49" charset="-128"/>
                          <a:ea typeface="ＭＳ ゴシック" panose="020B0609070205080204" pitchFamily="49" charset="-128"/>
                          <a:cs typeface="+mn-cs"/>
                        </a:rPr>
                        <a:t>向上等の方向性と方法について</a:t>
                      </a:r>
                      <a:r>
                        <a:rPr kumimoji="1" lang="ja-JP" altLang="en-US" sz="1050" kern="100" dirty="0">
                          <a:solidFill>
                            <a:schemeClr val="tx1"/>
                          </a:solidFill>
                          <a:effectLst/>
                          <a:latin typeface="ＭＳ ゴシック" panose="020B0609070205080204" pitchFamily="49" charset="-128"/>
                          <a:ea typeface="ＭＳ ゴシック" panose="020B0609070205080204" pitchFamily="49" charset="-128"/>
                          <a:cs typeface="+mn-cs"/>
                        </a:rPr>
                        <a:t>記載</a:t>
                      </a:r>
                      <a:endParaRPr lang="ja-JP" sz="105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28241651"/>
                  </a:ext>
                </a:extLst>
              </a:tr>
              <a:tr h="243526">
                <a:tc rowSpan="2">
                  <a:txBody>
                    <a:bodyPr/>
                    <a:lstStyle/>
                    <a:p>
                      <a:pPr algn="ctr">
                        <a:lnSpc>
                          <a:spcPct val="100000"/>
                        </a:lnSpc>
                        <a:spcBef>
                          <a:spcPts val="600"/>
                        </a:spcBef>
                      </a:pPr>
                      <a:r>
                        <a:rPr lang="ja-JP" altLang="en-US" sz="1400" b="1" kern="100" dirty="0">
                          <a:effectLst/>
                          <a:latin typeface="ＭＳ ゴシック" panose="020B0609070205080204" pitchFamily="49" charset="-128"/>
                          <a:ea typeface="ＭＳ ゴシック" panose="020B0609070205080204" pitchFamily="49" charset="-128"/>
                        </a:rPr>
                        <a:t>８</a:t>
                      </a:r>
                      <a:endParaRPr lang="ja-JP" sz="1400" b="1" kern="100" dirty="0">
                        <a:effectLst/>
                        <a:latin typeface="ＭＳ ゴシック" panose="020B0609070205080204" pitchFamily="49" charset="-128"/>
                        <a:ea typeface="ＭＳ ゴシック" panose="020B0609070205080204" pitchFamily="49" charset="-128"/>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3">
                  <a:txBody>
                    <a:bodyPr/>
                    <a:lstStyle/>
                    <a:p>
                      <a:pPr algn="l">
                        <a:lnSpc>
                          <a:spcPct val="100000"/>
                        </a:lnSpc>
                        <a:spcBef>
                          <a:spcPts val="600"/>
                        </a:spcBef>
                      </a:pPr>
                      <a:r>
                        <a:rPr lang="ja-JP" altLang="en-US" sz="1400" b="1" kern="100" dirty="0">
                          <a:effectLst/>
                          <a:latin typeface="ＭＳ ゴシック" panose="020B0609070205080204" pitchFamily="49" charset="-128"/>
                          <a:ea typeface="ＭＳ ゴシック" panose="020B0609070205080204" pitchFamily="49" charset="-128"/>
                        </a:rPr>
                        <a:t>運営・体制　</a:t>
                      </a:r>
                      <a:r>
                        <a:rPr lang="en-US" altLang="ja-JP" sz="1400" b="1" kern="100" dirty="0">
                          <a:effectLst/>
                          <a:latin typeface="ＭＳ ゴシック" panose="020B0609070205080204" pitchFamily="49" charset="-128"/>
                          <a:ea typeface="ＭＳ ゴシック" panose="020B0609070205080204" pitchFamily="49" charset="-128"/>
                        </a:rPr>
                        <a:t>※</a:t>
                      </a:r>
                      <a:r>
                        <a:rPr lang="ja-JP" altLang="en-US" sz="1400" b="1" kern="100" dirty="0">
                          <a:effectLst/>
                          <a:latin typeface="ＭＳ ゴシック" panose="020B0609070205080204" pitchFamily="49" charset="-128"/>
                          <a:ea typeface="ＭＳ ゴシック" panose="020B0609070205080204" pitchFamily="49" charset="-128"/>
                        </a:rPr>
                        <a:t>登録後に検討</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54797551"/>
                  </a:ext>
                </a:extLst>
              </a:tr>
              <a:tr h="580266">
                <a:tc vMerge="1">
                  <a:txBody>
                    <a:bodyPr/>
                    <a:lstStyle/>
                    <a:p>
                      <a:pPr algn="ctr">
                        <a:lnSpc>
                          <a:spcPct val="100000"/>
                        </a:lnSpc>
                        <a:spcBef>
                          <a:spcPts val="600"/>
                        </a:spcBef>
                      </a:pPr>
                      <a:r>
                        <a:rPr lang="en-US" sz="1200" kern="100" dirty="0">
                          <a:effectLst/>
                          <a:latin typeface="ＭＳ ゴシック" panose="020B0609070205080204" pitchFamily="49" charset="-128"/>
                          <a:ea typeface="ＭＳ ゴシック" panose="020B0609070205080204" pitchFamily="49" charset="-128"/>
                        </a:rPr>
                        <a:t> </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tc>
                <a:tc>
                  <a:txBody>
                    <a:bodyPr/>
                    <a:lstStyle/>
                    <a:p>
                      <a:pPr algn="ctr">
                        <a:lnSpc>
                          <a:spcPct val="100000"/>
                        </a:lnSpc>
                        <a:spcBef>
                          <a:spcPts val="600"/>
                        </a:spcBef>
                      </a:pPr>
                      <a:r>
                        <a:rPr lang="ja-JP" sz="1050" b="1" kern="100" dirty="0">
                          <a:effectLst/>
                          <a:latin typeface="ＭＳ ゴシック" panose="020B0609070205080204" pitchFamily="49" charset="-128"/>
                          <a:ea typeface="ＭＳ ゴシック" panose="020B0609070205080204" pitchFamily="49" charset="-128"/>
                        </a:rPr>
                        <a:t>１</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lnSpc>
                          <a:spcPct val="100000"/>
                        </a:lnSpc>
                        <a:spcBef>
                          <a:spcPts val="600"/>
                        </a:spcBef>
                      </a:pPr>
                      <a:r>
                        <a:rPr lang="ja-JP" sz="1050" b="1" kern="100" dirty="0">
                          <a:effectLst/>
                          <a:latin typeface="ＭＳ ゴシック" panose="020B0609070205080204" pitchFamily="49" charset="-128"/>
                          <a:ea typeface="ＭＳ ゴシック" panose="020B0609070205080204" pitchFamily="49" charset="-128"/>
                        </a:rPr>
                        <a:t>運営体制の整備</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33200" indent="-133200" algn="just">
                        <a:lnSpc>
                          <a:spcPct val="100000"/>
                        </a:lnSpc>
                        <a:spcBef>
                          <a:spcPts val="300"/>
                        </a:spcBef>
                      </a:pPr>
                      <a:r>
                        <a:rPr lang="ja-JP" sz="1050" kern="100" dirty="0">
                          <a:effectLst/>
                          <a:latin typeface="ＭＳ ゴシック" panose="020B0609070205080204" pitchFamily="49" charset="-128"/>
                          <a:ea typeface="ＭＳ ゴシック" panose="020B0609070205080204" pitchFamily="49" charset="-128"/>
                        </a:rPr>
                        <a:t>・保存活用計画の</a:t>
                      </a:r>
                      <a:r>
                        <a:rPr lang="ja-JP" altLang="en-US" sz="1050" kern="100" dirty="0">
                          <a:effectLst/>
                          <a:latin typeface="ＭＳ ゴシック" panose="020B0609070205080204" pitchFamily="49" charset="-128"/>
                          <a:ea typeface="ＭＳ ゴシック" panose="020B0609070205080204" pitchFamily="49" charset="-128"/>
                        </a:rPr>
                        <a:t>実現</a:t>
                      </a:r>
                      <a:r>
                        <a:rPr lang="ja-JP" sz="1050" kern="100" dirty="0">
                          <a:effectLst/>
                          <a:latin typeface="ＭＳ ゴシック" panose="020B0609070205080204" pitchFamily="49" charset="-128"/>
                          <a:ea typeface="ＭＳ ゴシック" panose="020B0609070205080204" pitchFamily="49" charset="-128"/>
                        </a:rPr>
                        <a:t>に向けた運営体制の整備拡充</a:t>
                      </a:r>
                      <a:r>
                        <a:rPr lang="ja-JP" altLang="en-US" sz="1050" kern="100" dirty="0">
                          <a:effectLst/>
                          <a:latin typeface="ＭＳ ゴシック" panose="020B0609070205080204" pitchFamily="49" charset="-128"/>
                          <a:ea typeface="ＭＳ ゴシック" panose="020B0609070205080204" pitchFamily="49" charset="-128"/>
                        </a:rPr>
                        <a:t>、関係機関との連携等について記載</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indent="-133350" algn="just">
                        <a:lnSpc>
                          <a:spcPct val="100000"/>
                        </a:lnSpc>
                        <a:spcBef>
                          <a:spcPts val="600"/>
                        </a:spcBef>
                      </a:pPr>
                      <a:r>
                        <a:rPr lang="en-US" sz="1200" kern="100" dirty="0">
                          <a:effectLst/>
                          <a:latin typeface="ＭＳ ゴシック" panose="020B0609070205080204" pitchFamily="49" charset="-128"/>
                          <a:ea typeface="ＭＳ ゴシック" panose="020B0609070205080204" pitchFamily="49" charset="-128"/>
                        </a:rPr>
                        <a:t> </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35125499"/>
                  </a:ext>
                </a:extLst>
              </a:tr>
              <a:tr h="325038">
                <a:tc rowSpan="3">
                  <a:txBody>
                    <a:bodyPr/>
                    <a:lstStyle/>
                    <a:p>
                      <a:pPr algn="ctr">
                        <a:lnSpc>
                          <a:spcPct val="100000"/>
                        </a:lnSpc>
                        <a:spcBef>
                          <a:spcPts val="600"/>
                        </a:spcBef>
                      </a:pPr>
                      <a:r>
                        <a:rPr lang="ja-JP" altLang="en-US" sz="1400" kern="100" dirty="0">
                          <a:effectLst/>
                          <a:latin typeface="ＭＳ ゴシック" panose="020B0609070205080204" pitchFamily="49" charset="-128"/>
                          <a:ea typeface="ＭＳ ゴシック" panose="020B0609070205080204" pitchFamily="49" charset="-128"/>
                        </a:rPr>
                        <a:t>９</a:t>
                      </a:r>
                      <a:endParaRPr lang="ja-JP" sz="1400" kern="100" dirty="0">
                        <a:effectLst/>
                        <a:latin typeface="ＭＳ ゴシック" panose="020B0609070205080204" pitchFamily="49" charset="-128"/>
                        <a:ea typeface="ＭＳ ゴシック" panose="020B0609070205080204" pitchFamily="49" charset="-128"/>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3">
                  <a:txBody>
                    <a:bodyPr/>
                    <a:lstStyle/>
                    <a:p>
                      <a:pPr algn="l">
                        <a:lnSpc>
                          <a:spcPct val="100000"/>
                        </a:lnSpc>
                        <a:spcBef>
                          <a:spcPts val="600"/>
                        </a:spcBef>
                      </a:pPr>
                      <a:r>
                        <a:rPr lang="ja-JP" altLang="en-US" sz="1400" b="1" kern="100" dirty="0">
                          <a:effectLst/>
                          <a:latin typeface="ＭＳ ゴシック" panose="020B0609070205080204" pitchFamily="49" charset="-128"/>
                          <a:ea typeface="ＭＳ ゴシック" panose="020B0609070205080204" pitchFamily="49" charset="-128"/>
                        </a:rPr>
                        <a:t>実施計画　　</a:t>
                      </a:r>
                      <a:r>
                        <a:rPr lang="en-US" altLang="ja-JP" sz="1400" b="1" kern="100" dirty="0">
                          <a:effectLst/>
                          <a:latin typeface="ＭＳ ゴシック" panose="020B0609070205080204" pitchFamily="49" charset="-128"/>
                          <a:ea typeface="ＭＳ ゴシック" panose="020B0609070205080204" pitchFamily="49" charset="-128"/>
                        </a:rPr>
                        <a:t>※</a:t>
                      </a:r>
                      <a:r>
                        <a:rPr lang="ja-JP" altLang="en-US" sz="1400" b="1" kern="100" dirty="0">
                          <a:effectLst/>
                          <a:latin typeface="ＭＳ ゴシック" panose="020B0609070205080204" pitchFamily="49" charset="-128"/>
                          <a:ea typeface="ＭＳ ゴシック" panose="020B0609070205080204" pitchFamily="49" charset="-128"/>
                        </a:rPr>
                        <a:t>登録後に検討</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88686077"/>
                  </a:ext>
                </a:extLst>
              </a:tr>
              <a:tr h="435758">
                <a:tc vMerge="1">
                  <a:txBody>
                    <a:bodyPr/>
                    <a:lstStyle/>
                    <a:p>
                      <a:pPr algn="ctr">
                        <a:lnSpc>
                          <a:spcPct val="100000"/>
                        </a:lnSpc>
                        <a:spcBef>
                          <a:spcPts val="600"/>
                        </a:spcBef>
                      </a:pPr>
                      <a:r>
                        <a:rPr lang="en-US" sz="1200" kern="100">
                          <a:effectLst/>
                          <a:latin typeface="ＭＳ ゴシック" panose="020B0609070205080204" pitchFamily="49" charset="-128"/>
                          <a:ea typeface="ＭＳ ゴシック" panose="020B0609070205080204" pitchFamily="49" charset="-128"/>
                        </a:rPr>
                        <a:t> </a:t>
                      </a:r>
                      <a:endParaRPr lang="ja-JP" sz="12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tc>
                <a:tc>
                  <a:txBody>
                    <a:bodyPr/>
                    <a:lstStyle/>
                    <a:p>
                      <a:pPr algn="ctr">
                        <a:lnSpc>
                          <a:spcPct val="100000"/>
                        </a:lnSpc>
                        <a:spcBef>
                          <a:spcPts val="600"/>
                        </a:spcBef>
                      </a:pPr>
                      <a:r>
                        <a:rPr lang="ja-JP" sz="1050" b="1" kern="100" dirty="0">
                          <a:effectLst/>
                          <a:latin typeface="ＭＳ ゴシック" panose="020B0609070205080204" pitchFamily="49" charset="-128"/>
                          <a:ea typeface="ＭＳ ゴシック" panose="020B0609070205080204" pitchFamily="49" charset="-128"/>
                        </a:rPr>
                        <a:t>１</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lnSpc>
                          <a:spcPct val="100000"/>
                        </a:lnSpc>
                        <a:spcBef>
                          <a:spcPts val="600"/>
                        </a:spcBef>
                      </a:pPr>
                      <a:r>
                        <a:rPr lang="ja-JP" sz="1050" b="1" kern="100" dirty="0">
                          <a:effectLst/>
                          <a:latin typeface="ＭＳ ゴシック" panose="020B0609070205080204" pitchFamily="49" charset="-128"/>
                          <a:ea typeface="ＭＳ ゴシック" panose="020B0609070205080204" pitchFamily="49" charset="-128"/>
                        </a:rPr>
                        <a:t>実施スケジュール</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33200" indent="-133200" algn="just">
                        <a:lnSpc>
                          <a:spcPct val="100000"/>
                        </a:lnSpc>
                        <a:spcBef>
                          <a:spcPts val="300"/>
                        </a:spcBef>
                      </a:pPr>
                      <a:r>
                        <a:rPr lang="ja-JP" sz="1050" kern="100" dirty="0">
                          <a:effectLst/>
                          <a:latin typeface="ＭＳ ゴシック" panose="020B0609070205080204" pitchFamily="49" charset="-128"/>
                          <a:ea typeface="ＭＳ ゴシック" panose="020B0609070205080204" pitchFamily="49" charset="-128"/>
                        </a:rPr>
                        <a:t>・短期</a:t>
                      </a:r>
                      <a:r>
                        <a:rPr lang="ja-JP" altLang="en-US" sz="1050" kern="100" dirty="0">
                          <a:effectLst/>
                          <a:latin typeface="ＭＳ ゴシック" panose="020B0609070205080204" pitchFamily="49" charset="-128"/>
                          <a:ea typeface="ＭＳ ゴシック" panose="020B0609070205080204" pitchFamily="49" charset="-128"/>
                        </a:rPr>
                        <a:t>・</a:t>
                      </a:r>
                      <a:r>
                        <a:rPr lang="ja-JP" sz="1050" kern="100" dirty="0">
                          <a:effectLst/>
                          <a:latin typeface="ＭＳ ゴシック" panose="020B0609070205080204" pitchFamily="49" charset="-128"/>
                          <a:ea typeface="ＭＳ ゴシック" panose="020B0609070205080204" pitchFamily="49" charset="-128"/>
                        </a:rPr>
                        <a:t>中期</a:t>
                      </a:r>
                      <a:r>
                        <a:rPr lang="ja-JP" altLang="en-US" sz="1050" kern="100" dirty="0">
                          <a:effectLst/>
                          <a:latin typeface="ＭＳ ゴシック" panose="020B0609070205080204" pitchFamily="49" charset="-128"/>
                          <a:ea typeface="ＭＳ ゴシック" panose="020B0609070205080204" pitchFamily="49" charset="-128"/>
                        </a:rPr>
                        <a:t>・</a:t>
                      </a:r>
                      <a:r>
                        <a:rPr lang="ja-JP" sz="1050" kern="100" dirty="0">
                          <a:effectLst/>
                          <a:latin typeface="ＭＳ ゴシック" panose="020B0609070205080204" pitchFamily="49" charset="-128"/>
                          <a:ea typeface="ＭＳ ゴシック" panose="020B0609070205080204" pitchFamily="49" charset="-128"/>
                        </a:rPr>
                        <a:t>長期</a:t>
                      </a:r>
                      <a:r>
                        <a:rPr lang="ja-JP" altLang="en-US" sz="1050" kern="100" dirty="0">
                          <a:effectLst/>
                          <a:latin typeface="ＭＳ ゴシック" panose="020B0609070205080204" pitchFamily="49" charset="-128"/>
                          <a:ea typeface="ＭＳ ゴシック" panose="020B0609070205080204" pitchFamily="49" charset="-128"/>
                        </a:rPr>
                        <a:t>に実施すべき内容を整理</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indent="-133350" algn="just">
                        <a:lnSpc>
                          <a:spcPct val="100000"/>
                        </a:lnSpc>
                        <a:spcBef>
                          <a:spcPts val="600"/>
                        </a:spcBef>
                      </a:pPr>
                      <a:r>
                        <a:rPr lang="en-US" sz="1200" kern="100" dirty="0">
                          <a:effectLst/>
                          <a:latin typeface="ＭＳ ゴシック" panose="020B0609070205080204" pitchFamily="49" charset="-128"/>
                          <a:ea typeface="ＭＳ ゴシック" panose="020B0609070205080204" pitchFamily="49" charset="-128"/>
                        </a:rPr>
                        <a:t> </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34403354"/>
                  </a:ext>
                </a:extLst>
              </a:tr>
              <a:tr h="632979">
                <a:tc vMerge="1">
                  <a:txBody>
                    <a:bodyPr/>
                    <a:lstStyle/>
                    <a:p>
                      <a:pPr algn="ctr">
                        <a:lnSpc>
                          <a:spcPct val="100000"/>
                        </a:lnSpc>
                        <a:spcBef>
                          <a:spcPts val="600"/>
                        </a:spcBef>
                      </a:pPr>
                      <a:r>
                        <a:rPr lang="en-US" sz="1200" kern="100" dirty="0">
                          <a:effectLst/>
                          <a:latin typeface="ＭＳ ゴシック" panose="020B0609070205080204" pitchFamily="49" charset="-128"/>
                          <a:ea typeface="ＭＳ ゴシック" panose="020B0609070205080204" pitchFamily="49" charset="-128"/>
                        </a:rPr>
                        <a:t> </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tc>
                <a:tc>
                  <a:txBody>
                    <a:bodyPr/>
                    <a:lstStyle/>
                    <a:p>
                      <a:pPr algn="ctr">
                        <a:lnSpc>
                          <a:spcPct val="100000"/>
                        </a:lnSpc>
                        <a:spcBef>
                          <a:spcPts val="600"/>
                        </a:spcBef>
                      </a:pPr>
                      <a:r>
                        <a:rPr lang="ja-JP" sz="1050" b="1" kern="100" dirty="0">
                          <a:effectLst/>
                          <a:latin typeface="ＭＳ ゴシック" panose="020B0609070205080204" pitchFamily="49" charset="-128"/>
                          <a:ea typeface="ＭＳ ゴシック" panose="020B0609070205080204" pitchFamily="49" charset="-128"/>
                        </a:rPr>
                        <a:t>２</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lnSpc>
                          <a:spcPct val="100000"/>
                        </a:lnSpc>
                        <a:spcBef>
                          <a:spcPts val="600"/>
                        </a:spcBef>
                      </a:pPr>
                      <a:r>
                        <a:rPr lang="ja-JP" sz="1050" b="1" kern="100" dirty="0">
                          <a:effectLst/>
                          <a:latin typeface="ＭＳ ゴシック" panose="020B0609070205080204" pitchFamily="49" charset="-128"/>
                          <a:ea typeface="ＭＳ ゴシック" panose="020B0609070205080204" pitchFamily="49" charset="-128"/>
                        </a:rPr>
                        <a:t>経過観察</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33200" indent="-133200" algn="just">
                        <a:lnSpc>
                          <a:spcPct val="100000"/>
                        </a:lnSpc>
                        <a:spcBef>
                          <a:spcPts val="300"/>
                        </a:spcBef>
                      </a:pPr>
                      <a:r>
                        <a:rPr lang="ja-JP" sz="1050" kern="100" dirty="0">
                          <a:effectLst/>
                          <a:latin typeface="ＭＳ ゴシック" panose="020B0609070205080204" pitchFamily="49" charset="-128"/>
                          <a:ea typeface="ＭＳ ゴシック" panose="020B0609070205080204" pitchFamily="49" charset="-128"/>
                        </a:rPr>
                        <a:t>・</a:t>
                      </a:r>
                      <a:r>
                        <a:rPr lang="ja-JP" altLang="en-US" sz="1050" kern="100" dirty="0">
                          <a:effectLst/>
                          <a:latin typeface="ＭＳ ゴシック" panose="020B0609070205080204" pitchFamily="49" charset="-128"/>
                          <a:ea typeface="ＭＳ ゴシック" panose="020B0609070205080204" pitchFamily="49" charset="-128"/>
                        </a:rPr>
                        <a:t>施策の経過観察や効果検証を行うための</a:t>
                      </a:r>
                      <a:r>
                        <a:rPr lang="ja-JP" sz="1050" kern="100" dirty="0">
                          <a:effectLst/>
                          <a:latin typeface="ＭＳ ゴシック" panose="020B0609070205080204" pitchFamily="49" charset="-128"/>
                          <a:ea typeface="ＭＳ ゴシック" panose="020B0609070205080204" pitchFamily="49" charset="-128"/>
                        </a:rPr>
                        <a:t>方法</a:t>
                      </a:r>
                      <a:r>
                        <a:rPr lang="ja-JP" altLang="en-US" sz="1050" kern="100" dirty="0">
                          <a:effectLst/>
                          <a:latin typeface="ＭＳ ゴシック" panose="020B0609070205080204" pitchFamily="49" charset="-128"/>
                          <a:ea typeface="ＭＳ ゴシック" panose="020B0609070205080204" pitchFamily="49" charset="-128"/>
                        </a:rPr>
                        <a:t>について記載</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indent="-133350" algn="just">
                        <a:lnSpc>
                          <a:spcPct val="100000"/>
                        </a:lnSpc>
                        <a:spcBef>
                          <a:spcPts val="600"/>
                        </a:spcBef>
                      </a:pPr>
                      <a:r>
                        <a:rPr lang="en-US" sz="1200" kern="100" dirty="0">
                          <a:effectLst/>
                          <a:latin typeface="ＭＳ ゴシック" panose="020B0609070205080204" pitchFamily="49" charset="-128"/>
                          <a:ea typeface="ＭＳ ゴシック" panose="020B0609070205080204" pitchFamily="49" charset="-128"/>
                        </a:rPr>
                        <a:t> </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67022225"/>
                  </a:ext>
                </a:extLst>
              </a:tr>
            </a:tbl>
          </a:graphicData>
        </a:graphic>
      </p:graphicFrame>
      <p:sp>
        <p:nvSpPr>
          <p:cNvPr id="4" name="正方形/長方形 3"/>
          <p:cNvSpPr/>
          <p:nvPr/>
        </p:nvSpPr>
        <p:spPr>
          <a:xfrm>
            <a:off x="13537096" y="0"/>
            <a:ext cx="1371600" cy="23740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t>資料　４</a:t>
            </a:r>
            <a:endParaRPr kumimoji="1" lang="ja-JP" altLang="en-US" sz="1400" dirty="0"/>
          </a:p>
        </p:txBody>
      </p:sp>
      <p:sp>
        <p:nvSpPr>
          <p:cNvPr id="6" name="正方形/長方形 5"/>
          <p:cNvSpPr/>
          <p:nvPr/>
        </p:nvSpPr>
        <p:spPr>
          <a:xfrm>
            <a:off x="13537096" y="10361063"/>
            <a:ext cx="1371600" cy="23740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t>－ ６</a:t>
            </a:r>
            <a:r>
              <a:rPr kumimoji="1" lang="ja-JP" altLang="en-US" sz="1400" dirty="0" smtClean="0"/>
              <a:t>－</a:t>
            </a:r>
            <a:endParaRPr kumimoji="1" lang="ja-JP" altLang="en-US" sz="1400" dirty="0"/>
          </a:p>
        </p:txBody>
      </p:sp>
    </p:spTree>
    <p:extLst>
      <p:ext uri="{BB962C8B-B14F-4D97-AF65-F5344CB8AC3E}">
        <p14:creationId xmlns:p14="http://schemas.microsoft.com/office/powerpoint/2010/main" val="2373182910"/>
      </p:ext>
    </p:extLst>
  </p:cSld>
  <p:clrMapOvr>
    <a:masterClrMapping/>
  </p:clrMapOvr>
</p:sld>
</file>

<file path=ppt/theme/theme1.xml><?xml version="1.0" encoding="utf-8"?>
<a:theme xmlns:a="http://schemas.openxmlformats.org/drawingml/2006/main" name="Office Theme">
  <a:themeElements>
    <a:clrScheme name="青緑">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1656</TotalTime>
  <Words>956</Words>
  <Application>Microsoft Office PowerPoint</Application>
  <PresentationFormat>ユーザー設定</PresentationFormat>
  <Paragraphs>117</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HG荳ｸ・ｺ・橸ｽｼ・ｯ・ｸM-PRO</vt:lpstr>
      <vt:lpstr>ＭＳ ゴシック</vt:lpstr>
      <vt:lpstr>游ゴシック</vt:lpstr>
      <vt:lpstr>游ゴシック Light</vt:lpstr>
      <vt:lpstr>Arial</vt:lpstr>
      <vt:lpstr>Calibri</vt:lpstr>
      <vt:lpstr>Calibri Light</vt:lpstr>
      <vt:lpstr>Times New Roman</vt:lpstr>
      <vt:lpstr>Office Theme</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安場 浩一郎</dc:creator>
  <cp:lastModifiedBy>佐藤　志津子</cp:lastModifiedBy>
  <cp:revision>96</cp:revision>
  <cp:lastPrinted>2022-12-06T06:38:19Z</cp:lastPrinted>
  <dcterms:created xsi:type="dcterms:W3CDTF">2022-08-18T06:55:25Z</dcterms:created>
  <dcterms:modified xsi:type="dcterms:W3CDTF">2022-12-08T02:53:40Z</dcterms:modified>
</cp:coreProperties>
</file>