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藤　志津子" initials="佐藤　志津子" lastIdx="1" clrIdx="0">
    <p:extLst>
      <p:ext uri="{19B8F6BF-5375-455C-9EA6-DF929625EA0E}">
        <p15:presenceInfo xmlns:p15="http://schemas.microsoft.com/office/powerpoint/2012/main" userId="S::SatoShi@lan.pref.osaka.jp::318f5382-80c3-400a-ba9c-97e1c67716f4" providerId="AD"/>
      </p:ext>
    </p:extLst>
  </p:cmAuthor>
  <p:cmAuthor id="2" name="栃原　邦匡" initials="栃原　邦匡" lastIdx="1" clrIdx="1">
    <p:extLst>
      <p:ext uri="{19B8F6BF-5375-455C-9EA6-DF929625EA0E}">
        <p15:presenceInfo xmlns:p15="http://schemas.microsoft.com/office/powerpoint/2012/main" userId="S-1-5-21-161959346-1900351369-444732941-493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4" d="100"/>
          <a:sy n="74" d="100"/>
        </p:scale>
        <p:origin x="12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r>
              <a:rPr kumimoji="1" lang="ja-JP" altLang="en-US" smtClean="0"/>
              <a:t>参考資料①　</a:t>
            </a:r>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6A001C2-A857-4296-AB8B-0A93A9493C88}" type="slidenum">
              <a:rPr kumimoji="1" lang="ja-JP" altLang="en-US" smtClean="0"/>
              <a:t>‹#›</a:t>
            </a:fld>
            <a:endParaRPr kumimoji="1" lang="ja-JP" altLang="en-US"/>
          </a:p>
        </p:txBody>
      </p:sp>
    </p:spTree>
    <p:extLst>
      <p:ext uri="{BB962C8B-B14F-4D97-AF65-F5344CB8AC3E}">
        <p14:creationId xmlns:p14="http://schemas.microsoft.com/office/powerpoint/2010/main" val="266320238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r>
              <a:rPr kumimoji="1" lang="ja-JP" altLang="en-US" smtClean="0"/>
              <a:t>参考資料①　</a:t>
            </a:r>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6F716E-75EF-457D-90E3-72FFC4496930}" type="slidenum">
              <a:rPr kumimoji="1" lang="ja-JP" altLang="en-US" smtClean="0"/>
              <a:t>‹#›</a:t>
            </a:fld>
            <a:endParaRPr kumimoji="1" lang="ja-JP" altLang="en-US"/>
          </a:p>
        </p:txBody>
      </p:sp>
    </p:spTree>
    <p:extLst>
      <p:ext uri="{BB962C8B-B14F-4D97-AF65-F5344CB8AC3E}">
        <p14:creationId xmlns:p14="http://schemas.microsoft.com/office/powerpoint/2010/main" val="126777408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kumimoji="1" lang="ja-JP" altLang="en-US" smtClean="0"/>
              <a:t>参考資料①　</a:t>
            </a:r>
            <a:endParaRPr kumimoji="1" lang="ja-JP" altLang="en-US"/>
          </a:p>
        </p:txBody>
      </p:sp>
    </p:spTree>
    <p:extLst>
      <p:ext uri="{BB962C8B-B14F-4D97-AF65-F5344CB8AC3E}">
        <p14:creationId xmlns:p14="http://schemas.microsoft.com/office/powerpoint/2010/main" val="3868041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365607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2790180361"/>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23875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84055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230168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222765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271971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377065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1424998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2738129459"/>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232259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DE9C9B-17EC-413B-AE19-8E46F5765186}" type="slidenum">
              <a:rPr kumimoji="1" lang="ja-JP" altLang="en-US" smtClean="0"/>
              <a:t>‹#›</a:t>
            </a:fld>
            <a:endParaRPr kumimoji="1" lang="ja-JP" altLang="en-US"/>
          </a:p>
        </p:txBody>
      </p:sp>
    </p:spTree>
    <p:extLst>
      <p:ext uri="{BB962C8B-B14F-4D97-AF65-F5344CB8AC3E}">
        <p14:creationId xmlns:p14="http://schemas.microsoft.com/office/powerpoint/2010/main" val="1228107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
          <p:cNvSpPr txBox="1">
            <a:spLocks noChangeArrowheads="1"/>
          </p:cNvSpPr>
          <p:nvPr/>
        </p:nvSpPr>
        <p:spPr bwMode="auto">
          <a:xfrm>
            <a:off x="8572221" y="6653755"/>
            <a:ext cx="580134" cy="230832"/>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gn="just">
              <a:spcAft>
                <a:spcPts val="0"/>
              </a:spcAft>
            </a:pPr>
            <a:r>
              <a:rPr lang="en-US" sz="9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en-US" sz="90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graphicFrame>
        <p:nvGraphicFramePr>
          <p:cNvPr id="23" name="表 23">
            <a:extLst>
              <a:ext uri="{FF2B5EF4-FFF2-40B4-BE49-F238E27FC236}">
                <a16:creationId xmlns:a16="http://schemas.microsoft.com/office/drawing/2014/main" id="{17ECD069-D97D-48E0-93C4-AEEAFCC95E22}"/>
              </a:ext>
            </a:extLst>
          </p:cNvPr>
          <p:cNvGraphicFramePr>
            <a:graphicFrameLocks noGrp="1"/>
          </p:cNvGraphicFramePr>
          <p:nvPr>
            <p:ph sz="half" idx="1"/>
            <p:extLst>
              <p:ext uri="{D42A27DB-BD31-4B8C-83A1-F6EECF244321}">
                <p14:modId xmlns:p14="http://schemas.microsoft.com/office/powerpoint/2010/main" val="2409237267"/>
              </p:ext>
            </p:extLst>
          </p:nvPr>
        </p:nvGraphicFramePr>
        <p:xfrm>
          <a:off x="0" y="3595900"/>
          <a:ext cx="5628721" cy="264090"/>
        </p:xfrm>
        <a:graphic>
          <a:graphicData uri="http://schemas.openxmlformats.org/drawingml/2006/table">
            <a:tbl>
              <a:tblPr firstRow="1" bandRow="1">
                <a:tableStyleId>{5C22544A-7EE6-4342-B048-85BDC9FD1C3A}</a:tableStyleId>
              </a:tblPr>
              <a:tblGrid>
                <a:gridCol w="5628721">
                  <a:extLst>
                    <a:ext uri="{9D8B030D-6E8A-4147-A177-3AD203B41FA5}">
                      <a16:colId xmlns:a16="http://schemas.microsoft.com/office/drawing/2014/main" val="1637097773"/>
                    </a:ext>
                  </a:extLst>
                </a:gridCol>
              </a:tblGrid>
              <a:tr h="2640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t>②</a:t>
                      </a:r>
                      <a:r>
                        <a:rPr lang="ja-JP" altLang="en-US" sz="1000" baseline="0" dirty="0"/>
                        <a:t>本質的</a:t>
                      </a:r>
                      <a:r>
                        <a:rPr lang="ja-JP" altLang="en-US" sz="1000" dirty="0"/>
                        <a:t>価値を構成する要素の追加について　：「広幅員の園路」の構成要素としての位置づけ</a:t>
                      </a:r>
                      <a:endParaRPr kumimoji="1" lang="en-US" altLang="ja-JP" sz="1000" dirty="0">
                        <a:ln>
                          <a:solidFill>
                            <a:schemeClr val="accent1">
                              <a:shade val="50000"/>
                            </a:schemeClr>
                          </a:solidFill>
                        </a:ln>
                      </a:endParaRPr>
                    </a:p>
                  </a:txBody>
                  <a:tcPr marL="68580" marR="68580" marT="34290" marB="34290"/>
                </a:tc>
                <a:extLst>
                  <a:ext uri="{0D108BD9-81ED-4DB2-BD59-A6C34878D82A}">
                    <a16:rowId xmlns:a16="http://schemas.microsoft.com/office/drawing/2014/main" val="3197396264"/>
                  </a:ext>
                </a:extLst>
              </a:tr>
            </a:tbl>
          </a:graphicData>
        </a:graphic>
      </p:graphicFrame>
      <p:graphicFrame>
        <p:nvGraphicFramePr>
          <p:cNvPr id="18" name="表 18">
            <a:extLst>
              <a:ext uri="{FF2B5EF4-FFF2-40B4-BE49-F238E27FC236}">
                <a16:creationId xmlns:a16="http://schemas.microsoft.com/office/drawing/2014/main" id="{20570958-5508-455D-A783-887C4E01FFBA}"/>
              </a:ext>
            </a:extLst>
          </p:cNvPr>
          <p:cNvGraphicFramePr>
            <a:graphicFrameLocks noGrp="1"/>
          </p:cNvGraphicFramePr>
          <p:nvPr>
            <p:ph sz="half" idx="2"/>
            <p:extLst>
              <p:ext uri="{D42A27DB-BD31-4B8C-83A1-F6EECF244321}">
                <p14:modId xmlns:p14="http://schemas.microsoft.com/office/powerpoint/2010/main" val="1146871382"/>
              </p:ext>
            </p:extLst>
          </p:nvPr>
        </p:nvGraphicFramePr>
        <p:xfrm>
          <a:off x="-1" y="3968657"/>
          <a:ext cx="5628721" cy="800100"/>
        </p:xfrm>
        <a:graphic>
          <a:graphicData uri="http://schemas.openxmlformats.org/drawingml/2006/table">
            <a:tbl>
              <a:tblPr firstRow="1" bandRow="1">
                <a:tableStyleId>{5C22544A-7EE6-4342-B048-85BDC9FD1C3A}</a:tableStyleId>
              </a:tblPr>
              <a:tblGrid>
                <a:gridCol w="5628721">
                  <a:extLst>
                    <a:ext uri="{9D8B030D-6E8A-4147-A177-3AD203B41FA5}">
                      <a16:colId xmlns:a16="http://schemas.microsoft.com/office/drawing/2014/main" val="3374372402"/>
                    </a:ext>
                  </a:extLst>
                </a:gridCol>
              </a:tblGrid>
              <a:tr h="7886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n-ea"/>
                          <a:ea typeface="+mn-ea"/>
                        </a:rPr>
                        <a:t>・</a:t>
                      </a:r>
                      <a:r>
                        <a:rPr kumimoji="1" lang="ja-JP" altLang="en-US" sz="800" b="0" dirty="0" smtClean="0">
                          <a:solidFill>
                            <a:schemeClr val="tx1"/>
                          </a:solidFill>
                          <a:latin typeface="+mn-ea"/>
                          <a:ea typeface="+mn-ea"/>
                        </a:rPr>
                        <a:t>文化庁調査官</a:t>
                      </a:r>
                      <a:r>
                        <a:rPr kumimoji="1" lang="ja-JP" altLang="en-US" sz="800" b="0" dirty="0">
                          <a:solidFill>
                            <a:schemeClr val="tx1"/>
                          </a:solidFill>
                          <a:latin typeface="+mn-ea"/>
                          <a:ea typeface="+mn-ea"/>
                        </a:rPr>
                        <a:t>の現地視察時（</a:t>
                      </a:r>
                      <a:r>
                        <a:rPr kumimoji="1" lang="en-US" altLang="ja-JP" sz="800" b="0" dirty="0">
                          <a:solidFill>
                            <a:schemeClr val="tx1"/>
                          </a:solidFill>
                          <a:latin typeface="+mn-ea"/>
                          <a:ea typeface="+mn-ea"/>
                        </a:rPr>
                        <a:t>R4.2</a:t>
                      </a:r>
                      <a:r>
                        <a:rPr kumimoji="1" lang="ja-JP" altLang="en-US" sz="800" b="0" dirty="0">
                          <a:solidFill>
                            <a:schemeClr val="tx1"/>
                          </a:solidFill>
                          <a:latin typeface="+mn-ea"/>
                          <a:ea typeface="+mn-ea"/>
                        </a:rPr>
                        <a:t>）に、概要の説明等において「</a:t>
                      </a:r>
                      <a:r>
                        <a:rPr kumimoji="1" lang="en-US" altLang="ja-JP" sz="800" b="0" dirty="0">
                          <a:solidFill>
                            <a:schemeClr val="tx1"/>
                          </a:solidFill>
                          <a:latin typeface="+mn-ea"/>
                          <a:ea typeface="+mn-ea"/>
                        </a:rPr>
                        <a:t>『</a:t>
                      </a:r>
                      <a:r>
                        <a:rPr kumimoji="1" lang="ja-JP" altLang="en-US" sz="800" b="0" dirty="0">
                          <a:solidFill>
                            <a:schemeClr val="tx1"/>
                          </a:solidFill>
                          <a:latin typeface="+mn-ea"/>
                          <a:ea typeface="+mn-ea"/>
                        </a:rPr>
                        <a:t>当時、世界の沢山の人に同時に利用してもらうため広幅員の園路が必要になった</a:t>
                      </a:r>
                      <a:r>
                        <a:rPr kumimoji="1" lang="en-US" altLang="ja-JP" sz="800" b="0" dirty="0">
                          <a:solidFill>
                            <a:schemeClr val="tx1"/>
                          </a:solidFill>
                          <a:latin typeface="+mn-ea"/>
                          <a:ea typeface="+mn-ea"/>
                        </a:rPr>
                        <a:t>』</a:t>
                      </a:r>
                      <a:r>
                        <a:rPr kumimoji="1" lang="ja-JP" altLang="en-US" sz="800" b="0" dirty="0">
                          <a:solidFill>
                            <a:schemeClr val="tx1"/>
                          </a:solidFill>
                          <a:latin typeface="+mn-ea"/>
                          <a:ea typeface="+mn-ea"/>
                        </a:rPr>
                        <a:t>というような経緯など、庭園の見せ方が他の日本庭園と違う点について</a:t>
                      </a:r>
                      <a:r>
                        <a:rPr kumimoji="1" lang="ja-JP" altLang="en-US" sz="800" b="0" dirty="0" smtClean="0">
                          <a:solidFill>
                            <a:schemeClr val="tx1"/>
                          </a:solidFill>
                          <a:latin typeface="+mn-ea"/>
                          <a:ea typeface="+mn-ea"/>
                        </a:rPr>
                        <a:t>、評価すべき項目としていれておいた方がよいのではないか。」という旨</a:t>
                      </a:r>
                      <a:r>
                        <a:rPr kumimoji="1" lang="ja-JP" altLang="en-US" sz="800" b="0" dirty="0">
                          <a:solidFill>
                            <a:schemeClr val="tx1"/>
                          </a:solidFill>
                          <a:latin typeface="+mn-ea"/>
                          <a:ea typeface="+mn-ea"/>
                        </a:rPr>
                        <a:t>の助言があった</a:t>
                      </a:r>
                      <a:r>
                        <a:rPr kumimoji="1" lang="ja-JP" altLang="en-US" sz="800" b="0" dirty="0" smtClean="0">
                          <a:solidFill>
                            <a:schemeClr val="tx1"/>
                          </a:solidFill>
                          <a:latin typeface="+mn-ea"/>
                          <a:ea typeface="+mn-ea"/>
                        </a:rPr>
                        <a:t>。</a:t>
                      </a:r>
                      <a:endParaRPr kumimoji="1" lang="en-US" altLang="ja-JP" sz="8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n-ea"/>
                          <a:ea typeface="+mn-ea"/>
                        </a:rPr>
                        <a:t>・令和</a:t>
                      </a:r>
                      <a:r>
                        <a:rPr kumimoji="1" lang="en-US" altLang="ja-JP" sz="800" b="0" dirty="0">
                          <a:solidFill>
                            <a:schemeClr val="tx1"/>
                          </a:solidFill>
                          <a:latin typeface="+mn-ea"/>
                          <a:ea typeface="+mn-ea"/>
                        </a:rPr>
                        <a:t>4</a:t>
                      </a:r>
                      <a:r>
                        <a:rPr kumimoji="1" lang="ja-JP" altLang="en-US" sz="800" b="0" dirty="0">
                          <a:solidFill>
                            <a:schemeClr val="tx1"/>
                          </a:solidFill>
                          <a:latin typeface="+mn-ea"/>
                          <a:ea typeface="+mn-ea"/>
                        </a:rPr>
                        <a:t>年度日本庭園改修工事（竹林）において、景観創出のため園路を狭める構想となっていたが、上記の助言を踏まえ、広幅員の園路が万博遺産としての日本庭園の特徴の一つとなっていることから、園路の形状を変更することは好ましくないと判断し、園路は現在の形状を保存することとした。</a:t>
                      </a:r>
                      <a:endParaRPr kumimoji="1" lang="en-US" altLang="ja-JP" sz="800" b="0" dirty="0">
                        <a:solidFill>
                          <a:schemeClr val="tx1"/>
                        </a:solidFill>
                        <a:latin typeface="+mn-ea"/>
                        <a:ea typeface="+mn-ea"/>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64410"/>
                  </a:ext>
                </a:extLst>
              </a:tr>
            </a:tbl>
          </a:graphicData>
        </a:graphic>
      </p:graphicFrame>
      <p:sp>
        <p:nvSpPr>
          <p:cNvPr id="13" name="テキスト ボックス 12">
            <a:extLst>
              <a:ext uri="{FF2B5EF4-FFF2-40B4-BE49-F238E27FC236}">
                <a16:creationId xmlns:a16="http://schemas.microsoft.com/office/drawing/2014/main" id="{3F617BE9-D2CF-4B43-A2CB-495FBB2E053D}"/>
              </a:ext>
            </a:extLst>
          </p:cNvPr>
          <p:cNvSpPr txBox="1"/>
          <p:nvPr/>
        </p:nvSpPr>
        <p:spPr>
          <a:xfrm>
            <a:off x="2441227" y="5523761"/>
            <a:ext cx="34289" cy="300082"/>
          </a:xfrm>
          <a:prstGeom prst="rect">
            <a:avLst/>
          </a:prstGeom>
          <a:noFill/>
        </p:spPr>
        <p:txBody>
          <a:bodyPr wrap="square" rtlCol="0">
            <a:spAutoFit/>
          </a:bodyPr>
          <a:lstStyle/>
          <a:p>
            <a:endParaRPr lang="ja-JP" altLang="en-US" sz="1350" dirty="0"/>
          </a:p>
        </p:txBody>
      </p:sp>
      <p:graphicFrame>
        <p:nvGraphicFramePr>
          <p:cNvPr id="19" name="表 18">
            <a:extLst>
              <a:ext uri="{FF2B5EF4-FFF2-40B4-BE49-F238E27FC236}">
                <a16:creationId xmlns:a16="http://schemas.microsoft.com/office/drawing/2014/main" id="{442C7CA4-7008-4044-86B9-8EB4CB0904DC}"/>
              </a:ext>
            </a:extLst>
          </p:cNvPr>
          <p:cNvGraphicFramePr>
            <a:graphicFrameLocks/>
          </p:cNvGraphicFramePr>
          <p:nvPr>
            <p:extLst>
              <p:ext uri="{D42A27DB-BD31-4B8C-83A1-F6EECF244321}">
                <p14:modId xmlns:p14="http://schemas.microsoft.com/office/powerpoint/2010/main" val="95990185"/>
              </p:ext>
            </p:extLst>
          </p:nvPr>
        </p:nvGraphicFramePr>
        <p:xfrm>
          <a:off x="0" y="4946995"/>
          <a:ext cx="5628720" cy="891540"/>
        </p:xfrm>
        <a:graphic>
          <a:graphicData uri="http://schemas.openxmlformats.org/drawingml/2006/table">
            <a:tbl>
              <a:tblPr firstRow="1" bandRow="1">
                <a:tableStyleId>{5C22544A-7EE6-4342-B048-85BDC9FD1C3A}</a:tableStyleId>
              </a:tblPr>
              <a:tblGrid>
                <a:gridCol w="5628720">
                  <a:extLst>
                    <a:ext uri="{9D8B030D-6E8A-4147-A177-3AD203B41FA5}">
                      <a16:colId xmlns:a16="http://schemas.microsoft.com/office/drawing/2014/main" val="3374372402"/>
                    </a:ext>
                  </a:extLst>
                </a:gridCol>
              </a:tblGrid>
              <a:tr h="837751">
                <a:tc>
                  <a:txBody>
                    <a:bodyPr/>
                    <a:lstStyle/>
                    <a:p>
                      <a:r>
                        <a:rPr kumimoji="1" lang="ja-JP" altLang="en-US" sz="800" b="0" dirty="0">
                          <a:solidFill>
                            <a:schemeClr val="tx1"/>
                          </a:solidFill>
                          <a:latin typeface="+mn-ea"/>
                          <a:ea typeface="+mn-ea"/>
                        </a:rPr>
                        <a:t>・令和３年度決定事項として、「園路（アスファルト舗装）」は、関連構成要素に位置づけられているが、関連構成要素は、形状変更を伴う改修に制限がかからないことから、「広幅員の園路」を「本質的価値を構成する要素」とすることにより、今後も持続的に形状変更を伴う改修に制限をかけたい</a:t>
                      </a:r>
                      <a:r>
                        <a:rPr kumimoji="1" lang="ja-JP" altLang="en-US" sz="800" b="0" dirty="0" smtClean="0">
                          <a:solidFill>
                            <a:schemeClr val="tx1"/>
                          </a:solidFill>
                          <a:latin typeface="+mn-ea"/>
                          <a:ea typeface="+mn-ea"/>
                        </a:rPr>
                        <a:t>。</a:t>
                      </a:r>
                      <a:endParaRPr kumimoji="1" lang="en-US" altLang="ja-JP" sz="800" b="0" dirty="0">
                        <a:solidFill>
                          <a:schemeClr val="tx1"/>
                        </a:solidFill>
                        <a:latin typeface="+mn-ea"/>
                        <a:ea typeface="+mn-ea"/>
                      </a:endParaRPr>
                    </a:p>
                    <a:p>
                      <a:r>
                        <a:rPr kumimoji="1" lang="ja-JP" altLang="en-US" sz="800" b="0" dirty="0">
                          <a:solidFill>
                            <a:schemeClr val="tx1"/>
                          </a:solidFill>
                          <a:latin typeface="+mn-ea"/>
                          <a:ea typeface="+mn-ea"/>
                        </a:rPr>
                        <a:t>・本質的価値「世界中から訪れる多くの人々の利用に供するため、日本庭園として画期的な広さで建設された」について、「広幅員の園路」はその価値を体現する要素と捉えられるのではないか。</a:t>
                      </a:r>
                      <a:endParaRPr kumimoji="1" lang="en-US" altLang="ja-JP" sz="800" b="0" dirty="0">
                        <a:solidFill>
                          <a:schemeClr val="tx1"/>
                        </a:solidFill>
                        <a:latin typeface="+mn-ea"/>
                        <a:ea typeface="+mn-ea"/>
                      </a:endParaRPr>
                    </a:p>
                    <a:p>
                      <a:r>
                        <a:rPr kumimoji="1" lang="en-US" altLang="ja-JP" sz="700" b="0" dirty="0">
                          <a:solidFill>
                            <a:schemeClr val="tx1"/>
                          </a:solidFill>
                          <a:latin typeface="+mn-ea"/>
                          <a:ea typeface="+mn-ea"/>
                        </a:rPr>
                        <a:t>※</a:t>
                      </a:r>
                      <a:r>
                        <a:rPr kumimoji="1" lang="ja-JP" altLang="en-US" sz="700" b="0" dirty="0">
                          <a:solidFill>
                            <a:schemeClr val="tx1"/>
                          </a:solidFill>
                          <a:latin typeface="+mn-ea"/>
                          <a:ea typeface="+mn-ea"/>
                        </a:rPr>
                        <a:t>造庭誌　基本設計総説</a:t>
                      </a:r>
                      <a:r>
                        <a:rPr kumimoji="1" lang="en-US" altLang="ja-JP" sz="700" b="0" dirty="0">
                          <a:solidFill>
                            <a:schemeClr val="tx1"/>
                          </a:solidFill>
                          <a:latin typeface="+mn-ea"/>
                          <a:ea typeface="+mn-ea"/>
                        </a:rPr>
                        <a:t>〔</a:t>
                      </a:r>
                      <a:r>
                        <a:rPr kumimoji="1" lang="ja-JP" altLang="en-US" sz="700" b="0" dirty="0">
                          <a:solidFill>
                            <a:schemeClr val="tx1"/>
                          </a:solidFill>
                          <a:latin typeface="+mn-ea"/>
                          <a:ea typeface="+mn-ea"/>
                        </a:rPr>
                        <a:t>多数の入場者に対する配慮</a:t>
                      </a:r>
                      <a:r>
                        <a:rPr kumimoji="1" lang="en-US" altLang="ja-JP" sz="700" b="0" dirty="0">
                          <a:solidFill>
                            <a:schemeClr val="tx1"/>
                          </a:solidFill>
                          <a:latin typeface="+mn-ea"/>
                          <a:ea typeface="+mn-ea"/>
                        </a:rPr>
                        <a:t>〕</a:t>
                      </a:r>
                      <a:r>
                        <a:rPr kumimoji="1" lang="ja-JP" altLang="en-US" sz="700" b="0" dirty="0">
                          <a:solidFill>
                            <a:schemeClr val="tx1"/>
                          </a:solidFill>
                          <a:latin typeface="+mn-ea"/>
                          <a:ea typeface="+mn-ea"/>
                        </a:rPr>
                        <a:t>に「３，４千人を適正な入園者と想定しているが、より以上に多くの入園者のあることを考慮し園路の巾員を広くし</a:t>
                      </a:r>
                      <a:r>
                        <a:rPr kumimoji="1" lang="en-US" altLang="ja-JP" sz="700" b="0" dirty="0">
                          <a:solidFill>
                            <a:schemeClr val="tx1"/>
                          </a:solidFill>
                          <a:latin typeface="+mn-ea"/>
                          <a:ea typeface="+mn-ea"/>
                        </a:rPr>
                        <a:t>…</a:t>
                      </a:r>
                      <a:r>
                        <a:rPr kumimoji="1" lang="ja-JP" altLang="en-US" sz="700" b="0" dirty="0">
                          <a:solidFill>
                            <a:schemeClr val="tx1"/>
                          </a:solidFill>
                          <a:latin typeface="+mn-ea"/>
                          <a:ea typeface="+mn-ea"/>
                        </a:rPr>
                        <a:t>」とあり、スケッチ「竹林の図」等にも確認することができる。</a:t>
                      </a:r>
                      <a:endParaRPr kumimoji="1" lang="en-US" altLang="ja-JP" sz="700" b="0" dirty="0">
                        <a:solidFill>
                          <a:schemeClr val="tx1"/>
                        </a:solidFill>
                        <a:latin typeface="+mn-ea"/>
                        <a:ea typeface="+mn-ea"/>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64410"/>
                  </a:ext>
                </a:extLst>
              </a:tr>
            </a:tbl>
          </a:graphicData>
        </a:graphic>
      </p:graphicFrame>
      <p:sp>
        <p:nvSpPr>
          <p:cNvPr id="20" name="矢印: 下 19">
            <a:extLst>
              <a:ext uri="{FF2B5EF4-FFF2-40B4-BE49-F238E27FC236}">
                <a16:creationId xmlns:a16="http://schemas.microsoft.com/office/drawing/2014/main" id="{FEF012E6-7C8F-4DD8-A70D-96464003A99A}"/>
              </a:ext>
            </a:extLst>
          </p:cNvPr>
          <p:cNvSpPr/>
          <p:nvPr/>
        </p:nvSpPr>
        <p:spPr>
          <a:xfrm>
            <a:off x="2600231" y="4787425"/>
            <a:ext cx="263312" cy="1222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aphicFrame>
        <p:nvGraphicFramePr>
          <p:cNvPr id="21" name="表 20">
            <a:extLst>
              <a:ext uri="{FF2B5EF4-FFF2-40B4-BE49-F238E27FC236}">
                <a16:creationId xmlns:a16="http://schemas.microsoft.com/office/drawing/2014/main" id="{010B77FF-9EF6-44A0-A3AD-2FF0991FC948}"/>
              </a:ext>
            </a:extLst>
          </p:cNvPr>
          <p:cNvGraphicFramePr>
            <a:graphicFrameLocks/>
          </p:cNvGraphicFramePr>
          <p:nvPr>
            <p:extLst>
              <p:ext uri="{D42A27DB-BD31-4B8C-83A1-F6EECF244321}">
                <p14:modId xmlns:p14="http://schemas.microsoft.com/office/powerpoint/2010/main" val="985259874"/>
              </p:ext>
            </p:extLst>
          </p:nvPr>
        </p:nvGraphicFramePr>
        <p:xfrm>
          <a:off x="-2" y="6037202"/>
          <a:ext cx="5628721" cy="731969"/>
        </p:xfrm>
        <a:graphic>
          <a:graphicData uri="http://schemas.openxmlformats.org/drawingml/2006/table">
            <a:tbl>
              <a:tblPr firstRow="1" bandRow="1">
                <a:tableStyleId>{5C22544A-7EE6-4342-B048-85BDC9FD1C3A}</a:tableStyleId>
              </a:tblPr>
              <a:tblGrid>
                <a:gridCol w="5628721">
                  <a:extLst>
                    <a:ext uri="{9D8B030D-6E8A-4147-A177-3AD203B41FA5}">
                      <a16:colId xmlns:a16="http://schemas.microsoft.com/office/drawing/2014/main" val="3374372402"/>
                    </a:ext>
                  </a:extLst>
                </a:gridCol>
              </a:tblGrid>
              <a:tr h="731969">
                <a:tc>
                  <a:txBody>
                    <a:bodyPr/>
                    <a:lstStyle/>
                    <a:p>
                      <a:r>
                        <a:rPr kumimoji="1" lang="ja-JP" altLang="en-US" sz="800" b="1" dirty="0">
                          <a:solidFill>
                            <a:schemeClr val="tx1"/>
                          </a:solidFill>
                        </a:rPr>
                        <a:t>「本質的価値を構成する要素」</a:t>
                      </a:r>
                      <a:r>
                        <a:rPr kumimoji="1" lang="ja-JP" altLang="en-US" sz="800" b="1" dirty="0" smtClean="0">
                          <a:solidFill>
                            <a:schemeClr val="tx1"/>
                          </a:solidFill>
                        </a:rPr>
                        <a:t>に万国博開催時多くの入場者を受入れるため確保した「</a:t>
                      </a:r>
                      <a:r>
                        <a:rPr kumimoji="1" lang="ja-JP" altLang="en-US" sz="800" b="1" dirty="0">
                          <a:solidFill>
                            <a:schemeClr val="tx1"/>
                          </a:solidFill>
                        </a:rPr>
                        <a:t>広幅員の園</a:t>
                      </a:r>
                      <a:r>
                        <a:rPr kumimoji="1" lang="ja-JP" altLang="en-US" sz="800" b="1" dirty="0" smtClean="0">
                          <a:solidFill>
                            <a:schemeClr val="tx1"/>
                          </a:solidFill>
                        </a:rPr>
                        <a:t>路」</a:t>
                      </a:r>
                      <a:r>
                        <a:rPr kumimoji="1" lang="ja-JP" altLang="en-US" sz="800" b="1" dirty="0">
                          <a:solidFill>
                            <a:schemeClr val="tx1"/>
                          </a:solidFill>
                        </a:rPr>
                        <a:t>を追加することにより、万国博遺産としての価値を保存していきたい</a:t>
                      </a:r>
                      <a:r>
                        <a:rPr kumimoji="1" lang="ja-JP" altLang="en-US" sz="800" b="1" dirty="0" smtClean="0">
                          <a:solidFill>
                            <a:schemeClr val="tx1"/>
                          </a:solidFill>
                        </a:rPr>
                        <a:t>。「広幅員の園路」は、以下の考え方により幅員４～６ｍとしたい。</a:t>
                      </a:r>
                      <a:endParaRPr kumimoji="1" lang="en-US" altLang="ja-JP" sz="800" b="1" dirty="0" smtClean="0">
                        <a:solidFill>
                          <a:schemeClr val="tx1"/>
                        </a:solidFill>
                      </a:endParaRPr>
                    </a:p>
                    <a:p>
                      <a:r>
                        <a:rPr kumimoji="1" lang="ja-JP" altLang="en-US" sz="800" b="1" dirty="0" smtClean="0">
                          <a:solidFill>
                            <a:schemeClr val="tx1"/>
                          </a:solidFill>
                        </a:rPr>
                        <a:t>①全ての幹線園路（５～６ｍ）</a:t>
                      </a:r>
                      <a:endParaRPr kumimoji="1" lang="en-US" altLang="ja-JP" sz="800" b="1" dirty="0" smtClean="0">
                        <a:solidFill>
                          <a:schemeClr val="tx1"/>
                        </a:solidFill>
                      </a:endParaRPr>
                    </a:p>
                    <a:p>
                      <a:r>
                        <a:rPr kumimoji="1" lang="ja-JP" altLang="en-US" sz="800" b="1" dirty="0" smtClean="0">
                          <a:solidFill>
                            <a:schemeClr val="tx1"/>
                          </a:solidFill>
                        </a:rPr>
                        <a:t>②主要な支線園路（４ｍ以上）←動線計画の中で幹線を補うものとして、幹線に準じた形状で優先的に整備されており、総延長においても支線園路の大部分を占め、視覚的にも明らかに広幅員と捉えられる。</a:t>
                      </a:r>
                      <a:endParaRPr kumimoji="1" lang="en-US" altLang="ja-JP" sz="8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64410"/>
                  </a:ext>
                </a:extLst>
              </a:tr>
            </a:tbl>
          </a:graphicData>
        </a:graphic>
      </p:graphicFrame>
      <p:graphicFrame>
        <p:nvGraphicFramePr>
          <p:cNvPr id="24" name="表 23">
            <a:extLst>
              <a:ext uri="{FF2B5EF4-FFF2-40B4-BE49-F238E27FC236}">
                <a16:creationId xmlns:a16="http://schemas.microsoft.com/office/drawing/2014/main" id="{EBC76BDE-93E1-49C4-BD07-896B6C00F2DD}"/>
              </a:ext>
            </a:extLst>
          </p:cNvPr>
          <p:cNvGraphicFramePr>
            <a:graphicFrameLocks/>
          </p:cNvGraphicFramePr>
          <p:nvPr>
            <p:extLst>
              <p:ext uri="{D42A27DB-BD31-4B8C-83A1-F6EECF244321}">
                <p14:modId xmlns:p14="http://schemas.microsoft.com/office/powerpoint/2010/main" val="3949983227"/>
              </p:ext>
            </p:extLst>
          </p:nvPr>
        </p:nvGraphicFramePr>
        <p:xfrm>
          <a:off x="5933824" y="3595900"/>
          <a:ext cx="3218531" cy="272523"/>
        </p:xfrm>
        <a:graphic>
          <a:graphicData uri="http://schemas.openxmlformats.org/drawingml/2006/table">
            <a:tbl>
              <a:tblPr firstRow="1" bandRow="1">
                <a:tableStyleId>{5C22544A-7EE6-4342-B048-85BDC9FD1C3A}</a:tableStyleId>
              </a:tblPr>
              <a:tblGrid>
                <a:gridCol w="3218531">
                  <a:extLst>
                    <a:ext uri="{9D8B030D-6E8A-4147-A177-3AD203B41FA5}">
                      <a16:colId xmlns:a16="http://schemas.microsoft.com/office/drawing/2014/main" val="1637097773"/>
                    </a:ext>
                  </a:extLst>
                </a:gridCol>
              </a:tblGrid>
              <a:tr h="272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dirty="0">
                          <a:latin typeface="+mj-lt"/>
                        </a:rPr>
                        <a:t>③構成要素の分類について</a:t>
                      </a:r>
                    </a:p>
                  </a:txBody>
                  <a:tcPr marL="68580" marR="68580" marT="34290" marB="34290"/>
                </a:tc>
                <a:extLst>
                  <a:ext uri="{0D108BD9-81ED-4DB2-BD59-A6C34878D82A}">
                    <a16:rowId xmlns:a16="http://schemas.microsoft.com/office/drawing/2014/main" val="3197396264"/>
                  </a:ext>
                </a:extLst>
              </a:tr>
            </a:tbl>
          </a:graphicData>
        </a:graphic>
      </p:graphicFrame>
      <p:graphicFrame>
        <p:nvGraphicFramePr>
          <p:cNvPr id="25" name="表 18">
            <a:extLst>
              <a:ext uri="{FF2B5EF4-FFF2-40B4-BE49-F238E27FC236}">
                <a16:creationId xmlns:a16="http://schemas.microsoft.com/office/drawing/2014/main" id="{30E52E74-CD73-46DE-8B4F-2701B0375740}"/>
              </a:ext>
            </a:extLst>
          </p:cNvPr>
          <p:cNvGraphicFramePr>
            <a:graphicFrameLocks/>
          </p:cNvGraphicFramePr>
          <p:nvPr>
            <p:extLst>
              <p:ext uri="{D42A27DB-BD31-4B8C-83A1-F6EECF244321}">
                <p14:modId xmlns:p14="http://schemas.microsoft.com/office/powerpoint/2010/main" val="97305719"/>
              </p:ext>
            </p:extLst>
          </p:nvPr>
        </p:nvGraphicFramePr>
        <p:xfrm>
          <a:off x="5942181" y="3966024"/>
          <a:ext cx="3201819" cy="922020"/>
        </p:xfrm>
        <a:graphic>
          <a:graphicData uri="http://schemas.openxmlformats.org/drawingml/2006/table">
            <a:tbl>
              <a:tblPr firstRow="1" bandRow="1">
                <a:tableStyleId>{5C22544A-7EE6-4342-B048-85BDC9FD1C3A}</a:tableStyleId>
              </a:tblPr>
              <a:tblGrid>
                <a:gridCol w="3201819">
                  <a:extLst>
                    <a:ext uri="{9D8B030D-6E8A-4147-A177-3AD203B41FA5}">
                      <a16:colId xmlns:a16="http://schemas.microsoft.com/office/drawing/2014/main" val="3374372402"/>
                    </a:ext>
                  </a:extLst>
                </a:gridCol>
              </a:tblGrid>
              <a:tr h="828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mn-ea"/>
                          <a:ea typeface="+mn-ea"/>
                        </a:rPr>
                        <a:t>・「水の流れ」は万博のテーマ「人類の進歩と調和」に沿って「人類の進歩」と「時の流れ」を象徴する主題となっており、本質的価値を表す重要な役割を担っている。</a:t>
                      </a:r>
                      <a:r>
                        <a:rPr kumimoji="1" lang="ja-JP" altLang="en-US" sz="800" b="1" dirty="0">
                          <a:solidFill>
                            <a:schemeClr val="tx1"/>
                          </a:solidFill>
                          <a:latin typeface="+mn-ea"/>
                          <a:ea typeface="+mn-ea"/>
                        </a:rPr>
                        <a:t>「水景」</a:t>
                      </a:r>
                      <a:r>
                        <a:rPr kumimoji="1" lang="ja-JP" altLang="en-US" sz="800" b="0" dirty="0">
                          <a:solidFill>
                            <a:schemeClr val="tx1"/>
                          </a:solidFill>
                          <a:latin typeface="+mn-ea"/>
                          <a:ea typeface="+mn-ea"/>
                        </a:rPr>
                        <a:t>として他の要素とは別に一つの分類として抽出することにより、本質的価値と構成要素の結びつきがより明確になるのではないか。</a:t>
                      </a:r>
                      <a:endParaRPr kumimoji="1" lang="en-US" altLang="ja-JP" sz="8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smtClean="0">
                          <a:solidFill>
                            <a:schemeClr val="tx1"/>
                          </a:solidFill>
                          <a:latin typeface="+mn-ea"/>
                          <a:ea typeface="+mn-ea"/>
                        </a:rPr>
                        <a:t>・</a:t>
                      </a:r>
                      <a:r>
                        <a:rPr kumimoji="1" lang="ja-JP" altLang="en-US" sz="800" b="0" dirty="0">
                          <a:solidFill>
                            <a:schemeClr val="tx1"/>
                          </a:solidFill>
                          <a:latin typeface="+mn-ea"/>
                          <a:ea typeface="+mn-ea"/>
                        </a:rPr>
                        <a:t>日本庭園の要素の分類としては「工作物」より</a:t>
                      </a:r>
                      <a:r>
                        <a:rPr kumimoji="1" lang="ja-JP" altLang="en-US" sz="800" b="1" dirty="0">
                          <a:solidFill>
                            <a:schemeClr val="tx1"/>
                          </a:solidFill>
                          <a:latin typeface="+mn-ea"/>
                          <a:ea typeface="+mn-ea"/>
                        </a:rPr>
                        <a:t>「点景物」</a:t>
                      </a:r>
                      <a:r>
                        <a:rPr kumimoji="1" lang="ja-JP" altLang="en-US" sz="800" b="0" dirty="0">
                          <a:solidFill>
                            <a:schemeClr val="tx1"/>
                          </a:solidFill>
                          <a:latin typeface="+mn-ea"/>
                          <a:ea typeface="+mn-ea"/>
                        </a:rPr>
                        <a:t>の方が分かりやすいのではないか。</a:t>
                      </a:r>
                      <a:endParaRPr kumimoji="1" lang="en-US" altLang="ja-JP" sz="800" b="0" dirty="0">
                        <a:solidFill>
                          <a:schemeClr val="tx1"/>
                        </a:solidFill>
                        <a:latin typeface="+mn-ea"/>
                        <a:ea typeface="+mn-ea"/>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64410"/>
                  </a:ext>
                </a:extLst>
              </a:tr>
            </a:tbl>
          </a:graphicData>
        </a:graphic>
      </p:graphicFrame>
      <p:sp>
        <p:nvSpPr>
          <p:cNvPr id="28" name="テキスト ボックス 27">
            <a:extLst>
              <a:ext uri="{FF2B5EF4-FFF2-40B4-BE49-F238E27FC236}">
                <a16:creationId xmlns:a16="http://schemas.microsoft.com/office/drawing/2014/main" id="{644F9A74-18B9-4627-888F-1CFCBA496D56}"/>
              </a:ext>
            </a:extLst>
          </p:cNvPr>
          <p:cNvSpPr txBox="1"/>
          <p:nvPr/>
        </p:nvSpPr>
        <p:spPr>
          <a:xfrm>
            <a:off x="6040291" y="4957742"/>
            <a:ext cx="743504" cy="215444"/>
          </a:xfrm>
          <a:prstGeom prst="rect">
            <a:avLst/>
          </a:prstGeom>
          <a:noFill/>
        </p:spPr>
        <p:txBody>
          <a:bodyPr wrap="square" rtlCol="0">
            <a:spAutoFit/>
          </a:bodyPr>
          <a:lstStyle/>
          <a:p>
            <a:r>
              <a:rPr lang="ja-JP" altLang="en-US" sz="800" dirty="0"/>
              <a:t>＜分類案＞</a:t>
            </a:r>
          </a:p>
        </p:txBody>
      </p:sp>
      <p:graphicFrame>
        <p:nvGraphicFramePr>
          <p:cNvPr id="3" name="表 3">
            <a:extLst>
              <a:ext uri="{FF2B5EF4-FFF2-40B4-BE49-F238E27FC236}">
                <a16:creationId xmlns:a16="http://schemas.microsoft.com/office/drawing/2014/main" id="{0ABB8F59-E429-46BB-AEFD-8E0F9AE68459}"/>
              </a:ext>
            </a:extLst>
          </p:cNvPr>
          <p:cNvGraphicFramePr>
            <a:graphicFrameLocks noGrp="1"/>
          </p:cNvGraphicFramePr>
          <p:nvPr>
            <p:extLst>
              <p:ext uri="{D42A27DB-BD31-4B8C-83A1-F6EECF244321}">
                <p14:modId xmlns:p14="http://schemas.microsoft.com/office/powerpoint/2010/main" val="1868873074"/>
              </p:ext>
            </p:extLst>
          </p:nvPr>
        </p:nvGraphicFramePr>
        <p:xfrm>
          <a:off x="0" y="10746"/>
          <a:ext cx="8327801" cy="281940"/>
        </p:xfrm>
        <a:graphic>
          <a:graphicData uri="http://schemas.openxmlformats.org/drawingml/2006/table">
            <a:tbl>
              <a:tblPr firstRow="1" bandRow="1">
                <a:tableStyleId>{5C22544A-7EE6-4342-B048-85BDC9FD1C3A}</a:tableStyleId>
              </a:tblPr>
              <a:tblGrid>
                <a:gridCol w="8327801">
                  <a:extLst>
                    <a:ext uri="{9D8B030D-6E8A-4147-A177-3AD203B41FA5}">
                      <a16:colId xmlns:a16="http://schemas.microsoft.com/office/drawing/2014/main" val="4235644041"/>
                    </a:ext>
                  </a:extLst>
                </a:gridCol>
              </a:tblGrid>
              <a:tr h="264766">
                <a:tc>
                  <a:txBody>
                    <a:bodyPr/>
                    <a:lstStyle/>
                    <a:p>
                      <a:r>
                        <a:rPr lang="ja-JP" altLang="en-US" sz="1400" dirty="0" smtClean="0"/>
                        <a:t>意見具申書および保存</a:t>
                      </a:r>
                      <a:r>
                        <a:rPr lang="ja-JP" altLang="en-US" sz="1400" dirty="0"/>
                        <a:t>活用</a:t>
                      </a:r>
                      <a:r>
                        <a:rPr lang="ja-JP" altLang="en-US" sz="1400" dirty="0" smtClean="0"/>
                        <a:t>計画における本質的価値および構成要素の記載内容について</a:t>
                      </a:r>
                      <a:endParaRPr kumimoji="1" lang="ja-JP" altLang="en-US" sz="1400" dirty="0"/>
                    </a:p>
                  </a:txBody>
                  <a:tcPr marL="68580" marR="68580" marT="34290" marB="34290"/>
                </a:tc>
                <a:extLst>
                  <a:ext uri="{0D108BD9-81ED-4DB2-BD59-A6C34878D82A}">
                    <a16:rowId xmlns:a16="http://schemas.microsoft.com/office/drawing/2014/main" val="4032164451"/>
                  </a:ext>
                </a:extLst>
              </a:tr>
            </a:tbl>
          </a:graphicData>
        </a:graphic>
      </p:graphicFrame>
      <p:graphicFrame>
        <p:nvGraphicFramePr>
          <p:cNvPr id="17" name="表 23">
            <a:extLst>
              <a:ext uri="{FF2B5EF4-FFF2-40B4-BE49-F238E27FC236}">
                <a16:creationId xmlns:a16="http://schemas.microsoft.com/office/drawing/2014/main" id="{17ECD069-D97D-48E0-93C4-AEEAFCC95E22}"/>
              </a:ext>
            </a:extLst>
          </p:cNvPr>
          <p:cNvGraphicFramePr>
            <a:graphicFrameLocks/>
          </p:cNvGraphicFramePr>
          <p:nvPr>
            <p:extLst>
              <p:ext uri="{D42A27DB-BD31-4B8C-83A1-F6EECF244321}">
                <p14:modId xmlns:p14="http://schemas.microsoft.com/office/powerpoint/2010/main" val="1428432349"/>
              </p:ext>
            </p:extLst>
          </p:nvPr>
        </p:nvGraphicFramePr>
        <p:xfrm>
          <a:off x="-1" y="393112"/>
          <a:ext cx="9143999" cy="244842"/>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1637097773"/>
                    </a:ext>
                  </a:extLst>
                </a:gridCol>
              </a:tblGrid>
              <a:tr h="2448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a:t>①本質的</a:t>
                      </a:r>
                      <a:r>
                        <a:rPr lang="ja-JP" altLang="en-US" sz="1000" dirty="0"/>
                        <a:t>価値の記載内容について　</a:t>
                      </a:r>
                      <a:endParaRPr lang="en-US" altLang="ja-JP" sz="1000" dirty="0"/>
                    </a:p>
                  </a:txBody>
                  <a:tcPr marL="68580" marR="68580" marT="34290" marB="34290"/>
                </a:tc>
                <a:extLst>
                  <a:ext uri="{0D108BD9-81ED-4DB2-BD59-A6C34878D82A}">
                    <a16:rowId xmlns:a16="http://schemas.microsoft.com/office/drawing/2014/main" val="3197396264"/>
                  </a:ext>
                </a:extLst>
              </a:tr>
            </a:tbl>
          </a:graphicData>
        </a:graphic>
      </p:graphicFrame>
      <p:graphicFrame>
        <p:nvGraphicFramePr>
          <p:cNvPr id="26" name="表 18">
            <a:extLst>
              <a:ext uri="{FF2B5EF4-FFF2-40B4-BE49-F238E27FC236}">
                <a16:creationId xmlns:a16="http://schemas.microsoft.com/office/drawing/2014/main" id="{20570958-5508-455D-A783-887C4E01FFBA}"/>
              </a:ext>
            </a:extLst>
          </p:cNvPr>
          <p:cNvGraphicFramePr>
            <a:graphicFrameLocks/>
          </p:cNvGraphicFramePr>
          <p:nvPr>
            <p:extLst>
              <p:ext uri="{D42A27DB-BD31-4B8C-83A1-F6EECF244321}">
                <p14:modId xmlns:p14="http://schemas.microsoft.com/office/powerpoint/2010/main" val="554833590"/>
              </p:ext>
            </p:extLst>
          </p:nvPr>
        </p:nvGraphicFramePr>
        <p:xfrm>
          <a:off x="-1" y="673075"/>
          <a:ext cx="9093069" cy="2718091"/>
        </p:xfrm>
        <a:graphic>
          <a:graphicData uri="http://schemas.openxmlformats.org/drawingml/2006/table">
            <a:tbl>
              <a:tblPr firstRow="1" bandRow="1">
                <a:tableStyleId>{5C22544A-7EE6-4342-B048-85BDC9FD1C3A}</a:tableStyleId>
              </a:tblPr>
              <a:tblGrid>
                <a:gridCol w="9093069">
                  <a:extLst>
                    <a:ext uri="{9D8B030D-6E8A-4147-A177-3AD203B41FA5}">
                      <a16:colId xmlns:a16="http://schemas.microsoft.com/office/drawing/2014/main" val="3374372402"/>
                    </a:ext>
                  </a:extLst>
                </a:gridCol>
              </a:tblGrid>
              <a:tr h="2718091">
                <a:tc>
                  <a:txBody>
                    <a:bodyPr/>
                    <a:lstStyle/>
                    <a:p>
                      <a:endParaRPr lang="ja-JP" altLang="en-US" sz="7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smtClean="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smtClean="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smtClean="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smtClean="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dirty="0" smtClean="0">
                        <a:solidFill>
                          <a:schemeClr val="tx1"/>
                        </a:solidFill>
                        <a:latin typeface="+mn-l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64410"/>
                  </a:ext>
                </a:extLst>
              </a:tr>
            </a:tbl>
          </a:graphicData>
        </a:graphic>
      </p:graphicFrame>
      <p:pic>
        <p:nvPicPr>
          <p:cNvPr id="7" name="図 6">
            <a:extLst>
              <a:ext uri="{FF2B5EF4-FFF2-40B4-BE49-F238E27FC236}">
                <a16:creationId xmlns:a16="http://schemas.microsoft.com/office/drawing/2014/main" id="{635167BF-40B6-4376-957D-F119E48F19EC}"/>
              </a:ext>
            </a:extLst>
          </p:cNvPr>
          <p:cNvPicPr>
            <a:picLocks noChangeAspect="1"/>
          </p:cNvPicPr>
          <p:nvPr/>
        </p:nvPicPr>
        <p:blipFill>
          <a:blip r:embed="rId3"/>
          <a:stretch>
            <a:fillRect/>
          </a:stretch>
        </p:blipFill>
        <p:spPr>
          <a:xfrm>
            <a:off x="6052262" y="5127310"/>
            <a:ext cx="2890871" cy="1599643"/>
          </a:xfrm>
          <a:prstGeom prst="rect">
            <a:avLst/>
          </a:prstGeom>
        </p:spPr>
      </p:pic>
      <p:sp>
        <p:nvSpPr>
          <p:cNvPr id="15" name="テキスト ボックス 14"/>
          <p:cNvSpPr txBox="1"/>
          <p:nvPr/>
        </p:nvSpPr>
        <p:spPr>
          <a:xfrm>
            <a:off x="4566502" y="2507632"/>
            <a:ext cx="4486714" cy="830997"/>
          </a:xfrm>
          <a:prstGeom prst="rect">
            <a:avLst/>
          </a:prstGeom>
          <a:noFill/>
          <a:ln>
            <a:solidFill>
              <a:schemeClr val="accent1"/>
            </a:solidFill>
          </a:ln>
        </p:spPr>
        <p:txBody>
          <a:bodyPr wrap="square" rtlCol="0">
            <a:spAutoFit/>
          </a:bodyPr>
          <a:lstStyle/>
          <a:p>
            <a:r>
              <a:rPr lang="ja-JP" altLang="en-US" sz="800" b="1" dirty="0"/>
              <a:t>・</a:t>
            </a:r>
            <a:r>
              <a:rPr lang="ja-JP" altLang="en-US" sz="800" dirty="0"/>
              <a:t>万国博のテーマ「人類の進歩と調和」にふさわしいわが国の伝統的ならびに当時最新の造園技術の粋を</a:t>
            </a:r>
            <a:r>
              <a:rPr lang="ja-JP" altLang="en-US" sz="800" dirty="0" smtClean="0"/>
              <a:t>集め最高</a:t>
            </a:r>
            <a:r>
              <a:rPr lang="ja-JP" altLang="en-US" sz="800" dirty="0"/>
              <a:t>水準を</a:t>
            </a:r>
            <a:r>
              <a:rPr lang="ja-JP" altLang="en-US" sz="800" dirty="0" smtClean="0"/>
              <a:t>示すことを目指した点</a:t>
            </a:r>
            <a:endParaRPr lang="en-US" altLang="ja-JP" sz="800" dirty="0" smtClean="0"/>
          </a:p>
          <a:p>
            <a:r>
              <a:rPr lang="ja-JP" altLang="en-US" sz="800" dirty="0"/>
              <a:t>　＜当時最新の造園技術例＞自然石ではなく大小の切石</a:t>
            </a:r>
            <a:r>
              <a:rPr lang="en-US" altLang="ja-JP" sz="800" dirty="0"/>
              <a:t>(</a:t>
            </a:r>
            <a:r>
              <a:rPr lang="ja-JP" altLang="en-US" sz="800" dirty="0"/>
              <a:t>花崗岩</a:t>
            </a:r>
            <a:r>
              <a:rPr lang="en-US" altLang="ja-JP" sz="800" dirty="0"/>
              <a:t>)</a:t>
            </a:r>
            <a:r>
              <a:rPr lang="ja-JP" altLang="en-US" sz="800" dirty="0"/>
              <a:t>を用いた、鯉池の護岸石組等</a:t>
            </a:r>
          </a:p>
          <a:p>
            <a:r>
              <a:rPr lang="ja-JP" altLang="en-US" sz="800" b="1" dirty="0" smtClean="0"/>
              <a:t>・</a:t>
            </a:r>
            <a:r>
              <a:rPr lang="ja-JP" altLang="en-US" sz="800" dirty="0"/>
              <a:t>平安時代の寝殿造庭園や中世の茶庭や石庭、江戸時代の回遊式庭園など、日本庭園がたどって来た各時代の特徴的な造園技法を取り入れるとともに、全体として調和のとれた新しい時代の庭園としてまとめられている</a:t>
            </a:r>
            <a:r>
              <a:rPr lang="ja-JP" altLang="en-US" sz="800" dirty="0" smtClean="0"/>
              <a:t>点</a:t>
            </a:r>
            <a:endParaRPr lang="ja-JP" altLang="en-US" sz="800" dirty="0"/>
          </a:p>
        </p:txBody>
      </p:sp>
      <p:sp>
        <p:nvSpPr>
          <p:cNvPr id="30" name="右矢印 29"/>
          <p:cNvSpPr/>
          <p:nvPr/>
        </p:nvSpPr>
        <p:spPr>
          <a:xfrm>
            <a:off x="5821322" y="1412255"/>
            <a:ext cx="120859" cy="2917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1" name="テキスト ボックス 30"/>
          <p:cNvSpPr txBox="1"/>
          <p:nvPr/>
        </p:nvSpPr>
        <p:spPr>
          <a:xfrm>
            <a:off x="5954150" y="928107"/>
            <a:ext cx="3087093" cy="1323439"/>
          </a:xfrm>
          <a:prstGeom prst="rect">
            <a:avLst/>
          </a:prstGeom>
          <a:noFill/>
          <a:ln>
            <a:solidFill>
              <a:schemeClr val="accent1"/>
            </a:solidFill>
          </a:ln>
        </p:spPr>
        <p:txBody>
          <a:bodyPr wrap="square" rtlCol="0">
            <a:spAutoFit/>
          </a:bodyPr>
          <a:lstStyle/>
          <a:p>
            <a:pPr lvl="0"/>
            <a:r>
              <a:rPr lang="ja-JP" altLang="en-US" sz="800" b="1" dirty="0" smtClean="0"/>
              <a:t>①</a:t>
            </a:r>
            <a:r>
              <a:rPr lang="ja-JP" altLang="en-US" sz="800" b="1" dirty="0"/>
              <a:t>万国博の</a:t>
            </a:r>
            <a:r>
              <a:rPr lang="ja-JP" altLang="en-US" sz="800" b="1" dirty="0" smtClean="0"/>
              <a:t>レガシー</a:t>
            </a:r>
            <a:endParaRPr lang="en-US" altLang="ja-JP" sz="800" b="1" dirty="0" smtClean="0"/>
          </a:p>
          <a:p>
            <a:pPr lvl="0"/>
            <a:r>
              <a:rPr lang="ja-JP" altLang="en-US" sz="800" b="1" dirty="0" smtClean="0"/>
              <a:t>：</a:t>
            </a:r>
            <a:r>
              <a:rPr lang="ja-JP" altLang="en-US" sz="800" dirty="0" smtClean="0">
                <a:solidFill>
                  <a:prstClr val="black"/>
                </a:solidFill>
              </a:rPr>
              <a:t>計画</a:t>
            </a:r>
            <a:r>
              <a:rPr lang="ja-JP" altLang="en-US" sz="800" dirty="0">
                <a:solidFill>
                  <a:prstClr val="black"/>
                </a:solidFill>
              </a:rPr>
              <a:t>当初より永久に残すことが意識され、万国博の開催後５０年以上にわたり良好に残され、利用に供されている</a:t>
            </a:r>
            <a:r>
              <a:rPr lang="ja-JP" altLang="en-US" sz="800" dirty="0" smtClean="0">
                <a:solidFill>
                  <a:prstClr val="black"/>
                </a:solidFill>
              </a:rPr>
              <a:t>こと</a:t>
            </a:r>
            <a:endParaRPr lang="ja-JP" altLang="en-US" sz="800" b="1" dirty="0"/>
          </a:p>
          <a:p>
            <a:r>
              <a:rPr lang="ja-JP" altLang="en-US" sz="800" b="1" dirty="0" smtClean="0">
                <a:solidFill>
                  <a:prstClr val="black"/>
                </a:solidFill>
              </a:rPr>
              <a:t>②</a:t>
            </a:r>
            <a:r>
              <a:rPr lang="ja-JP" altLang="en-US" sz="800" b="1" dirty="0"/>
              <a:t>万国博のテーマに沿った庭園の</a:t>
            </a:r>
            <a:r>
              <a:rPr lang="ja-JP" altLang="en-US" sz="800" b="1" dirty="0" smtClean="0"/>
              <a:t>意匠</a:t>
            </a:r>
            <a:endParaRPr lang="en-US" altLang="ja-JP" sz="800" b="1" dirty="0" smtClean="0"/>
          </a:p>
          <a:p>
            <a:r>
              <a:rPr lang="ja-JP" altLang="en-US" sz="800" b="1" dirty="0" smtClean="0">
                <a:solidFill>
                  <a:prstClr val="black"/>
                </a:solidFill>
              </a:rPr>
              <a:t>：</a:t>
            </a:r>
            <a:r>
              <a:rPr lang="ja-JP" altLang="en-US" sz="800" dirty="0" smtClean="0"/>
              <a:t>自然</a:t>
            </a:r>
            <a:r>
              <a:rPr lang="ja-JP" altLang="en-US" sz="800" dirty="0"/>
              <a:t>の地形を利用した水の流れに「人類の進歩」と「時の流れ」を象徴させることによって、万国博のテーマ「人類の進歩と調和」を表現した庭園</a:t>
            </a:r>
            <a:r>
              <a:rPr lang="ja-JP" altLang="en-US" sz="800" dirty="0" smtClean="0"/>
              <a:t>意匠</a:t>
            </a:r>
            <a:endParaRPr lang="en-US" altLang="ja-JP" sz="800" dirty="0"/>
          </a:p>
          <a:p>
            <a:r>
              <a:rPr lang="ja-JP" altLang="en-US" sz="800" b="1" dirty="0" smtClean="0">
                <a:solidFill>
                  <a:prstClr val="black"/>
                </a:solidFill>
              </a:rPr>
              <a:t>③</a:t>
            </a:r>
            <a:r>
              <a:rPr lang="ja-JP" altLang="en-US" sz="800" b="1" dirty="0"/>
              <a:t>万国博の入場者を受け入れるためのスケール感</a:t>
            </a:r>
            <a:endParaRPr lang="en-US" altLang="ja-JP" sz="800" b="1" dirty="0"/>
          </a:p>
          <a:p>
            <a:pPr lvl="0"/>
            <a:r>
              <a:rPr lang="ja-JP" altLang="en-US" sz="800" b="1" dirty="0" smtClean="0">
                <a:solidFill>
                  <a:prstClr val="black"/>
                </a:solidFill>
              </a:rPr>
              <a:t>：</a:t>
            </a:r>
            <a:r>
              <a:rPr lang="ja-JP" altLang="en-US" sz="800" dirty="0" smtClean="0"/>
              <a:t>世界中</a:t>
            </a:r>
            <a:r>
              <a:rPr lang="ja-JP" altLang="en-US" sz="800" dirty="0"/>
              <a:t>から訪れる多くの万国博入場者にいこいの場を提供するため、日本庭園として画期的な広さを確保した</a:t>
            </a:r>
            <a:r>
              <a:rPr lang="ja-JP" altLang="en-US" sz="800" dirty="0" smtClean="0"/>
              <a:t>こと</a:t>
            </a:r>
            <a:endParaRPr lang="en-US" altLang="ja-JP" sz="800" dirty="0" smtClean="0"/>
          </a:p>
        </p:txBody>
      </p:sp>
      <p:sp>
        <p:nvSpPr>
          <p:cNvPr id="2" name="テキスト ボックス 1"/>
          <p:cNvSpPr txBox="1"/>
          <p:nvPr/>
        </p:nvSpPr>
        <p:spPr>
          <a:xfrm>
            <a:off x="128789" y="943433"/>
            <a:ext cx="4026800" cy="1200329"/>
          </a:xfrm>
          <a:prstGeom prst="rect">
            <a:avLst/>
          </a:prstGeom>
          <a:noFill/>
          <a:ln>
            <a:solidFill>
              <a:schemeClr val="accent1"/>
            </a:solidFill>
          </a:ln>
        </p:spPr>
        <p:txBody>
          <a:bodyPr wrap="square" rtlCol="0">
            <a:spAutoFit/>
          </a:bodyPr>
          <a:lstStyle/>
          <a:p>
            <a:r>
              <a:rPr lang="ja-JP" altLang="en-US" sz="800" b="1" dirty="0"/>
              <a:t>・</a:t>
            </a:r>
            <a:r>
              <a:rPr lang="ja-JP" altLang="en-US" sz="800" dirty="0"/>
              <a:t>日本ではじめて開催された万国博における政府出展施設⇒</a:t>
            </a:r>
            <a:r>
              <a:rPr lang="ja-JP" altLang="en-US" sz="800" b="1" dirty="0"/>
              <a:t>①万国博のレガシー</a:t>
            </a:r>
          </a:p>
          <a:p>
            <a:r>
              <a:rPr lang="ja-JP" altLang="en-US" sz="800" b="1" dirty="0"/>
              <a:t>・</a:t>
            </a:r>
            <a:r>
              <a:rPr lang="ja-JP" altLang="en-US" sz="800" dirty="0"/>
              <a:t>万国博のテーマ「人類の進歩と調和」に沿って、水の流れを主題とし、この流れに「人類の進歩」と「時の流れ」を象徴⇒</a:t>
            </a:r>
            <a:r>
              <a:rPr lang="ja-JP" altLang="en-US" sz="800" b="1" dirty="0"/>
              <a:t>②万国博のテーマに沿った庭園の意匠</a:t>
            </a:r>
            <a:endParaRPr lang="en-US" altLang="ja-JP" sz="800" b="1" dirty="0"/>
          </a:p>
          <a:p>
            <a:r>
              <a:rPr lang="ja-JP" altLang="en-US" sz="800" b="1" dirty="0" smtClean="0"/>
              <a:t>・</a:t>
            </a:r>
            <a:r>
              <a:rPr lang="ja-JP" altLang="en-US" sz="800" dirty="0"/>
              <a:t>世界中から訪れる多くの人々の利用に供するため、日本庭園として画期的な広さで建設</a:t>
            </a:r>
            <a:r>
              <a:rPr lang="ja-JP" altLang="en-US" sz="800" dirty="0" smtClean="0"/>
              <a:t>された</a:t>
            </a:r>
            <a:r>
              <a:rPr lang="ja-JP" altLang="en-US" sz="800" dirty="0"/>
              <a:t>　⇒</a:t>
            </a:r>
            <a:r>
              <a:rPr lang="ja-JP" altLang="en-US" sz="800" b="1" dirty="0"/>
              <a:t>③万国博の入場者を受け入れるためのスケール感</a:t>
            </a:r>
            <a:endParaRPr lang="en-US" altLang="ja-JP" sz="800" b="1" dirty="0"/>
          </a:p>
          <a:p>
            <a:pPr lvl="0">
              <a:defRPr/>
            </a:pPr>
            <a:r>
              <a:rPr lang="ja-JP" altLang="en-US" sz="800" b="1" dirty="0" smtClean="0"/>
              <a:t>・</a:t>
            </a:r>
            <a:r>
              <a:rPr lang="ja-JP" altLang="en-US" sz="800" dirty="0"/>
              <a:t>計画当初から現代の代表的な庭園として永久に残すことを</a:t>
            </a:r>
            <a:r>
              <a:rPr lang="ja-JP" altLang="en-US" sz="800" dirty="0" smtClean="0"/>
              <a:t>決定</a:t>
            </a:r>
            <a:endParaRPr lang="en-US" altLang="ja-JP" sz="800" dirty="0" smtClean="0"/>
          </a:p>
          <a:p>
            <a:pPr lvl="0">
              <a:defRPr/>
            </a:pPr>
            <a:r>
              <a:rPr lang="ja-JP" altLang="en-US" sz="800" dirty="0"/>
              <a:t>　</a:t>
            </a:r>
            <a:r>
              <a:rPr lang="ja-JP" altLang="en-US" sz="800" dirty="0" smtClean="0"/>
              <a:t>⇒</a:t>
            </a:r>
            <a:r>
              <a:rPr lang="ja-JP" altLang="en-US" sz="800" b="1" dirty="0"/>
              <a:t>①万国博のレガシー</a:t>
            </a:r>
          </a:p>
          <a:p>
            <a:pPr lvl="0">
              <a:defRPr/>
            </a:pPr>
            <a:r>
              <a:rPr lang="ja-JP" altLang="en-US" sz="800" b="1" dirty="0"/>
              <a:t>・</a:t>
            </a:r>
            <a:r>
              <a:rPr lang="ja-JP" altLang="en-US" sz="800" dirty="0"/>
              <a:t>開催後も</a:t>
            </a:r>
            <a:r>
              <a:rPr lang="en-US" altLang="ja-JP" sz="800" dirty="0"/>
              <a:t>50</a:t>
            </a:r>
            <a:r>
              <a:rPr lang="ja-JP" altLang="en-US" sz="800" dirty="0"/>
              <a:t>年以上にわたり、太陽の塔などと共に当時の様子を伝え、利用に供されている⇒</a:t>
            </a:r>
            <a:r>
              <a:rPr lang="ja-JP" altLang="en-US" sz="800" b="1" dirty="0"/>
              <a:t>①万国博のレガシー</a:t>
            </a:r>
          </a:p>
        </p:txBody>
      </p:sp>
      <p:sp>
        <p:nvSpPr>
          <p:cNvPr id="4" name="テキスト ボックス 3"/>
          <p:cNvSpPr txBox="1"/>
          <p:nvPr/>
        </p:nvSpPr>
        <p:spPr>
          <a:xfrm>
            <a:off x="128789" y="2507632"/>
            <a:ext cx="4237149" cy="830997"/>
          </a:xfrm>
          <a:prstGeom prst="rect">
            <a:avLst/>
          </a:prstGeom>
          <a:noFill/>
          <a:ln>
            <a:solidFill>
              <a:schemeClr val="accent1"/>
            </a:solidFill>
          </a:ln>
        </p:spPr>
        <p:txBody>
          <a:bodyPr wrap="square" rtlCol="0">
            <a:spAutoFit/>
          </a:bodyPr>
          <a:lstStyle/>
          <a:p>
            <a:pPr lvl="0">
              <a:defRPr/>
            </a:pPr>
            <a:r>
              <a:rPr lang="ja-JP" altLang="en-US" sz="800" b="1" dirty="0">
                <a:latin typeface="+mn-ea"/>
              </a:rPr>
              <a:t>・</a:t>
            </a:r>
            <a:r>
              <a:rPr lang="ja-JP" altLang="en-US" sz="800" dirty="0">
                <a:latin typeface="+mn-ea"/>
              </a:rPr>
              <a:t>万国博のテーマ「人類の進歩と調和」にふさわしいわが国の伝統的ならびに当時最新の造園技術の粋を集めた最高水準を目指した</a:t>
            </a:r>
            <a:endParaRPr lang="en-US" altLang="ja-JP" sz="800" dirty="0">
              <a:latin typeface="+mn-ea"/>
            </a:endParaRPr>
          </a:p>
          <a:p>
            <a:pPr lvl="0">
              <a:defRPr/>
            </a:pPr>
            <a:r>
              <a:rPr lang="ja-JP" altLang="en-US" sz="800" dirty="0">
                <a:latin typeface="+mn-ea"/>
              </a:rPr>
              <a:t>　＜当時最新の造園技術例＞自然石を用いず大小の切石（花崗岩）を用いた、鯉池の護岸石組など</a:t>
            </a:r>
            <a:endParaRPr lang="en-US" altLang="ja-JP" sz="800" dirty="0">
              <a:latin typeface="+mn-ea"/>
            </a:endParaRPr>
          </a:p>
          <a:p>
            <a:pPr lvl="0">
              <a:defRPr/>
            </a:pPr>
            <a:r>
              <a:rPr lang="ja-JP" altLang="en-US" sz="800" b="1" dirty="0">
                <a:latin typeface="+mn-ea"/>
              </a:rPr>
              <a:t>・</a:t>
            </a:r>
            <a:r>
              <a:rPr lang="ja-JP" altLang="en-US" sz="800" dirty="0">
                <a:latin typeface="+mn-ea"/>
              </a:rPr>
              <a:t>日本庭園がたどって来た各時代の特徴的手法を取り入れるとともに、全体として調和のとれた新しい時代の庭園としてまとめられている。</a:t>
            </a:r>
            <a:endParaRPr lang="en-US" altLang="ja-JP" sz="800" dirty="0">
              <a:latin typeface="+mn-ea"/>
            </a:endParaRPr>
          </a:p>
        </p:txBody>
      </p:sp>
      <p:sp>
        <p:nvSpPr>
          <p:cNvPr id="5" name="テキスト ボックス 4"/>
          <p:cNvSpPr txBox="1"/>
          <p:nvPr/>
        </p:nvSpPr>
        <p:spPr>
          <a:xfrm>
            <a:off x="4342830" y="922115"/>
            <a:ext cx="1448744" cy="1323439"/>
          </a:xfrm>
          <a:prstGeom prst="rect">
            <a:avLst/>
          </a:prstGeom>
          <a:noFill/>
          <a:ln>
            <a:solidFill>
              <a:schemeClr val="accent1"/>
            </a:solidFill>
          </a:ln>
        </p:spPr>
        <p:txBody>
          <a:bodyPr wrap="square" rtlCol="0">
            <a:spAutoFit/>
          </a:bodyPr>
          <a:lstStyle/>
          <a:p>
            <a:r>
              <a:rPr lang="ja-JP" altLang="en-US" sz="800" b="1" dirty="0"/>
              <a:t>左記５つの項目は、</a:t>
            </a:r>
            <a:endParaRPr lang="en-US" altLang="ja-JP" sz="800" b="1" dirty="0"/>
          </a:p>
          <a:p>
            <a:r>
              <a:rPr lang="ja-JP" altLang="en-US" sz="800" b="1" dirty="0"/>
              <a:t>①万国博のレガシ</a:t>
            </a:r>
            <a:r>
              <a:rPr lang="en-US" altLang="ja-JP" sz="800" b="1" dirty="0"/>
              <a:t>―</a:t>
            </a:r>
          </a:p>
          <a:p>
            <a:r>
              <a:rPr lang="en-US" altLang="ja-JP" sz="800" b="1" dirty="0" smtClean="0"/>
              <a:t>②</a:t>
            </a:r>
            <a:r>
              <a:rPr lang="ja-JP" altLang="en-US" sz="800" b="1" dirty="0" smtClean="0"/>
              <a:t>万国博のテーマに沿った庭園</a:t>
            </a:r>
            <a:r>
              <a:rPr lang="ja-JP" altLang="en-US" sz="800" b="1" dirty="0"/>
              <a:t>の意匠</a:t>
            </a:r>
            <a:endParaRPr lang="en-US" altLang="ja-JP" sz="800" b="1" dirty="0"/>
          </a:p>
          <a:p>
            <a:r>
              <a:rPr lang="ja-JP" altLang="en-US" sz="800" b="1" dirty="0" smtClean="0"/>
              <a:t>③万国博の入場者を受け入れるためのスケール感</a:t>
            </a:r>
            <a:endParaRPr lang="en-US" altLang="ja-JP" sz="800" b="1" dirty="0"/>
          </a:p>
          <a:p>
            <a:r>
              <a:rPr lang="ja-JP" altLang="en-US" sz="800" dirty="0"/>
              <a:t>の３つに分類される。</a:t>
            </a:r>
            <a:endParaRPr lang="en-US" altLang="ja-JP" sz="800" dirty="0"/>
          </a:p>
          <a:p>
            <a:r>
              <a:rPr lang="ja-JP" altLang="en-US" sz="800" dirty="0"/>
              <a:t>この分類により、今後は右記の３項目を本質的価値として掲げたい。</a:t>
            </a:r>
          </a:p>
        </p:txBody>
      </p:sp>
      <p:sp>
        <p:nvSpPr>
          <p:cNvPr id="34" name="テキスト ボックス 33"/>
          <p:cNvSpPr txBox="1"/>
          <p:nvPr/>
        </p:nvSpPr>
        <p:spPr>
          <a:xfrm>
            <a:off x="65303" y="699505"/>
            <a:ext cx="3881038" cy="230832"/>
          </a:xfrm>
          <a:prstGeom prst="rect">
            <a:avLst/>
          </a:prstGeom>
          <a:noFill/>
        </p:spPr>
        <p:txBody>
          <a:bodyPr wrap="square" rtlCol="0">
            <a:spAutoFit/>
          </a:bodyPr>
          <a:lstStyle/>
          <a:p>
            <a:r>
              <a:rPr lang="ja-JP" altLang="en-US" sz="900" b="1" dirty="0"/>
              <a:t>１．</a:t>
            </a:r>
            <a:r>
              <a:rPr lang="en-US" altLang="ja-JP" sz="900" b="1" dirty="0"/>
              <a:t>『</a:t>
            </a:r>
            <a:r>
              <a:rPr lang="ja-JP" altLang="en-US" sz="900" b="1" dirty="0"/>
              <a:t>日本万国博覧会（</a:t>
            </a:r>
            <a:r>
              <a:rPr lang="en-US" altLang="ja-JP" sz="900" b="1" dirty="0"/>
              <a:t>EXPO ‘70</a:t>
            </a:r>
            <a:r>
              <a:rPr lang="ja-JP" altLang="en-US" sz="900" b="1" dirty="0"/>
              <a:t>）の遺産としての歴史文化的価値</a:t>
            </a:r>
            <a:r>
              <a:rPr lang="en-US" altLang="ja-JP" sz="900" b="1" dirty="0"/>
              <a:t>』</a:t>
            </a:r>
          </a:p>
        </p:txBody>
      </p:sp>
      <p:sp>
        <p:nvSpPr>
          <p:cNvPr id="35" name="テキスト ボックス 34"/>
          <p:cNvSpPr txBox="1"/>
          <p:nvPr/>
        </p:nvSpPr>
        <p:spPr>
          <a:xfrm>
            <a:off x="72776" y="2260690"/>
            <a:ext cx="5372284" cy="230832"/>
          </a:xfrm>
          <a:prstGeom prst="rect">
            <a:avLst/>
          </a:prstGeom>
          <a:noFill/>
        </p:spPr>
        <p:txBody>
          <a:bodyPr wrap="square" rtlCol="0">
            <a:spAutoFit/>
          </a:bodyPr>
          <a:lstStyle/>
          <a:p>
            <a:pPr lvl="0">
              <a:defRPr/>
            </a:pPr>
            <a:r>
              <a:rPr lang="ja-JP" altLang="en-US" sz="900" b="1" dirty="0"/>
              <a:t>２．</a:t>
            </a:r>
            <a:r>
              <a:rPr lang="en-US" altLang="ja-JP" sz="900" b="1" dirty="0"/>
              <a:t>『</a:t>
            </a:r>
            <a:r>
              <a:rPr lang="ja-JP" altLang="en-US" sz="900" b="1" dirty="0"/>
              <a:t>伝統的ならびに当時最新の日本の造園技術を結集した昭和の代表的庭園としての価値</a:t>
            </a:r>
            <a:r>
              <a:rPr lang="en-US" altLang="ja-JP" sz="900" b="1" dirty="0"/>
              <a:t>』</a:t>
            </a:r>
          </a:p>
        </p:txBody>
      </p:sp>
      <p:sp>
        <p:nvSpPr>
          <p:cNvPr id="8" name="正方形/長方形 7"/>
          <p:cNvSpPr/>
          <p:nvPr/>
        </p:nvSpPr>
        <p:spPr>
          <a:xfrm>
            <a:off x="8327801" y="43692"/>
            <a:ext cx="725414" cy="2318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25" dirty="0">
                <a:solidFill>
                  <a:schemeClr val="tx1"/>
                </a:solidFill>
              </a:rPr>
              <a:t>参考資料①</a:t>
            </a:r>
          </a:p>
        </p:txBody>
      </p:sp>
      <p:sp>
        <p:nvSpPr>
          <p:cNvPr id="29" name="右矢印 28"/>
          <p:cNvSpPr/>
          <p:nvPr/>
        </p:nvSpPr>
        <p:spPr>
          <a:xfrm>
            <a:off x="4188780" y="1418688"/>
            <a:ext cx="120859" cy="2917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2" name="右矢印 31"/>
          <p:cNvSpPr/>
          <p:nvPr/>
        </p:nvSpPr>
        <p:spPr>
          <a:xfrm>
            <a:off x="4405790" y="2839497"/>
            <a:ext cx="120859" cy="2917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6" name="矢印: 下 19">
            <a:extLst>
              <a:ext uri="{FF2B5EF4-FFF2-40B4-BE49-F238E27FC236}">
                <a16:creationId xmlns:a16="http://schemas.microsoft.com/office/drawing/2014/main" id="{FEF012E6-7C8F-4DD8-A70D-96464003A99A}"/>
              </a:ext>
            </a:extLst>
          </p:cNvPr>
          <p:cNvSpPr/>
          <p:nvPr/>
        </p:nvSpPr>
        <p:spPr>
          <a:xfrm>
            <a:off x="2600231" y="5865281"/>
            <a:ext cx="263312" cy="1222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2939349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1500</TotalTime>
  <Words>1289</Words>
  <Application>Microsoft Office PowerPoint</Application>
  <PresentationFormat>画面に合わせる (4:3)</PresentationFormat>
  <Paragraphs>48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志津子</dc:creator>
  <cp:lastModifiedBy>松村　和子</cp:lastModifiedBy>
  <cp:revision>105</cp:revision>
  <cp:lastPrinted>2022-10-05T08:01:52Z</cp:lastPrinted>
  <dcterms:created xsi:type="dcterms:W3CDTF">2022-09-07T00:08:10Z</dcterms:created>
  <dcterms:modified xsi:type="dcterms:W3CDTF">2022-10-05T08:01:53Z</dcterms:modified>
</cp:coreProperties>
</file>