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15119350" cy="10691813"/>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D5EA"/>
    <a:srgbClr val="E9EB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2" autoAdjust="0"/>
    <p:restoredTop sz="94660"/>
  </p:normalViewPr>
  <p:slideViewPr>
    <p:cSldViewPr snapToGrid="0">
      <p:cViewPr>
        <p:scale>
          <a:sx n="98" d="100"/>
          <a:sy n="98" d="100"/>
        </p:scale>
        <p:origin x="-2592" y="-3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EF0B7A5-C37A-4EA4-BA14-EBEFFBBA2823}" type="datetimeFigureOut">
              <a:rPr kumimoji="1" lang="ja-JP" altLang="en-US" smtClean="0"/>
              <a:t>2022/12/6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3996320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F0B7A5-C37A-4EA4-BA14-EBEFFBBA2823}" type="datetimeFigureOut">
              <a:rPr kumimoji="1" lang="ja-JP" altLang="en-US" smtClean="0"/>
              <a:t>2022/12/6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4177190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F0B7A5-C37A-4EA4-BA14-EBEFFBBA2823}" type="datetimeFigureOut">
              <a:rPr kumimoji="1" lang="ja-JP" altLang="en-US" smtClean="0"/>
              <a:t>2022/12/6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1782232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F0B7A5-C37A-4EA4-BA14-EBEFFBBA2823}" type="datetimeFigureOut">
              <a:rPr kumimoji="1" lang="ja-JP" altLang="en-US" smtClean="0"/>
              <a:t>2022/12/6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1222752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EF0B7A5-C37A-4EA4-BA14-EBEFFBBA2823}" type="datetimeFigureOut">
              <a:rPr kumimoji="1" lang="ja-JP" altLang="en-US" smtClean="0"/>
              <a:t>2022/12/6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2750738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EF0B7A5-C37A-4EA4-BA14-EBEFFBBA2823}" type="datetimeFigureOut">
              <a:rPr kumimoji="1" lang="ja-JP" altLang="en-US" smtClean="0"/>
              <a:t>2022/12/6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333028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EF0B7A5-C37A-4EA4-BA14-EBEFFBBA2823}" type="datetimeFigureOut">
              <a:rPr kumimoji="1" lang="ja-JP" altLang="en-US" smtClean="0"/>
              <a:t>2022/12/6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852737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EF0B7A5-C37A-4EA4-BA14-EBEFFBBA2823}" type="datetimeFigureOut">
              <a:rPr kumimoji="1" lang="ja-JP" altLang="en-US" smtClean="0"/>
              <a:t>2022/12/6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470734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F0B7A5-C37A-4EA4-BA14-EBEFFBBA2823}" type="datetimeFigureOut">
              <a:rPr kumimoji="1" lang="ja-JP" altLang="en-US" smtClean="0"/>
              <a:t>2022/12/6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4200318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F0B7A5-C37A-4EA4-BA14-EBEFFBBA2823}" type="datetimeFigureOut">
              <a:rPr kumimoji="1" lang="ja-JP" altLang="en-US" smtClean="0"/>
              <a:t>2022/12/6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2418479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F0B7A5-C37A-4EA4-BA14-EBEFFBBA2823}" type="datetimeFigureOut">
              <a:rPr kumimoji="1" lang="ja-JP" altLang="en-US" smtClean="0"/>
              <a:t>2022/12/6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2346043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0EF0B7A5-C37A-4EA4-BA14-EBEFFBBA2823}" type="datetimeFigureOut">
              <a:rPr kumimoji="1" lang="ja-JP" altLang="en-US" smtClean="0"/>
              <a:t>2022/12/6</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5303422D-B0F4-4DE9-90CC-85B510E0F92C}" type="slidenum">
              <a:rPr kumimoji="1" lang="ja-JP" altLang="en-US" smtClean="0"/>
              <a:t>‹#›</a:t>
            </a:fld>
            <a:endParaRPr kumimoji="1" lang="ja-JP" altLang="en-US"/>
          </a:p>
        </p:txBody>
      </p:sp>
    </p:spTree>
    <p:extLst>
      <p:ext uri="{BB962C8B-B14F-4D97-AF65-F5344CB8AC3E}">
        <p14:creationId xmlns:p14="http://schemas.microsoft.com/office/powerpoint/2010/main" val="24616341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矢印: 下 6">
            <a:extLst>
              <a:ext uri="{FF2B5EF4-FFF2-40B4-BE49-F238E27FC236}">
                <a16:creationId xmlns:a16="http://schemas.microsoft.com/office/drawing/2014/main" id="{79A0E5FF-F78C-CCB5-51AF-46264626550C}"/>
              </a:ext>
            </a:extLst>
          </p:cNvPr>
          <p:cNvSpPr/>
          <p:nvPr/>
        </p:nvSpPr>
        <p:spPr>
          <a:xfrm>
            <a:off x="1780087" y="5595410"/>
            <a:ext cx="4500510" cy="353713"/>
          </a:xfrm>
          <a:prstGeom prst="downArrow">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13">
            <a:extLst>
              <a:ext uri="{FF2B5EF4-FFF2-40B4-BE49-F238E27FC236}">
                <a16:creationId xmlns:a16="http://schemas.microsoft.com/office/drawing/2014/main" id="{DAA5D49E-C22D-E63F-EC74-02BFA51C7FAF}"/>
              </a:ext>
            </a:extLst>
          </p:cNvPr>
          <p:cNvSpPr txBox="1"/>
          <p:nvPr/>
        </p:nvSpPr>
        <p:spPr>
          <a:xfrm>
            <a:off x="297548" y="709809"/>
            <a:ext cx="7128253" cy="518125"/>
          </a:xfrm>
          <a:prstGeom prst="rect">
            <a:avLst/>
          </a:prstGeom>
          <a:noFill/>
          <a:ln w="6350">
            <a:noFill/>
            <a:prstDash val="lgDash"/>
          </a:ln>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b="1" kern="0" dirty="0">
                <a:solidFill>
                  <a:schemeClr val="accent1">
                    <a:lumMod val="75000"/>
                  </a:schemeClr>
                </a:solidFill>
                <a:effectLst/>
                <a:latin typeface="ＭＳ ゴシック" panose="020B0609070205080204" pitchFamily="49" charset="-128"/>
                <a:ea typeface="ＭＳ ゴシック" panose="020B0609070205080204" pitchFamily="49" charset="-128"/>
                <a:cs typeface="HG荳ｸ・ｺ・橸ｽｼ・ｯ・ｸM-PRO"/>
              </a:rPr>
              <a:t>（１）本質的価値の検討</a:t>
            </a:r>
            <a:endParaRPr lang="ja-JP" b="1" kern="100" dirty="0">
              <a:solidFill>
                <a:schemeClr val="accent1">
                  <a:lumMod val="75000"/>
                </a:schemeClr>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 name="テキスト ボックス 13">
            <a:extLst>
              <a:ext uri="{FF2B5EF4-FFF2-40B4-BE49-F238E27FC236}">
                <a16:creationId xmlns:a16="http://schemas.microsoft.com/office/drawing/2014/main" id="{57A8E11B-D005-F7E3-9D7E-0D44ED3D3E7B}"/>
              </a:ext>
            </a:extLst>
          </p:cNvPr>
          <p:cNvSpPr txBox="1"/>
          <p:nvPr/>
        </p:nvSpPr>
        <p:spPr>
          <a:xfrm>
            <a:off x="417819" y="1582996"/>
            <a:ext cx="7074080" cy="3966989"/>
          </a:xfrm>
          <a:prstGeom prst="rect">
            <a:avLst/>
          </a:prstGeom>
          <a:noFill/>
          <a:ln w="12700">
            <a:solidFill>
              <a:schemeClr val="tx1"/>
            </a:solidFill>
            <a:prstDash val="solid"/>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1600" b="1" kern="100" dirty="0">
                <a:solidFill>
                  <a:schemeClr val="accent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〇</a:t>
            </a:r>
            <a:r>
              <a:rPr lang="ja-JP" altLang="en-US" sz="1600" b="1" kern="100" dirty="0">
                <a:solidFill>
                  <a:schemeClr val="accent1"/>
                </a:solidFill>
                <a:effectLst/>
                <a:latin typeface="ＭＳ ゴシック" panose="020B0609070205080204" pitchFamily="49" charset="-128"/>
                <a:ea typeface="ＭＳ ゴシック" panose="020B0609070205080204" pitchFamily="49" charset="-128"/>
                <a:cs typeface="Calibri-Bold"/>
              </a:rPr>
              <a:t>万博日本庭園の本質的価値に係わる事項の抽出</a:t>
            </a:r>
            <a:endParaRPr lang="en-US" altLang="ja-JP" sz="1600" b="1" kern="100" dirty="0">
              <a:solidFill>
                <a:schemeClr val="accent1"/>
              </a:solidFill>
              <a:effectLst/>
              <a:latin typeface="ＭＳ ゴシック" panose="020B0609070205080204" pitchFamily="49" charset="-128"/>
              <a:ea typeface="ＭＳ ゴシック" panose="020B0609070205080204" pitchFamily="49" charset="-128"/>
              <a:cs typeface="Calibri-Bold"/>
            </a:endParaRPr>
          </a:p>
          <a:p>
            <a:pPr algn="l"/>
            <a:r>
              <a:rPr lang="en-US" altLang="ja-JP" sz="12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indent="-133350" algn="just"/>
            <a:r>
              <a:rPr lang="ja-JP"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１）「昭和</a:t>
            </a:r>
            <a:r>
              <a:rPr lang="en-US"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45</a:t>
            </a:r>
            <a:r>
              <a:rPr lang="ja-JP"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年に大阪府下千里丘陵において開催される</a:t>
            </a:r>
            <a:r>
              <a:rPr lang="ja-JP" altLang="ja-JP" sz="1100" u="sng"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日本万国博覧会に日本政府が出展する施設の一つとして「日本庭園」を建設</a:t>
            </a:r>
            <a:r>
              <a:rPr lang="ja-JP"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することとなり、この建設を担当する建設省の委託を受けて、社団法人日本公園緑地協会が農学博士田治六郎氏を主任設計者として、この基本設計を策定し、昭和</a:t>
            </a:r>
            <a:r>
              <a:rPr lang="en-US"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43</a:t>
            </a:r>
            <a:r>
              <a:rPr lang="ja-JP"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年</a:t>
            </a:r>
            <a:r>
              <a:rPr lang="en-US"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4</a:t>
            </a:r>
            <a:r>
              <a:rPr lang="ja-JP"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月</a:t>
            </a:r>
            <a:r>
              <a:rPr lang="en-US"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1</a:t>
            </a:r>
            <a:r>
              <a:rPr lang="ja-JP"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日に建設大臣がこれを決定した。」　</a:t>
            </a:r>
            <a:r>
              <a:rPr lang="en-US"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a:t>
            </a:r>
            <a:r>
              <a:rPr lang="ja-JP"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基本設計</a:t>
            </a: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(S43.4)</a:t>
            </a:r>
            <a:r>
              <a:rPr lang="en-US"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a:t>
            </a:r>
            <a:endParaRPr lang="ja-JP"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 </a:t>
            </a:r>
            <a:endParaRPr lang="ja-JP"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indent="-133350" algn="just"/>
            <a:r>
              <a:rPr lang="ja-JP" altLang="en-US"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２</a:t>
            </a:r>
            <a:r>
              <a:rPr lang="ja-JP"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a:t>
            </a:r>
            <a:r>
              <a:rPr lang="ja-JP" altLang="ja-JP" sz="1100" u="sng"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日本政府が庭園を出展することとした意義</a:t>
            </a:r>
            <a:r>
              <a:rPr lang="ja-JP"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は、大きく分けて二つあります。その一つは</a:t>
            </a:r>
            <a:r>
              <a:rPr lang="ja-JP" altLang="ja-JP" sz="1100" u="sng"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博覧会の入場者にいこいの場を提供する事</a:t>
            </a:r>
            <a:r>
              <a:rPr lang="ja-JP"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です。･･･</a:t>
            </a:r>
            <a:r>
              <a:rPr lang="ja-JP" altLang="ja-JP" sz="1100" u="sng"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多数の人びとの利用に供するため、その規模も日本庭園として画期的な広さ</a:t>
            </a:r>
            <a:r>
              <a:rPr lang="ja-JP"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としました。もう一つは、</a:t>
            </a:r>
            <a:r>
              <a:rPr lang="ja-JP" altLang="ja-JP" sz="1100" u="sng"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日本の誇りうる造園技術を展示する事</a:t>
            </a:r>
            <a:r>
              <a:rPr lang="ja-JP"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です。･･･この伝統的な造園手法に現代の新しい技術と感覚を加えた庭園を造って、日本ではじめて開かれる万国博に出展するとともに</a:t>
            </a:r>
            <a:r>
              <a:rPr lang="ja-JP" altLang="ja-JP" sz="1100" u="sng"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現代の代表的な造園として永久に残すこととしました</a:t>
            </a:r>
            <a:r>
              <a:rPr lang="ja-JP"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　</a:t>
            </a:r>
            <a:r>
              <a:rPr lang="en-US"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a:t>
            </a:r>
            <a:r>
              <a:rPr lang="ja-JP"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日本政府出展「日本庭園」</a:t>
            </a:r>
            <a:r>
              <a:rPr lang="en-US"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a:t>
            </a:r>
            <a:endParaRPr lang="ja-JP"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 </a:t>
            </a:r>
            <a:endParaRPr lang="ja-JP"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indent="-133350" algn="just"/>
            <a:r>
              <a:rPr lang="ja-JP" altLang="en-US"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３</a:t>
            </a:r>
            <a:r>
              <a:rPr lang="ja-JP"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a:t>
            </a:r>
            <a:r>
              <a:rPr lang="ja-JP" altLang="ja-JP" sz="1100" u="sng"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日本万国博覧会のテーマ「人類の進歩と調和」にふさわしいわが国の伝統的ならびに最新の造園技術の粋を集めた最高水準を示す</a:t>
            </a:r>
            <a:r>
              <a:rPr lang="ja-JP"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　</a:t>
            </a:r>
            <a:r>
              <a:rPr lang="en-US"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a:t>
            </a:r>
            <a:r>
              <a:rPr lang="ja-JP"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基本設計</a:t>
            </a: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(S43.4)</a:t>
            </a:r>
            <a:r>
              <a:rPr lang="en-US"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a:t>
            </a:r>
            <a:endParaRPr lang="ja-JP"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indent="-133350" algn="just"/>
            <a:r>
              <a:rPr lang="ja-JP" alt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４</a:t>
            </a:r>
            <a:r>
              <a:rPr lang="ja-JP"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）「設計の根底をなす思想は、自然と人間の調和ある世界の創造であり、この思想を基に、</a:t>
            </a:r>
            <a:r>
              <a:rPr lang="ja-JP" altLang="ja-JP" sz="1100"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自然の地形を利用して、西端の源泉から東に向かって渓谷を流れ平野に至る感じの水流を構成</a:t>
            </a:r>
            <a:r>
              <a:rPr lang="ja-JP"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し、</a:t>
            </a:r>
            <a:r>
              <a:rPr lang="ja-JP" altLang="ja-JP" sz="1100"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この水の流れを庭園の基調として、この流れに人類の進歩と時の流れを象徴させ全体として調和のとれた一つの作品を創ることを意図</a:t>
            </a:r>
            <a:r>
              <a:rPr lang="ja-JP"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した。この意図の表れとして、設計は、</a:t>
            </a:r>
            <a:r>
              <a:rPr lang="ja-JP" altLang="ja-JP" sz="1100"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日本庭園がたどって来たそれぞれの時代の特徴的手法を取り入れるとともに単なる時代展示としてではなく、現代的な感覚による新しい一体の現代庭園</a:t>
            </a:r>
            <a:r>
              <a:rPr lang="ja-JP"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とした。」　</a:t>
            </a:r>
            <a:r>
              <a:rPr lang="en-US"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a:t>
            </a:r>
            <a:r>
              <a:rPr lang="ja-JP"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基本設計</a:t>
            </a: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(S43.4)</a:t>
            </a:r>
            <a:r>
              <a:rPr lang="en-US" altLang="ja-JP" sz="11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a:t>
            </a:r>
            <a:endParaRPr lang="ja-JP"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5" name="テキスト ボックス 13">
            <a:extLst>
              <a:ext uri="{FF2B5EF4-FFF2-40B4-BE49-F238E27FC236}">
                <a16:creationId xmlns:a16="http://schemas.microsoft.com/office/drawing/2014/main" id="{2DECBB9E-F8A7-BF1A-A65A-B56D850699F3}"/>
              </a:ext>
            </a:extLst>
          </p:cNvPr>
          <p:cNvSpPr txBox="1"/>
          <p:nvPr/>
        </p:nvSpPr>
        <p:spPr>
          <a:xfrm>
            <a:off x="417818" y="5994548"/>
            <a:ext cx="7074079" cy="3261212"/>
          </a:xfrm>
          <a:prstGeom prst="rect">
            <a:avLst/>
          </a:prstGeom>
          <a:noFill/>
          <a:ln w="19050">
            <a:solidFill>
              <a:schemeClr val="accent6">
                <a:lumMod val="60000"/>
                <a:lumOff val="40000"/>
              </a:schemeClr>
            </a:solidFill>
            <a:prstDash val="solid"/>
          </a:ln>
        </p:spPr>
        <p:txBody>
          <a:bodyPr rot="0" spcFirstLastPara="0" vert="horz" wrap="square" lIns="91440" tIns="45720" rIns="91440" bIns="45720" numCol="1" spcCol="0" rtlCol="0" fromWordArt="0" anchor="t" anchorCtr="0" forceAA="0" compatLnSpc="1">
            <a:prstTxWarp prst="textNoShape">
              <a:avLst/>
            </a:prstTxWarp>
            <a:noAutofit/>
          </a:bodyPr>
          <a:lstStyle/>
          <a:p>
            <a:pPr algn="l">
              <a:spcBef>
                <a:spcPts val="300"/>
              </a:spcBef>
            </a:pPr>
            <a:r>
              <a:rPr lang="ja-JP" altLang="ja-JP" sz="1600" b="1" kern="100" dirty="0">
                <a:solidFill>
                  <a:schemeClr val="accent6">
                    <a:lumMod val="75000"/>
                  </a:schemeClr>
                </a:solidFill>
                <a:effectLst/>
                <a:latin typeface="游明朝" panose="02020400000000000000" pitchFamily="18" charset="-128"/>
                <a:ea typeface="Meiryo UI" panose="020B0604030504040204" pitchFamily="50" charset="-128"/>
                <a:cs typeface="Times New Roman" panose="02020603050405020304" pitchFamily="18" charset="0"/>
              </a:rPr>
              <a:t>〇万博日本庭園の本質的価値</a:t>
            </a:r>
            <a:endParaRPr lang="en-US" altLang="ja-JP" sz="1600" b="1" kern="100" dirty="0">
              <a:solidFill>
                <a:schemeClr val="accent6">
                  <a:lumMod val="75000"/>
                </a:schemeClr>
              </a:solidFill>
              <a:effectLst/>
              <a:latin typeface="游明朝" panose="02020400000000000000" pitchFamily="18" charset="-128"/>
              <a:ea typeface="Meiryo UI" panose="020B0604030504040204" pitchFamily="50" charset="-128"/>
              <a:cs typeface="Times New Roman" panose="02020603050405020304" pitchFamily="18" charset="0"/>
            </a:endParaRPr>
          </a:p>
          <a:p>
            <a:pPr algn="l">
              <a:spcBef>
                <a:spcPts val="300"/>
              </a:spcBef>
            </a:pPr>
            <a:r>
              <a:rPr lang="ja-JP" altLang="en-US" sz="1600" b="1" kern="100" dirty="0">
                <a:solidFill>
                  <a:schemeClr val="accent6">
                    <a:lumMod val="75000"/>
                  </a:schemeClr>
                </a:solidFill>
                <a:latin typeface="游明朝" panose="02020400000000000000" pitchFamily="18" charset="-128"/>
                <a:ea typeface="Meiryo UI" panose="020B0604030504040204" pitchFamily="50" charset="-128"/>
                <a:cs typeface="Times New Roman" panose="02020603050405020304" pitchFamily="18" charset="0"/>
              </a:rPr>
              <a:t>　</a:t>
            </a:r>
            <a:r>
              <a:rPr lang="ja-JP" altLang="en-US" sz="11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1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『日本万国博覧会（</a:t>
            </a:r>
            <a:r>
              <a:rPr lang="en-US" altLang="ja-JP" sz="11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EXPO</a:t>
            </a:r>
            <a:r>
              <a:rPr lang="ja-JP" altLang="ja-JP" sz="11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1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70</a:t>
            </a:r>
            <a:r>
              <a:rPr lang="ja-JP" altLang="ja-JP" sz="11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）の</a:t>
            </a:r>
            <a:r>
              <a:rPr lang="ja-JP" altLang="en-US" sz="11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遺産としての歴史文化的価値</a:t>
            </a:r>
            <a:r>
              <a:rPr lang="ja-JP" altLang="ja-JP" sz="11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11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266400" indent="-133200" algn="just">
              <a:spcBef>
                <a:spcPts val="300"/>
              </a:spcBef>
            </a:pPr>
            <a:r>
              <a:rPr lang="ja-JP" altLang="en-US" sz="1100" dirty="0">
                <a:latin typeface="ＭＳ ゴシック" panose="020B0609070205080204" pitchFamily="49" charset="-128"/>
                <a:ea typeface="ＭＳ ゴシック" panose="020B0609070205080204" pitchFamily="49" charset="-128"/>
              </a:rPr>
              <a:t>・計画当初</a:t>
            </a:r>
            <a:r>
              <a:rPr lang="ja-JP" altLang="en-US" sz="1100" dirty="0" smtClean="0">
                <a:latin typeface="ＭＳ ゴシック" panose="020B0609070205080204" pitchFamily="49" charset="-128"/>
                <a:ea typeface="ＭＳ ゴシック" panose="020B0609070205080204" pitchFamily="49" charset="-128"/>
              </a:rPr>
              <a:t>より</a:t>
            </a:r>
            <a:r>
              <a:rPr lang="ja-JP" altLang="en-US" sz="1100" dirty="0" smtClean="0">
                <a:solidFill>
                  <a:srgbClr val="FF0000"/>
                </a:solidFill>
                <a:latin typeface="ＭＳ ゴシック" panose="020B0609070205080204" pitchFamily="49" charset="-128"/>
                <a:ea typeface="ＭＳ ゴシック" panose="020B0609070205080204" pitchFamily="49" charset="-128"/>
              </a:rPr>
              <a:t>「現代の代表的な造園」</a:t>
            </a:r>
            <a:r>
              <a:rPr lang="ja-JP" altLang="en-US" sz="1100" dirty="0" smtClean="0">
                <a:latin typeface="ＭＳ ゴシック" panose="020B0609070205080204" pitchFamily="49" charset="-128"/>
                <a:ea typeface="ＭＳ ゴシック" panose="020B0609070205080204" pitchFamily="49" charset="-128"/>
              </a:rPr>
              <a:t>として永久</a:t>
            </a:r>
            <a:r>
              <a:rPr lang="ja-JP" altLang="en-US" sz="1100" dirty="0">
                <a:latin typeface="ＭＳ ゴシック" panose="020B0609070205080204" pitchFamily="49" charset="-128"/>
                <a:ea typeface="ＭＳ ゴシック" panose="020B0609070205080204" pitchFamily="49" charset="-128"/>
              </a:rPr>
              <a:t>に残すことが意識され、万国博の開催後５０年以上にわたり良好に残され、利用に供されていること</a:t>
            </a:r>
            <a:endParaRPr lang="en-US" altLang="ja-JP" sz="1100" dirty="0">
              <a:latin typeface="ＭＳ ゴシック" panose="020B0609070205080204" pitchFamily="49" charset="-128"/>
              <a:ea typeface="ＭＳ ゴシック" panose="020B0609070205080204" pitchFamily="49" charset="-128"/>
            </a:endParaRPr>
          </a:p>
          <a:p>
            <a:pPr marL="266400" indent="-133200" algn="just">
              <a:spcBef>
                <a:spcPts val="300"/>
              </a:spcBef>
            </a:pP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・自然の地形を利用した水の流れに「人類の進歩</a:t>
            </a:r>
            <a:r>
              <a:rPr lang="ja-JP" altLang="en-US" sz="1100" dirty="0">
                <a:solidFill>
                  <a:srgbClr val="000000"/>
                </a:solidFill>
                <a:latin typeface="ＭＳ ゴシック" panose="020B0609070205080204" pitchFamily="49" charset="-128"/>
                <a:ea typeface="ＭＳ ゴシック" panose="020B0609070205080204" pitchFamily="49" charset="-128"/>
              </a:rPr>
              <a:t>」と「時の流れ」を象徴させることによって、万国博のテーマ「人類の進歩と調和」を表現した</a:t>
            </a:r>
            <a:r>
              <a:rPr lang="ja-JP" altLang="en-US" sz="1100" dirty="0">
                <a:latin typeface="ＭＳ ゴシック" panose="020B0609070205080204" pitchFamily="49" charset="-128"/>
                <a:ea typeface="ＭＳ ゴシック" panose="020B0609070205080204" pitchFamily="49" charset="-128"/>
              </a:rPr>
              <a:t>庭園意匠</a:t>
            </a:r>
            <a:endParaRPr lang="en-US" altLang="ja-JP" sz="1100" dirty="0">
              <a:latin typeface="ＭＳ ゴシック" panose="020B0609070205080204" pitchFamily="49" charset="-128"/>
              <a:ea typeface="ＭＳ ゴシック" panose="020B0609070205080204" pitchFamily="49" charset="-128"/>
            </a:endParaRPr>
          </a:p>
          <a:p>
            <a:pPr marL="266400" indent="-133200" algn="just">
              <a:spcBef>
                <a:spcPts val="300"/>
              </a:spcBef>
            </a:pPr>
            <a:r>
              <a:rPr lang="ja-JP" altLang="en-US" sz="1100" b="0" i="0" u="none" strike="noStrike" baseline="0" dirty="0">
                <a:latin typeface="ＭＳ ゴシック" panose="020B0609070205080204" pitchFamily="49" charset="-128"/>
                <a:ea typeface="ＭＳ ゴシック" panose="020B0609070205080204" pitchFamily="49" charset="-128"/>
              </a:rPr>
              <a:t>・世界中から訪れる多くの</a:t>
            </a:r>
            <a:r>
              <a:rPr lang="ja-JP" altLang="en-US" sz="1100" dirty="0">
                <a:latin typeface="ＭＳ ゴシック" panose="020B0609070205080204" pitchFamily="49" charset="-128"/>
                <a:ea typeface="ＭＳ ゴシック" panose="020B0609070205080204" pitchFamily="49" charset="-128"/>
              </a:rPr>
              <a:t>万国博</a:t>
            </a:r>
            <a:r>
              <a:rPr lang="ja-JP" altLang="en-US" sz="1100" b="0" i="0" u="none" strike="noStrike" baseline="0" dirty="0">
                <a:latin typeface="ＭＳ ゴシック" panose="020B0609070205080204" pitchFamily="49" charset="-128"/>
                <a:ea typeface="ＭＳ ゴシック" panose="020B0609070205080204" pitchFamily="49" charset="-128"/>
              </a:rPr>
              <a:t>入場者にいこいの場を提供するため、日本庭園として画期的な広さを確保したこと</a:t>
            </a:r>
            <a:endParaRPr lang="en-US" altLang="ja-JP" sz="1100" b="0" i="0" u="none" strike="noStrike" baseline="0" dirty="0">
              <a:latin typeface="ＭＳ ゴシック" panose="020B0609070205080204" pitchFamily="49" charset="-128"/>
              <a:ea typeface="ＭＳ ゴシック" panose="020B0609070205080204" pitchFamily="49" charset="-128"/>
            </a:endParaRPr>
          </a:p>
          <a:p>
            <a:pPr marL="180000" indent="-457200" algn="just">
              <a:spcBef>
                <a:spcPts val="300"/>
              </a:spcBef>
            </a:pPr>
            <a:endParaRPr lang="en-US" altLang="ja-JP" sz="1100" i="0" u="none" strike="noStrike" kern="100" baseline="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457200" algn="just">
              <a:spcBef>
                <a:spcPts val="300"/>
              </a:spcBef>
            </a:pPr>
            <a:r>
              <a:rPr lang="ja-JP" altLang="en-US" sz="11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1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1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伝統的ならびに</a:t>
            </a:r>
            <a:r>
              <a:rPr lang="ja-JP" altLang="ja-JP" sz="11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当時</a:t>
            </a:r>
            <a:r>
              <a:rPr lang="ja-JP" altLang="en-US" sz="11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最新</a:t>
            </a:r>
            <a:r>
              <a:rPr lang="ja-JP" altLang="ja-JP" sz="11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の日本の造園技術を結集した</a:t>
            </a:r>
            <a:r>
              <a:rPr lang="ja-JP" altLang="en-US" sz="11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昭和の代表的</a:t>
            </a:r>
            <a:r>
              <a:rPr lang="ja-JP" altLang="ja-JP" sz="1100" b="1"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庭園としての価値』</a:t>
            </a:r>
            <a:endParaRPr lang="en-US" altLang="ja-JP" sz="11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266400" indent="-133200" algn="just">
              <a:spcBef>
                <a:spcPts val="300"/>
              </a:spcBef>
            </a:pPr>
            <a:r>
              <a:rPr lang="ja-JP" altLang="en-US" sz="1100" kern="100" dirty="0">
                <a:latin typeface="ＭＳ ゴシック" panose="020B0609070205080204" pitchFamily="49" charset="-128"/>
                <a:ea typeface="ＭＳ ゴシック" panose="020B0609070205080204" pitchFamily="49" charset="-128"/>
                <a:cs typeface="Times New Roman" panose="02020603050405020304" pitchFamily="18" charset="0"/>
              </a:rPr>
              <a:t>・平安時代の寝殿造庭園や中世の茶庭や石庭、江戸時代の回遊式庭園など、日本庭園がたどって来た各時代の特徴的な造園技法を取り入れるとともに、全体として調和のとれた新しい時代の庭園としてまとめられている点</a:t>
            </a:r>
            <a:endParaRPr lang="en-US" altLang="ja-JP" sz="11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266400" indent="-133200" algn="just">
              <a:spcBef>
                <a:spcPts val="300"/>
              </a:spcBef>
            </a:pPr>
            <a:r>
              <a:rPr lang="ja-JP" alt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・万国博のテーマ「人類の進歩と調和」にふさわしいわが国の伝統的ならびに当時最新の造園技術の粋を集め最高水準を示すことを目指した点</a:t>
            </a:r>
            <a:endPar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266400" indent="-133200" algn="just">
              <a:spcBef>
                <a:spcPts val="300"/>
              </a:spcBef>
            </a:pPr>
            <a:r>
              <a:rPr lang="ja-JP" altLang="en-US" sz="1100" kern="100" dirty="0">
                <a:latin typeface="ＭＳ ゴシック" panose="020B0609070205080204" pitchFamily="49" charset="-128"/>
                <a:ea typeface="ＭＳ ゴシック" panose="020B0609070205080204" pitchFamily="49" charset="-128"/>
                <a:cs typeface="Times New Roman" panose="02020603050405020304" pitchFamily="18" charset="0"/>
              </a:rPr>
              <a:t>　＜当時最新の造園技術例＞自然石ではなく大小の切石（花崗岩）を用いた、鯉池の護岸石組等</a:t>
            </a:r>
            <a:endPar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6" name="テキスト ボックス 13">
            <a:extLst>
              <a:ext uri="{FF2B5EF4-FFF2-40B4-BE49-F238E27FC236}">
                <a16:creationId xmlns:a16="http://schemas.microsoft.com/office/drawing/2014/main" id="{76649011-D02B-829C-757B-273673DB43B1}"/>
              </a:ext>
            </a:extLst>
          </p:cNvPr>
          <p:cNvSpPr txBox="1"/>
          <p:nvPr/>
        </p:nvSpPr>
        <p:spPr>
          <a:xfrm>
            <a:off x="7790580" y="614600"/>
            <a:ext cx="7236597" cy="518125"/>
          </a:xfrm>
          <a:prstGeom prst="rect">
            <a:avLst/>
          </a:prstGeom>
          <a:noFill/>
          <a:ln w="6350">
            <a:noFill/>
            <a:prstDash val="lgDash"/>
          </a:ln>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b="1" kern="0" dirty="0">
                <a:solidFill>
                  <a:schemeClr val="accent1">
                    <a:lumMod val="75000"/>
                  </a:schemeClr>
                </a:solidFill>
                <a:effectLst/>
                <a:latin typeface="ＭＳ ゴシック" panose="020B0609070205080204" pitchFamily="49" charset="-128"/>
                <a:ea typeface="ＭＳ ゴシック" panose="020B0609070205080204" pitchFamily="49" charset="-128"/>
                <a:cs typeface="HG荳ｸ・ｺ・橸ｽｼ・ｯ・ｸM-PRO"/>
              </a:rPr>
              <a:t>（２）本質的価値を構成する要素の抽出</a:t>
            </a:r>
            <a:endParaRPr lang="ja-JP" b="1" kern="100" dirty="0">
              <a:solidFill>
                <a:schemeClr val="accent1">
                  <a:lumMod val="75000"/>
                </a:schemeClr>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5B3CA3F3-C514-4942-56AC-CA2812221AF4}"/>
              </a:ext>
            </a:extLst>
          </p:cNvPr>
          <p:cNvSpPr txBox="1"/>
          <p:nvPr/>
        </p:nvSpPr>
        <p:spPr>
          <a:xfrm>
            <a:off x="417818" y="1064871"/>
            <a:ext cx="7128253" cy="461665"/>
          </a:xfrm>
          <a:prstGeom prst="rect">
            <a:avLst/>
          </a:prstGeom>
          <a:noFill/>
        </p:spPr>
        <p:txBody>
          <a:bodyPr wrap="square">
            <a:spAutoFit/>
          </a:bodyPr>
          <a:lstStyle/>
          <a:p>
            <a:pPr algn="just"/>
            <a:r>
              <a:rPr lang="ja-JP" altLang="en-US" sz="12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　</a:t>
            </a:r>
            <a:r>
              <a:rPr lang="ja-JP" altLang="ja-JP" sz="12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a:t>
            </a:r>
            <a:r>
              <a:rPr lang="ja-JP" altLang="en-US" sz="12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日本庭園</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基本設計</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書</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(S43.4)</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」及び</a:t>
            </a:r>
            <a:r>
              <a:rPr lang="ja-JP" altLang="ja-JP" sz="12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「日本政府出展</a:t>
            </a:r>
            <a:r>
              <a:rPr lang="en-US" altLang="ja-JP" sz="12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a:t>
            </a:r>
            <a:r>
              <a:rPr lang="ja-JP" altLang="ja-JP" sz="12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日本庭園</a:t>
            </a:r>
            <a:r>
              <a:rPr lang="en-US" altLang="ja-JP" sz="12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a:t>
            </a:r>
            <a:r>
              <a:rPr lang="ja-JP" altLang="ja-JP" sz="12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から、</a:t>
            </a:r>
            <a:r>
              <a:rPr lang="ja-JP" altLang="ja-JP" sz="12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万博日本庭園の本質的価値に係わる事項を</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抽出</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し、それを基に以下のように本質的価値を整理</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6254F881-8288-0F5B-3BE4-601E4CBD1576}"/>
              </a:ext>
            </a:extLst>
          </p:cNvPr>
          <p:cNvSpPr txBox="1"/>
          <p:nvPr/>
        </p:nvSpPr>
        <p:spPr>
          <a:xfrm>
            <a:off x="7940232" y="1140219"/>
            <a:ext cx="2073924" cy="336414"/>
          </a:xfrm>
          <a:prstGeom prst="rect">
            <a:avLst/>
          </a:prstGeom>
          <a:noFill/>
        </p:spPr>
        <p:txBody>
          <a:bodyPr wrap="square" rtlCol="0">
            <a:spAutoFit/>
          </a:bodyPr>
          <a:lstStyle/>
          <a:p>
            <a:r>
              <a:rPr kumimoji="1" lang="ja-JP" altLang="en-US" sz="1600" b="1" dirty="0">
                <a:solidFill>
                  <a:schemeClr val="accent6">
                    <a:lumMod val="50000"/>
                  </a:schemeClr>
                </a:solidFill>
                <a:latin typeface="ＭＳ ゴシック" panose="020B0609070205080204" pitchFamily="49" charset="-128"/>
                <a:ea typeface="ＭＳ ゴシック" panose="020B0609070205080204" pitchFamily="49" charset="-128"/>
              </a:rPr>
              <a:t>●抽出のステップ</a:t>
            </a:r>
          </a:p>
        </p:txBody>
      </p:sp>
      <p:sp>
        <p:nvSpPr>
          <p:cNvPr id="11" name="テキスト ボックス 13">
            <a:extLst>
              <a:ext uri="{FF2B5EF4-FFF2-40B4-BE49-F238E27FC236}">
                <a16:creationId xmlns:a16="http://schemas.microsoft.com/office/drawing/2014/main" id="{049030D3-1500-0715-3389-20200E8D035D}"/>
              </a:ext>
            </a:extLst>
          </p:cNvPr>
          <p:cNvSpPr txBox="1"/>
          <p:nvPr/>
        </p:nvSpPr>
        <p:spPr>
          <a:xfrm>
            <a:off x="7940232" y="1575680"/>
            <a:ext cx="6822903" cy="8924449"/>
          </a:xfrm>
          <a:prstGeom prst="rect">
            <a:avLst/>
          </a:prstGeom>
          <a:noFill/>
          <a:ln w="12700">
            <a:solidFill>
              <a:schemeClr val="tx1"/>
            </a:solidFill>
            <a:prstDash val="solid"/>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Bef>
                <a:spcPts val="300"/>
              </a:spcBef>
            </a:pPr>
            <a:r>
              <a:rPr lang="ja-JP" altLang="en-US" sz="1400" b="1" kern="100" dirty="0">
                <a:solidFill>
                  <a:schemeClr val="accent1">
                    <a:lumMod val="75000"/>
                  </a:schemeClr>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ステップ①</a:t>
            </a:r>
            <a:r>
              <a:rPr lang="en-US" altLang="ja-JP" sz="1400" b="1" kern="100" dirty="0">
                <a:solidFill>
                  <a:schemeClr val="accent1">
                    <a:lumMod val="75000"/>
                  </a:schemeClr>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1" kern="100" dirty="0">
                <a:solidFill>
                  <a:schemeClr val="accent1">
                    <a:lumMod val="75000"/>
                  </a:schemeClr>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設計意図</a:t>
            </a:r>
            <a:r>
              <a:rPr lang="en-US" altLang="ja-JP" sz="1400" b="1" kern="100" dirty="0">
                <a:solidFill>
                  <a:schemeClr val="accent1">
                    <a:lumMod val="75000"/>
                  </a:schemeClr>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1" kern="100" dirty="0">
                <a:solidFill>
                  <a:schemeClr val="accent1">
                    <a:lumMod val="75000"/>
                  </a:schemeClr>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の読み取り</a:t>
            </a:r>
            <a:endParaRPr lang="en-US" altLang="ja-JP" sz="1400" b="1" kern="100" dirty="0">
              <a:solidFill>
                <a:schemeClr val="accent1">
                  <a:lumMod val="75000"/>
                </a:schemeClr>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Bef>
                <a:spcPts val="300"/>
              </a:spcBef>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dirty="0">
                <a:effectLst/>
                <a:latin typeface="ＭＳ ゴシック" panose="020B0609070205080204" pitchFamily="49" charset="-128"/>
                <a:ea typeface="ＭＳ ゴシック" panose="020B0609070205080204" pitchFamily="49" charset="-128"/>
                <a:cs typeface="Times New Roman" panose="02020603050405020304" pitchFamily="18" charset="0"/>
              </a:rPr>
              <a:t>「基本設計</a:t>
            </a:r>
            <a:r>
              <a:rPr lang="en-US" altLang="ja-JP" sz="1200" dirty="0">
                <a:effectLst/>
                <a:latin typeface="ＭＳ ゴシック" panose="020B0609070205080204" pitchFamily="49" charset="-128"/>
                <a:ea typeface="ＭＳ ゴシック" panose="020B0609070205080204" pitchFamily="49" charset="-128"/>
                <a:cs typeface="Times New Roman" panose="02020603050405020304" pitchFamily="18" charset="0"/>
              </a:rPr>
              <a:t>(S43.4)</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の「基本設計総説」等の記述から</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設計意図</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を</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読み取る。</a:t>
            </a: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Bef>
                <a:spcPts val="300"/>
              </a:spcBef>
            </a:pP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Bef>
                <a:spcPts val="300"/>
              </a:spcBef>
            </a:pPr>
            <a:r>
              <a:rPr lang="ja-JP" altLang="en-US"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ステップ</a:t>
            </a:r>
            <a:r>
              <a:rPr lang="ja-JP" altLang="en-US" sz="1400" b="1" kern="100" dirty="0" smtClean="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②</a:t>
            </a:r>
            <a:r>
              <a:rPr lang="en-US" altLang="ja-JP" sz="1400" b="1" kern="100" dirty="0" smtClean="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1" kern="100" dirty="0" smtClean="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作庭上</a:t>
            </a:r>
            <a:r>
              <a:rPr lang="ja-JP" altLang="en-US"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のポイント</a:t>
            </a:r>
            <a:r>
              <a:rPr lang="en-US" altLang="ja-JP"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の読み取り</a:t>
            </a:r>
            <a:endParaRPr lang="en-US" altLang="ja-JP"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180000" algn="just">
              <a:spcBef>
                <a:spcPts val="300"/>
              </a:spcBef>
            </a:pPr>
            <a:r>
              <a:rPr lang="ja-JP" altLang="en-US" sz="1200" kern="100" dirty="0">
                <a:solidFill>
                  <a:schemeClr val="accent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「基本設計</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(S43.4)</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」、「造庭誌</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(S55.9)</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講演抄録</a:t>
            </a:r>
            <a:r>
              <a:rPr lang="en-US" altLang="ja-JP" sz="1200" kern="100" dirty="0">
                <a:solidFill>
                  <a:srgbClr val="231F20"/>
                </a:solidFill>
                <a:effectLst/>
                <a:latin typeface="ＭＳ ゴシック" panose="020B0609070205080204" pitchFamily="49" charset="-128"/>
                <a:ea typeface="ＭＳ ゴシック" panose="020B0609070205080204" pitchFamily="49" charset="-128"/>
                <a:cs typeface="HG明朝B" panose="02020809000000000000" pitchFamily="17" charset="-128"/>
              </a:rPr>
              <a:t>(</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S45.6)</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」に載せられた設計・施工内容から【作庭上のポイント】を読み取る。</a:t>
            </a:r>
          </a:p>
          <a:p>
            <a:pPr algn="just">
              <a:spcBef>
                <a:spcPts val="300"/>
              </a:spcBef>
            </a:pPr>
            <a:endParaRPr lang="en-US" altLang="ja-JP" sz="1200" kern="100" dirty="0">
              <a:solidFill>
                <a:schemeClr val="accent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Bef>
                <a:spcPts val="300"/>
              </a:spcBef>
            </a:pPr>
            <a:r>
              <a:rPr lang="ja-JP" altLang="en-US"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ステップ③</a:t>
            </a:r>
            <a:r>
              <a:rPr lang="en-US" altLang="ja-JP"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主要構成要素</a:t>
            </a:r>
            <a:r>
              <a:rPr lang="en-US" altLang="ja-JP"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と</a:t>
            </a:r>
            <a:r>
              <a:rPr lang="en-US" altLang="ja-JP"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関連構成要素</a:t>
            </a:r>
            <a:r>
              <a:rPr lang="en-US" altLang="ja-JP"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の検討・抽出</a:t>
            </a:r>
            <a:endParaRPr lang="en-US" altLang="ja-JP"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180000" algn="just">
              <a:spcBef>
                <a:spcPts val="300"/>
              </a:spcBef>
            </a:pPr>
            <a:r>
              <a:rPr lang="ja-JP" altLang="ja-JP" sz="12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【主要構成要素】</a:t>
            </a:r>
            <a:endParaRPr lang="en-US" altLang="ja-JP" sz="12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180000" algn="just">
              <a:spcBef>
                <a:spcPts val="300"/>
              </a:spcBef>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①「設計意図」及び②「作庭上のポイント」を構成している要素を【主要構成要素】として抽出する。</a:t>
            </a:r>
          </a:p>
          <a:p>
            <a:pPr marL="180000" indent="-180000" algn="just">
              <a:spcBef>
                <a:spcPts val="300"/>
              </a:spcBef>
            </a:pPr>
            <a:r>
              <a:rPr lang="ja-JP" altLang="ja-JP" sz="12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【関連構成要素】</a:t>
            </a:r>
            <a:endParaRPr lang="en-US" altLang="ja-JP" sz="12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180000" algn="just">
              <a:spcBef>
                <a:spcPts val="300"/>
              </a:spcBef>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【主要構成要素】</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ととも</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に庭園の景をなす要素についても【関連構成要素】として抽出する。抽出にあたっては、作庭当初より存在する施設のうち、「造庭誌</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(S55.9)</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」の「基本設計及び工事概要各論」に記載の施設を抽出する。</a:t>
            </a: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180000" algn="just">
              <a:spcBef>
                <a:spcPts val="300"/>
              </a:spcBef>
            </a:pP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180000" algn="just">
              <a:spcBef>
                <a:spcPts val="300"/>
              </a:spcBef>
            </a:pP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180000" algn="just">
              <a:spcBef>
                <a:spcPts val="300"/>
              </a:spcBef>
            </a:pP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180000" algn="just">
              <a:spcBef>
                <a:spcPts val="300"/>
              </a:spcBef>
            </a:pP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180000" algn="just">
              <a:spcBef>
                <a:spcPts val="300"/>
              </a:spcBef>
            </a:pP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180000" algn="just">
              <a:spcBef>
                <a:spcPts val="300"/>
              </a:spcBef>
            </a:pP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180000" algn="just">
              <a:spcBef>
                <a:spcPts val="300"/>
              </a:spcBef>
            </a:pP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Bef>
                <a:spcPts val="300"/>
              </a:spcBef>
            </a:pPr>
            <a:endParaRPr lang="en-US" altLang="ja-JP" sz="1200"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Bef>
                <a:spcPts val="300"/>
              </a:spcBef>
            </a:pPr>
            <a:endParaRPr lang="en-US" altLang="ja-JP" sz="1200" b="1"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Bef>
                <a:spcPts val="300"/>
              </a:spcBef>
            </a:pPr>
            <a:endParaRPr lang="en-US" altLang="ja-JP" sz="1200" b="1"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Bef>
                <a:spcPts val="300"/>
              </a:spcBef>
            </a:pPr>
            <a:r>
              <a:rPr lang="ja-JP" altLang="en-US"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ステップ</a:t>
            </a:r>
            <a:r>
              <a:rPr lang="ja-JP" altLang="en-US" sz="1400" b="1" kern="100" dirty="0" smtClean="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④</a:t>
            </a:r>
            <a:r>
              <a:rPr lang="en-US" altLang="ja-JP" sz="1400" b="1" kern="100" dirty="0" smtClean="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1" kern="100" dirty="0" smtClean="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設計</a:t>
            </a:r>
            <a:r>
              <a:rPr lang="ja-JP" altLang="en-US"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当時のスケッチによる確認</a:t>
            </a:r>
            <a:r>
              <a:rPr lang="en-US" altLang="ja-JP"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p>
          <a:p>
            <a:pPr marL="180000" indent="-180000" algn="just"/>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③で抽出した各要素が具体的にど</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の場所</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のどの要素であるのかを明らかにするため、「基本設計</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(S43.4)</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」、「造庭誌</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(S55.9)</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」に示されている</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11</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枚のスケッチを基に確認を行う。</a:t>
            </a:r>
          </a:p>
          <a:p>
            <a:pPr algn="just">
              <a:spcBef>
                <a:spcPts val="300"/>
              </a:spcBef>
            </a:pPr>
            <a:endParaRPr lang="en-US" altLang="ja-JP" sz="1200"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Bef>
                <a:spcPts val="300"/>
              </a:spcBef>
            </a:pPr>
            <a:r>
              <a:rPr lang="ja-JP" altLang="en-US"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ステップ⑤</a:t>
            </a:r>
            <a:r>
              <a:rPr lang="en-US" altLang="ja-JP"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現地踏査による検証</a:t>
            </a:r>
            <a:r>
              <a:rPr lang="en-US" altLang="ja-JP"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p>
          <a:p>
            <a:pPr marL="180000" indent="-180000" algn="just">
              <a:spcBef>
                <a:spcPts val="300"/>
              </a:spcBef>
            </a:pP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④に加え、各要素が現存しているか、また、該当範囲などを現地踏査により明らかにする。</a:t>
            </a:r>
            <a:endParaRPr lang="en-US" altLang="ja-JP" sz="1200" b="1"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180000" algn="just">
              <a:spcBef>
                <a:spcPts val="300"/>
              </a:spcBef>
            </a:pPr>
            <a:endParaRPr lang="en-US" altLang="ja-JP" sz="1200" b="1"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Bef>
                <a:spcPts val="300"/>
              </a:spcBef>
            </a:pPr>
            <a:r>
              <a:rPr lang="ja-JP" altLang="en-US"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ステップ⑥</a:t>
            </a:r>
            <a:r>
              <a:rPr lang="en-US" altLang="ja-JP"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本質的価値を構成する要素</a:t>
            </a:r>
            <a:r>
              <a:rPr lang="en-US" altLang="ja-JP"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の抽出</a:t>
            </a:r>
            <a:endParaRPr lang="en-US" altLang="ja-JP" sz="14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180000" algn="just">
              <a:spcBef>
                <a:spcPts val="300"/>
              </a:spcBef>
            </a:pP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・①～</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④</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で抽出した</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主要構成要素</a:t>
            </a:r>
            <a:r>
              <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】58</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項目のうち、以下の要素を</a:t>
            </a:r>
            <a:r>
              <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本質的価値を構成する要素</a:t>
            </a:r>
            <a:r>
              <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として抽出。→</a:t>
            </a:r>
            <a:r>
              <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38</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項目を抽出</a:t>
            </a: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180000" algn="just">
              <a:spcBef>
                <a:spcPts val="300"/>
              </a:spcBef>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u="sng" kern="100" dirty="0">
                <a:latin typeface="ＭＳ ゴシック" panose="020B0609070205080204" pitchFamily="49" charset="-128"/>
                <a:ea typeface="ＭＳ ゴシック" panose="020B0609070205080204" pitchFamily="49" charset="-128"/>
                <a:cs typeface="Times New Roman" panose="02020603050405020304" pitchFamily="18" charset="0"/>
              </a:rPr>
              <a:t>○基本設計等の資料および現地確認で対象範囲および箇所が特定できるもの。</a:t>
            </a:r>
            <a:endParaRPr lang="en-US" altLang="ja-JP" sz="1200" u="sng"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720000" algn="just">
              <a:spcBef>
                <a:spcPts val="300"/>
              </a:spcBef>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○植栽は上記に加え、</a:t>
            </a:r>
            <a:r>
              <a:rPr lang="ja-JP" altLang="en-US" sz="1200" u="sng" kern="100" dirty="0">
                <a:latin typeface="ＭＳ ゴシック" panose="020B0609070205080204" pitchFamily="49" charset="-128"/>
                <a:ea typeface="ＭＳ ゴシック" panose="020B0609070205080204" pitchFamily="49" charset="-128"/>
                <a:cs typeface="Times New Roman" panose="02020603050405020304" pitchFamily="18" charset="0"/>
              </a:rPr>
              <a:t>「日本庭園銘木大木位置図」（公園部業務概要書</a:t>
            </a:r>
            <a:r>
              <a:rPr lang="en-US" altLang="ja-JP" sz="1200" u="sng"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u="sng" kern="100" dirty="0">
                <a:latin typeface="ＭＳ ゴシック" panose="020B0609070205080204" pitchFamily="49" charset="-128"/>
                <a:ea typeface="ＭＳ ゴシック" panose="020B0609070205080204" pitchFamily="49" charset="-128"/>
                <a:cs typeface="Times New Roman" panose="02020603050405020304" pitchFamily="18" charset="0"/>
              </a:rPr>
              <a:t>緑地編</a:t>
            </a:r>
            <a:r>
              <a:rPr lang="en-US" altLang="ja-JP" sz="1200" u="sng" kern="100" dirty="0">
                <a:latin typeface="ＭＳ ゴシック" panose="020B0609070205080204" pitchFamily="49" charset="-128"/>
                <a:ea typeface="ＭＳ ゴシック" panose="020B0609070205080204" pitchFamily="49" charset="-128"/>
                <a:cs typeface="Times New Roman" panose="02020603050405020304" pitchFamily="18" charset="0"/>
              </a:rPr>
              <a:t>-S57.3</a:t>
            </a:r>
            <a:r>
              <a:rPr lang="ja-JP" altLang="en-US" sz="1200" u="sng" kern="100" dirty="0">
                <a:latin typeface="ＭＳ ゴシック" panose="020B0609070205080204" pitchFamily="49" charset="-128"/>
                <a:ea typeface="ＭＳ ゴシック" panose="020B0609070205080204" pitchFamily="49" charset="-128"/>
                <a:cs typeface="Times New Roman" panose="02020603050405020304" pitchFamily="18" charset="0"/>
              </a:rPr>
              <a:t>）を基</a:t>
            </a:r>
            <a:endParaRPr lang="en-US" altLang="ja-JP" sz="1200" u="sng"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360000" algn="just">
              <a:spcBef>
                <a:spcPts val="300"/>
              </a:spcBef>
            </a:pPr>
            <a:r>
              <a:rPr lang="ja-JP" altLang="en-US" sz="1200" u="sng" kern="100" dirty="0">
                <a:latin typeface="ＭＳ ゴシック" panose="020B0609070205080204" pitchFamily="49" charset="-128"/>
                <a:ea typeface="ＭＳ ゴシック" panose="020B0609070205080204" pitchFamily="49" charset="-128"/>
                <a:cs typeface="Times New Roman" panose="02020603050405020304" pitchFamily="18" charset="0"/>
              </a:rPr>
              <a:t>に特定可能で生育良好な樹木</a:t>
            </a:r>
            <a:endParaRPr lang="en-US" altLang="ja-JP" sz="1200" u="sng"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324000" algn="just">
              <a:spcBef>
                <a:spcPts val="300"/>
              </a:spcBef>
            </a:pPr>
            <a:r>
              <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その他の樹木は保存活用計画等の策定により保存管理を行う方針とする。</a:t>
            </a: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180000" algn="just">
              <a:spcBef>
                <a:spcPts val="300"/>
              </a:spcBef>
            </a:pPr>
            <a:endParaRPr lang="en-US" altLang="ja-JP" sz="1200" b="1"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Bef>
                <a:spcPts val="300"/>
              </a:spcBef>
            </a:pPr>
            <a:endParaRPr lang="en-US" altLang="ja-JP" sz="1400" b="1"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2" name="テキスト ボックス 11">
            <a:extLst>
              <a:ext uri="{FF2B5EF4-FFF2-40B4-BE49-F238E27FC236}">
                <a16:creationId xmlns:a16="http://schemas.microsoft.com/office/drawing/2014/main" id="{D2E9B17D-6EB9-468D-2B7A-DB577074BC99}"/>
              </a:ext>
            </a:extLst>
          </p:cNvPr>
          <p:cNvSpPr txBox="1"/>
          <p:nvPr/>
        </p:nvSpPr>
        <p:spPr>
          <a:xfrm>
            <a:off x="417819" y="9422911"/>
            <a:ext cx="7074078" cy="1077218"/>
          </a:xfrm>
          <a:prstGeom prst="rect">
            <a:avLst/>
          </a:prstGeom>
          <a:noFill/>
          <a:ln>
            <a:solidFill>
              <a:schemeClr val="tx1"/>
            </a:solidFill>
            <a:prstDash val="lgDash"/>
          </a:ln>
        </p:spPr>
        <p:txBody>
          <a:bodyPr wrap="square">
            <a:spAutoFit/>
          </a:bodyPr>
          <a:lstStyle/>
          <a:p>
            <a:pPr algn="l"/>
            <a:r>
              <a:rPr lang="ja-JP" altLang="en-US"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■引用資料</a:t>
            </a:r>
            <a:endParaRPr lang="en-US" altLang="ja-JP" sz="1200" b="1" kern="100" dirty="0">
              <a:latin typeface="ＭＳ 明朝" panose="02020609040205080304" pitchFamily="17" charset="-128"/>
              <a:ea typeface="ＭＳ 明朝" panose="02020609040205080304" pitchFamily="17" charset="-128"/>
              <a:cs typeface="Times New Roman" panose="02020603050405020304" pitchFamily="18" charset="0"/>
            </a:endParaRPr>
          </a:p>
          <a:p>
            <a:pPr algn="l"/>
            <a:r>
              <a:rPr lang="en-US"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1)</a:t>
            </a:r>
            <a:r>
              <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日本庭園基本設計書</a:t>
            </a: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S43.4</a:t>
            </a:r>
            <a:r>
              <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建設省都市局、日本公園緑地協会</a:t>
            </a:r>
            <a:r>
              <a:rPr lang="en-US"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「基本設計</a:t>
            </a:r>
            <a:r>
              <a:rPr lang="en-US"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(S43.4)</a:t>
            </a:r>
            <a:r>
              <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」と</a:t>
            </a: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記す。</a:t>
            </a:r>
            <a:endPar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a:r>
              <a:rPr lang="en-US"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2)</a:t>
            </a:r>
            <a:r>
              <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万博日本庭園造庭誌</a:t>
            </a: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S55.9</a:t>
            </a:r>
            <a:r>
              <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万博日本庭園造庭誌編輯委員会</a:t>
            </a:r>
            <a:r>
              <a:rPr lang="en-US"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「造庭誌</a:t>
            </a:r>
            <a:r>
              <a:rPr lang="en-US"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(S55.9)</a:t>
            </a:r>
            <a:r>
              <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」と</a:t>
            </a: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記す。</a:t>
            </a:r>
            <a:endPar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a:r>
              <a:rPr lang="en-US"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3)</a:t>
            </a:r>
            <a:r>
              <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万博日本庭園について</a:t>
            </a: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S45.6.25</a:t>
            </a:r>
            <a:r>
              <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講演の抄録 田治六郎</a:t>
            </a: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「講演抄録</a:t>
            </a:r>
            <a:r>
              <a:rPr lang="en-US"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(S45.6)</a:t>
            </a:r>
            <a:r>
              <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」と</a:t>
            </a: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記す。</a:t>
            </a:r>
            <a:endPar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a:r>
              <a:rPr lang="en-US"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4)</a:t>
            </a:r>
            <a:r>
              <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日本政府出展「日本庭園」</a:t>
            </a: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建設省都市局公園緑地課</a:t>
            </a:r>
            <a:r>
              <a:rPr lang="en-US"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200" kern="100" dirty="0">
                <a:solidFill>
                  <a:srgbClr val="231F20"/>
                </a:solidFill>
                <a:effectLst/>
                <a:latin typeface="ＭＳ 明朝" panose="02020609040205080304" pitchFamily="17" charset="-128"/>
                <a:ea typeface="ＭＳ 明朝" panose="02020609040205080304" pitchFamily="17" charset="-128"/>
                <a:cs typeface="HG明朝B" panose="02020809000000000000" pitchFamily="17" charset="-128"/>
              </a:rPr>
              <a:t>「日本政府出展［日本庭園］」</a:t>
            </a:r>
            <a:r>
              <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と</a:t>
            </a: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記す。</a:t>
            </a:r>
            <a:endPar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3" name="四角形: 角を丸くする 12">
            <a:extLst>
              <a:ext uri="{FF2B5EF4-FFF2-40B4-BE49-F238E27FC236}">
                <a16:creationId xmlns:a16="http://schemas.microsoft.com/office/drawing/2014/main" id="{DB61A729-C2BA-C6CF-06DE-FF1C447C9E26}"/>
              </a:ext>
            </a:extLst>
          </p:cNvPr>
          <p:cNvSpPr/>
          <p:nvPr/>
        </p:nvSpPr>
        <p:spPr>
          <a:xfrm>
            <a:off x="8127994" y="4933565"/>
            <a:ext cx="3137153" cy="2031116"/>
          </a:xfrm>
          <a:prstGeom prst="roundRect">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401DA15F-017E-90BF-652F-E9E0C31877CC}"/>
              </a:ext>
            </a:extLst>
          </p:cNvPr>
          <p:cNvSpPr txBox="1"/>
          <p:nvPr/>
        </p:nvSpPr>
        <p:spPr>
          <a:xfrm>
            <a:off x="8127993" y="5020039"/>
            <a:ext cx="3065787" cy="823302"/>
          </a:xfrm>
          <a:prstGeom prst="rect">
            <a:avLst/>
          </a:prstGeom>
          <a:noFill/>
        </p:spPr>
        <p:txBody>
          <a:bodyPr wrap="square" rtlCol="0">
            <a:spAutoFit/>
          </a:bodyPr>
          <a:lstStyle/>
          <a:p>
            <a:r>
              <a:rPr kumimoji="1" lang="en-US" altLang="ja-JP" sz="1100" b="1" dirty="0">
                <a:solidFill>
                  <a:schemeClr val="accent6">
                    <a:lumMod val="50000"/>
                  </a:schemeClr>
                </a:solidFill>
                <a:latin typeface="ＭＳ ゴシック" panose="020B0609070205080204" pitchFamily="49" charset="-128"/>
                <a:ea typeface="ＭＳ ゴシック" panose="020B0609070205080204" pitchFamily="49" charset="-128"/>
              </a:rPr>
              <a:t>【</a:t>
            </a:r>
            <a:r>
              <a:rPr kumimoji="1" lang="ja-JP" altLang="en-US" sz="1100" b="1" dirty="0">
                <a:solidFill>
                  <a:schemeClr val="accent6">
                    <a:lumMod val="50000"/>
                  </a:schemeClr>
                </a:solidFill>
                <a:latin typeface="ＭＳ ゴシック" panose="020B0609070205080204" pitchFamily="49" charset="-128"/>
                <a:ea typeface="ＭＳ ゴシック" panose="020B0609070205080204" pitchFamily="49" charset="-128"/>
              </a:rPr>
              <a:t>主要構成要素</a:t>
            </a:r>
            <a:r>
              <a:rPr kumimoji="1" lang="en-US" altLang="ja-JP" sz="1100" b="1" dirty="0">
                <a:solidFill>
                  <a:schemeClr val="accent6">
                    <a:lumMod val="50000"/>
                  </a:schemeClr>
                </a:solidFill>
                <a:latin typeface="ＭＳ ゴシック" panose="020B0609070205080204" pitchFamily="49" charset="-128"/>
                <a:ea typeface="ＭＳ ゴシック" panose="020B0609070205080204" pitchFamily="49" charset="-128"/>
              </a:rPr>
              <a:t>】</a:t>
            </a:r>
          </a:p>
          <a:p>
            <a:pPr marL="180000" indent="-180000">
              <a:spcBef>
                <a:spcPts val="300"/>
              </a:spcBef>
            </a:pPr>
            <a:r>
              <a:rPr kumimoji="1" lang="ja-JP" altLang="en-US" sz="1050" dirty="0">
                <a:latin typeface="ＭＳ ゴシック" panose="020B0609070205080204" pitchFamily="49" charset="-128"/>
                <a:ea typeface="ＭＳ ゴシック" panose="020B0609070205080204" pitchFamily="49" charset="-128"/>
              </a:rPr>
              <a:t>・「設計意図」および「作庭上のポイント」として記載があり、現存するもの</a:t>
            </a:r>
            <a:endParaRPr kumimoji="1" lang="en-US" altLang="ja-JP" sz="1050" dirty="0">
              <a:latin typeface="ＭＳ ゴシック" panose="020B0609070205080204" pitchFamily="49" charset="-128"/>
              <a:ea typeface="ＭＳ ゴシック" panose="020B0609070205080204" pitchFamily="49" charset="-128"/>
            </a:endParaRPr>
          </a:p>
          <a:p>
            <a:pPr marL="180000" indent="-180000">
              <a:spcBef>
                <a:spcPts val="300"/>
              </a:spcBef>
            </a:pPr>
            <a:r>
              <a:rPr kumimoji="1" lang="ja-JP" altLang="en-US" sz="1050" dirty="0">
                <a:latin typeface="ＭＳ ゴシック" panose="020B0609070205080204" pitchFamily="49" charset="-128"/>
                <a:ea typeface="ＭＳ ゴシック" panose="020B0609070205080204" pitchFamily="49" charset="-128"/>
              </a:rPr>
              <a:t>例）石組み、滝、渓流など</a:t>
            </a:r>
          </a:p>
        </p:txBody>
      </p:sp>
      <p:pic>
        <p:nvPicPr>
          <p:cNvPr id="15" name="図 14">
            <a:extLst>
              <a:ext uri="{FF2B5EF4-FFF2-40B4-BE49-F238E27FC236}">
                <a16:creationId xmlns:a16="http://schemas.microsoft.com/office/drawing/2014/main" id="{7E3905A2-678C-BD9C-DD93-51A7A984AF1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bwMode="auto">
          <a:xfrm>
            <a:off x="8933709" y="5844653"/>
            <a:ext cx="1604252" cy="1013347"/>
          </a:xfrm>
          <a:prstGeom prst="rect">
            <a:avLst/>
          </a:prstGeom>
          <a:ln>
            <a:noFill/>
          </a:ln>
          <a:extLst>
            <a:ext uri="{53640926-AAD7-44D8-BBD7-CCE9431645EC}">
              <a14:shadowObscured xmlns:a14="http://schemas.microsoft.com/office/drawing/2010/main"/>
            </a:ext>
          </a:extLst>
        </p:spPr>
      </p:pic>
      <p:sp>
        <p:nvSpPr>
          <p:cNvPr id="16" name="四角形: 角を丸くする 15">
            <a:extLst>
              <a:ext uri="{FF2B5EF4-FFF2-40B4-BE49-F238E27FC236}">
                <a16:creationId xmlns:a16="http://schemas.microsoft.com/office/drawing/2014/main" id="{0DDE2D03-BEC3-6B28-6D27-2D27511846F0}"/>
              </a:ext>
            </a:extLst>
          </p:cNvPr>
          <p:cNvSpPr/>
          <p:nvPr/>
        </p:nvSpPr>
        <p:spPr>
          <a:xfrm>
            <a:off x="11385427" y="4933565"/>
            <a:ext cx="3137154" cy="2031116"/>
          </a:xfrm>
          <a:prstGeom prst="roundRect">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6434D18B-6FB5-0C57-9408-32F6C5F169EE}"/>
              </a:ext>
            </a:extLst>
          </p:cNvPr>
          <p:cNvSpPr txBox="1"/>
          <p:nvPr/>
        </p:nvSpPr>
        <p:spPr>
          <a:xfrm>
            <a:off x="11385425" y="5020039"/>
            <a:ext cx="3130675" cy="823302"/>
          </a:xfrm>
          <a:prstGeom prst="rect">
            <a:avLst/>
          </a:prstGeom>
          <a:noFill/>
        </p:spPr>
        <p:txBody>
          <a:bodyPr wrap="square" rtlCol="0">
            <a:spAutoFit/>
          </a:bodyPr>
          <a:lstStyle/>
          <a:p>
            <a:r>
              <a:rPr kumimoji="1" lang="en-US" altLang="ja-JP" sz="1100" b="1" dirty="0">
                <a:solidFill>
                  <a:schemeClr val="accent6">
                    <a:lumMod val="50000"/>
                  </a:schemeClr>
                </a:solidFill>
                <a:latin typeface="ＭＳ ゴシック" panose="020B0609070205080204" pitchFamily="49" charset="-128"/>
                <a:ea typeface="ＭＳ ゴシック" panose="020B0609070205080204" pitchFamily="49" charset="-128"/>
              </a:rPr>
              <a:t>【</a:t>
            </a:r>
            <a:r>
              <a:rPr kumimoji="1" lang="ja-JP" altLang="en-US" sz="1100" b="1" dirty="0">
                <a:solidFill>
                  <a:schemeClr val="accent6">
                    <a:lumMod val="50000"/>
                  </a:schemeClr>
                </a:solidFill>
                <a:latin typeface="ＭＳ ゴシック" panose="020B0609070205080204" pitchFamily="49" charset="-128"/>
                <a:ea typeface="ＭＳ ゴシック" panose="020B0609070205080204" pitchFamily="49" charset="-128"/>
              </a:rPr>
              <a:t>関連構成要素</a:t>
            </a:r>
            <a:r>
              <a:rPr kumimoji="1" lang="en-US" altLang="ja-JP" sz="1100" b="1" dirty="0">
                <a:solidFill>
                  <a:schemeClr val="accent6">
                    <a:lumMod val="50000"/>
                  </a:schemeClr>
                </a:solidFill>
                <a:latin typeface="ＭＳ ゴシック" panose="020B0609070205080204" pitchFamily="49" charset="-128"/>
                <a:ea typeface="ＭＳ ゴシック" panose="020B0609070205080204" pitchFamily="49" charset="-128"/>
              </a:rPr>
              <a:t>】</a:t>
            </a:r>
          </a:p>
          <a:p>
            <a:pPr marL="180000" indent="-180000">
              <a:spcBef>
                <a:spcPts val="300"/>
              </a:spcBef>
            </a:pPr>
            <a:r>
              <a:rPr kumimoji="1" lang="ja-JP" altLang="en-US" sz="1050" dirty="0">
                <a:latin typeface="ＭＳ ゴシック" panose="020B0609070205080204" pitchFamily="49" charset="-128"/>
                <a:ea typeface="ＭＳ ゴシック" panose="020B0609070205080204" pitchFamily="49" charset="-128"/>
              </a:rPr>
              <a:t>・</a:t>
            </a:r>
            <a:r>
              <a:rPr lang="ja-JP" altLang="ja-JP" sz="1050" kern="100" dirty="0">
                <a:effectLst/>
                <a:latin typeface="ＭＳ ゴシック" panose="020B0609070205080204" pitchFamily="49" charset="-128"/>
                <a:ea typeface="ＭＳ ゴシック" panose="020B0609070205080204" pitchFamily="49" charset="-128"/>
                <a:cs typeface="AR P丸ゴシック体M"/>
              </a:rPr>
              <a:t>既存資料に記載があり、作庭当初から残されているもの</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000" indent="-180000">
              <a:spcBef>
                <a:spcPts val="300"/>
              </a:spcBef>
            </a:pPr>
            <a:r>
              <a:rPr kumimoji="1" lang="ja-JP" altLang="en-US" sz="1050" dirty="0">
                <a:latin typeface="ＭＳ ゴシック" panose="020B0609070205080204" pitchFamily="49" charset="-128"/>
                <a:ea typeface="ＭＳ ゴシック" panose="020B0609070205080204" pitchFamily="49" charset="-128"/>
              </a:rPr>
              <a:t>例）石張り舗装、石縁石など</a:t>
            </a:r>
          </a:p>
        </p:txBody>
      </p:sp>
      <p:pic>
        <p:nvPicPr>
          <p:cNvPr id="19" name="図 18">
            <a:extLst>
              <a:ext uri="{FF2B5EF4-FFF2-40B4-BE49-F238E27FC236}">
                <a16:creationId xmlns:a16="http://schemas.microsoft.com/office/drawing/2014/main" id="{0A64BD1F-C1C6-B799-9385-23E55223034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bwMode="auto">
          <a:xfrm>
            <a:off x="12233702" y="5858328"/>
            <a:ext cx="1606104" cy="999672"/>
          </a:xfrm>
          <a:prstGeom prst="rect">
            <a:avLst/>
          </a:prstGeom>
          <a:ln>
            <a:noFill/>
          </a:ln>
          <a:extLst>
            <a:ext uri="{53640926-AAD7-44D8-BBD7-CCE9431645EC}">
              <a14:shadowObscured xmlns:a14="http://schemas.microsoft.com/office/drawing/2010/main"/>
            </a:ext>
          </a:extLst>
        </p:spPr>
      </p:pic>
      <p:sp>
        <p:nvSpPr>
          <p:cNvPr id="22" name="テキスト ボックス 13">
            <a:extLst>
              <a:ext uri="{FF2B5EF4-FFF2-40B4-BE49-F238E27FC236}">
                <a16:creationId xmlns:a16="http://schemas.microsoft.com/office/drawing/2014/main" id="{CECFAFA7-562F-66AB-168D-01EAF46B985A}"/>
              </a:ext>
            </a:extLst>
          </p:cNvPr>
          <p:cNvSpPr txBox="1"/>
          <p:nvPr/>
        </p:nvSpPr>
        <p:spPr>
          <a:xfrm>
            <a:off x="1" y="191685"/>
            <a:ext cx="13239749" cy="350974"/>
          </a:xfrm>
          <a:prstGeom prst="rect">
            <a:avLst/>
          </a:prstGeom>
          <a:solidFill>
            <a:schemeClr val="accent1"/>
          </a:solidFill>
          <a:ln w="6350">
            <a:solidFill>
              <a:schemeClr val="accent1">
                <a:lumMod val="75000"/>
              </a:schemeClr>
            </a:solidFill>
            <a:prstDash val="lgDash"/>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ja-JP" altLang="en-US" b="1" kern="0" dirty="0">
                <a:solidFill>
                  <a:schemeClr val="bg1"/>
                </a:solidFill>
                <a:effectLst/>
                <a:latin typeface="ＭＳ ゴシック" panose="020B0609070205080204" pitchFamily="49" charset="-128"/>
                <a:ea typeface="ＭＳ ゴシック" panose="020B0609070205080204" pitchFamily="49" charset="-128"/>
                <a:cs typeface="HG荳ｸ・ｺ・橸ｽｼ・ｯ・ｸM-PRO"/>
              </a:rPr>
              <a:t>万博日本庭園の本質的価値と</a:t>
            </a:r>
            <a:r>
              <a:rPr lang="ja-JP" altLang="en-US" b="1" kern="0" dirty="0">
                <a:solidFill>
                  <a:schemeClr val="bg1"/>
                </a:solidFill>
                <a:latin typeface="ＭＳ ゴシック" panose="020B0609070205080204" pitchFamily="49" charset="-128"/>
                <a:ea typeface="ＭＳ ゴシック" panose="020B0609070205080204" pitchFamily="49" charset="-128"/>
                <a:cs typeface="HG荳ｸ・ｺ・橸ｽｼ・ｯ・ｸM-PRO"/>
              </a:rPr>
              <a:t>構成要素（１）</a:t>
            </a:r>
            <a:endParaRPr lang="ja-JP" altLang="ja-JP"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 name="正方形/長方形 1"/>
          <p:cNvSpPr/>
          <p:nvPr/>
        </p:nvSpPr>
        <p:spPr>
          <a:xfrm>
            <a:off x="14035986" y="191686"/>
            <a:ext cx="973190" cy="3509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参考資料</a:t>
            </a:r>
            <a:endParaRPr kumimoji="1" lang="ja-JP" altLang="en-US" sz="1200" dirty="0">
              <a:solidFill>
                <a:schemeClr val="tx1"/>
              </a:solidFill>
            </a:endParaRPr>
          </a:p>
        </p:txBody>
      </p:sp>
      <p:sp>
        <p:nvSpPr>
          <p:cNvPr id="20" name="正方形/長方形 19"/>
          <p:cNvSpPr/>
          <p:nvPr/>
        </p:nvSpPr>
        <p:spPr>
          <a:xfrm>
            <a:off x="13839806" y="10423689"/>
            <a:ext cx="973190" cy="350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 ７</a:t>
            </a:r>
            <a:r>
              <a:rPr kumimoji="1" lang="ja-JP" altLang="en-US" sz="1200" dirty="0">
                <a:solidFill>
                  <a:schemeClr val="tx1"/>
                </a:solidFill>
              </a:rPr>
              <a:t>－</a:t>
            </a:r>
          </a:p>
        </p:txBody>
      </p:sp>
    </p:spTree>
    <p:extLst>
      <p:ext uri="{BB962C8B-B14F-4D97-AF65-F5344CB8AC3E}">
        <p14:creationId xmlns:p14="http://schemas.microsoft.com/office/powerpoint/2010/main" val="14460666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1548</TotalTime>
  <Words>1402</Words>
  <Application>Microsoft Office PowerPoint</Application>
  <PresentationFormat>ユーザー設定</PresentationFormat>
  <Paragraphs>70</Paragraphs>
  <Slides>1</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vt:i4>
      </vt:variant>
    </vt:vector>
  </HeadingPairs>
  <TitlesOfParts>
    <vt:vector size="16" baseType="lpstr">
      <vt:lpstr>AR P丸ゴシック体M</vt:lpstr>
      <vt:lpstr>Calibri-Bold</vt:lpstr>
      <vt:lpstr>HG明朝B</vt:lpstr>
      <vt:lpstr>HG荳ｸ・ｺ・橸ｽｼ・ｯ・ｸM-PRO</vt:lpstr>
      <vt:lpstr>Meiryo UI</vt:lpstr>
      <vt:lpstr>ＭＳ ゴシック</vt:lpstr>
      <vt:lpstr>ＭＳ 明朝</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安場 浩一郎</dc:creator>
  <cp:lastModifiedBy>栃原　邦匡</cp:lastModifiedBy>
  <cp:revision>83</cp:revision>
  <cp:lastPrinted>2022-11-28T02:11:49Z</cp:lastPrinted>
  <dcterms:created xsi:type="dcterms:W3CDTF">2022-08-18T06:55:25Z</dcterms:created>
  <dcterms:modified xsi:type="dcterms:W3CDTF">2022-12-06T09:03:32Z</dcterms:modified>
</cp:coreProperties>
</file>