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8233" autoAdjust="0"/>
  </p:normalViewPr>
  <p:slideViewPr>
    <p:cSldViewPr>
      <p:cViewPr varScale="1">
        <p:scale>
          <a:sx n="72" d="100"/>
          <a:sy n="72" d="100"/>
        </p:scale>
        <p:origin x="9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a:t>自然文化園来園者人数の推移</a:t>
            </a:r>
          </a:p>
        </c:rich>
      </c:tx>
      <c:layout/>
      <c:overlay val="0"/>
    </c:title>
    <c:autoTitleDeleted val="0"/>
    <c:plotArea>
      <c:layout/>
      <c:lineChart>
        <c:grouping val="standard"/>
        <c:varyColors val="0"/>
        <c:ser>
          <c:idx val="0"/>
          <c:order val="0"/>
          <c:marker>
            <c:symbol val="none"/>
          </c:marker>
          <c:cat>
            <c:strRef>
              <c:f>Sheet1!$A$2:$A$6</c:f>
              <c:strCache>
                <c:ptCount val="5"/>
                <c:pt idx="0">
                  <c:v>22年度</c:v>
                </c:pt>
                <c:pt idx="1">
                  <c:v>23年度</c:v>
                </c:pt>
                <c:pt idx="2">
                  <c:v>24年度</c:v>
                </c:pt>
                <c:pt idx="3">
                  <c:v>25年度</c:v>
                </c:pt>
                <c:pt idx="4">
                  <c:v>26年度</c:v>
                </c:pt>
              </c:strCache>
            </c:strRef>
          </c:cat>
          <c:val>
            <c:numRef>
              <c:f>Sheet1!$B$2:$B$6</c:f>
              <c:numCache>
                <c:formatCode>General</c:formatCode>
                <c:ptCount val="5"/>
                <c:pt idx="0">
                  <c:v>1667557</c:v>
                </c:pt>
                <c:pt idx="1">
                  <c:v>1627896</c:v>
                </c:pt>
                <c:pt idx="2">
                  <c:v>1825165</c:v>
                </c:pt>
                <c:pt idx="3">
                  <c:v>1834608</c:v>
                </c:pt>
                <c:pt idx="4">
                  <c:v>1942227</c:v>
                </c:pt>
              </c:numCache>
            </c:numRef>
          </c:val>
          <c:smooth val="0"/>
          <c:extLst>
            <c:ext xmlns:c16="http://schemas.microsoft.com/office/drawing/2014/chart" uri="{C3380CC4-5D6E-409C-BE32-E72D297353CC}">
              <c16:uniqueId val="{00000000-CECA-447F-B417-DD6B3D51816E}"/>
            </c:ext>
          </c:extLst>
        </c:ser>
        <c:dLbls>
          <c:showLegendKey val="0"/>
          <c:showVal val="0"/>
          <c:showCatName val="0"/>
          <c:showSerName val="0"/>
          <c:showPercent val="0"/>
          <c:showBubbleSize val="0"/>
        </c:dLbls>
        <c:smooth val="0"/>
        <c:axId val="34494976"/>
        <c:axId val="35004992"/>
      </c:lineChart>
      <c:catAx>
        <c:axId val="34494976"/>
        <c:scaling>
          <c:orientation val="minMax"/>
        </c:scaling>
        <c:delete val="0"/>
        <c:axPos val="b"/>
        <c:numFmt formatCode="General" sourceLinked="0"/>
        <c:majorTickMark val="out"/>
        <c:minorTickMark val="none"/>
        <c:tickLblPos val="nextTo"/>
        <c:crossAx val="35004992"/>
        <c:crosses val="autoZero"/>
        <c:auto val="1"/>
        <c:lblAlgn val="ctr"/>
        <c:lblOffset val="100"/>
        <c:noMultiLvlLbl val="0"/>
      </c:catAx>
      <c:valAx>
        <c:axId val="35004992"/>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34494976"/>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6A3D9556-3059-4603-8C81-D6464DC8E1A7}" type="datetimeFigureOut">
              <a:rPr kumimoji="1" lang="ja-JP" altLang="en-US" smtClean="0"/>
              <a:pPr/>
              <a:t>2021/12/15</a:t>
            </a:fld>
            <a:endParaRPr kumimoji="1" lang="ja-JP" altLang="en-US"/>
          </a:p>
        </p:txBody>
      </p:sp>
      <p:sp>
        <p:nvSpPr>
          <p:cNvPr id="4" name="フッター プレースホルダー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0"/>
            <a:ext cx="2945448" cy="496253"/>
          </a:xfrm>
          <a:prstGeom prst="rect">
            <a:avLst/>
          </a:prstGeom>
        </p:spPr>
        <p:txBody>
          <a:bodyPr vert="horz" lIns="91312" tIns="45656" rIns="91312" bIns="45656" rtlCol="0"/>
          <a:lstStyle>
            <a:lvl1pPr algn="r">
              <a:defRPr sz="1200"/>
            </a:lvl1pPr>
          </a:lstStyle>
          <a:p>
            <a:fld id="{41738BFF-D01A-4189-BB82-630ABF3EB28B}" type="datetimeFigureOut">
              <a:rPr kumimoji="1" lang="ja-JP" altLang="en-US" smtClean="0"/>
              <a:pPr/>
              <a:t>2021/12/15</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6252"/>
          </a:xfrm>
          <a:prstGeom prst="rect">
            <a:avLst/>
          </a:prstGeom>
        </p:spPr>
        <p:txBody>
          <a:bodyPr vert="horz" lIns="91312" tIns="45656" rIns="91312" bIns="45656"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2021/12/15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2021/12/15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2021/12/15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2021/12/15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2021/12/15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2021/12/15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2021/12/15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2021/12/15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2021/12/15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2021/12/15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2021/12/15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2021/12/15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2021/12/15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2021/12/15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Excel_______1.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た将来ビジョン　　　　</a:t>
            </a: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6" name="正方形/長方形 5">
            <a:extLst>
              <a:ext uri="{FF2B5EF4-FFF2-40B4-BE49-F238E27FC236}">
                <a16:creationId xmlns:a16="http://schemas.microsoft.com/office/drawing/2014/main" id="{17E001B5-A900-4591-8EC3-847793A642F9}"/>
              </a:ext>
            </a:extLst>
          </p:cNvPr>
          <p:cNvSpPr/>
          <p:nvPr/>
        </p:nvSpPr>
        <p:spPr>
          <a:xfrm>
            <a:off x="7772400" y="293164"/>
            <a:ext cx="817880" cy="3333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800"/>
              </a:lnSpc>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資料</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４</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0946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a:t>過密林となっている現在の森の様子</a:t>
            </a:r>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国や関係自治体が共有すべき将来像として協議し、策定した「近畿圏の都市環境インフラのグランドデザイン」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近畿圏における自然環境の総点検等に関する検討会議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では、万博記念公園は、骨格となるグリーンベルトの拠点のひとつに位置づけられており、「みどりの大阪推進計画」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では、万博記念公園を「海と山をつなぐみどりの風の軸」形成における「骨格となるみどり」として保全するとされている。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とりわけ、万博記念公園の森については、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自立した森づくり」の取組みが行われ、現在では、森の中に希少な野生生物であるオオタカをはじめ、モリアオガエル、ゲンジホタルなどの生息も確認されている。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しかしながら、その後の調査により、当初計画した緑の量としての森づくりは実現できたが、一方で以下のような様々な問題点が存在し、その結果、生物多様性に欠けていることが判明した。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②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③　階層構造が未形成である。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④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⑤　孤立した緑地であるため、周辺からの種の供給が困難。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近畿圏の自然環境のあり方について、広域的かつ総合的な視点で取り組むため、国土交通省及び</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大阪府等の関係自治体からなる検討会議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a:t>希少な野生生物「オオタカ」</a:t>
            </a:r>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９</a:t>
            </a: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大阪府では、大規模災害発生時に、府民を災害から守るための活動・備蓄拠点として、広域防災拠点を府内３ヵ所（北部・中部・南部）に整備している。</a:t>
            </a:r>
          </a:p>
          <a:p>
            <a:pPr marL="82550" indent="-825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時には、備蓄倉庫周辺の万博記念競技場と運動場が、救援物資集配拠点として活用され、東駐車場はヘリポートとしても活用さ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a:t>【</a:t>
            </a:r>
            <a:r>
              <a:rPr kumimoji="1" lang="ja-JP" altLang="en-US" sz="1100" dirty="0"/>
              <a:t>大阪府広域的支援部隊受入計画（平成</a:t>
            </a:r>
            <a:r>
              <a:rPr kumimoji="1" lang="en-US" altLang="ja-JP" sz="1100" dirty="0"/>
              <a:t>26</a:t>
            </a:r>
            <a:r>
              <a:rPr kumimoji="1" lang="ja-JP" altLang="en-US" sz="1100" dirty="0"/>
              <a:t>年４月</a:t>
            </a:r>
            <a:r>
              <a:rPr kumimoji="1" lang="en-US" altLang="ja-JP" sz="1100" dirty="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公園全域が広域避難地に指定されており、災害発生時には、大人数を収容できる避難場所となる。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また、警察・消防・自衛隊等の集結地・駐屯地としてお祭り広場・上の広場・下の広場・東の広場を活用し、連絡調整所として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３．社会経済情勢の変化と万博記念公園に求められる役割</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社会経済情勢の変化</a:t>
                      </a:r>
                    </a:p>
                  </a:txBody>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求められる役割</a:t>
                      </a:r>
                    </a:p>
                  </a:txBody>
                  <a:tcPr/>
                </a:tc>
                <a:extLst>
                  <a:ext uri="{0D108BD9-81ED-4DB2-BD59-A6C34878D82A}">
                    <a16:rowId xmlns:a16="http://schemas.microsoft.com/office/drawing/2014/main" val="10000"/>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社会の構築</a:t>
                      </a: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２．国際化・訪日外国人の増加</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３．少子高齢社会</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１１</a:t>
            </a: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太陽の塔</a:t>
            </a:r>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自然文化園の森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自然文化園　紅葉渓</a:t>
            </a:r>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万博記念公園　桜まつり</a:t>
            </a:r>
          </a:p>
        </p:txBody>
      </p:sp>
    </p:spTree>
    <p:extLst>
      <p:ext uri="{BB962C8B-B14F-4D97-AF65-F5344CB8AC3E}">
        <p14:creationId xmlns:p14="http://schemas.microsoft.com/office/powerpoint/2010/main" val="213207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１２</a:t>
            </a: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美しい緑の中で人々が文化と触れ合い、芸術活動や文化活動を行うことができる環境を整え、世界に向け文化と美を発信していく公園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国内外から多くの人々が公園に集まり交流することで、新たな創造を生み出し発信することができる公園。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また、利用者が多様なライフスタイルを実践し、生活をより豊かなものとする公園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基本理念</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目指すべき公園像</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緑と文化･スポーツを通じて人類の創造力の源泉である生命力と感性が磨かれる公園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本ビジョンの計画年度は、平成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来園者数（自然文化園・日本庭園入場者数）については、大阪万博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目標とする。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基本方針１：シンボルゾーンを中心に文化と美を体験・創造し発信する公園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から日本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また、雄大で美しい緑の空間を目指したシンボルゾーンの整備に向けて、検討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（１）太陽の塔をミュージアムとして再生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公園のシンボルである「太陽の塔」の耐震改修及び内部展示「生命の樹」の再生を行うとともに、地下展示室を設け「地底の太陽」を再生展示。平成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年度からの内部公開をめざして、できるだけ早期に着工する。また、公開に合わせ、当時の展示物を多数収蔵している国立民族学博物館とのコラボレーションイベントを実施する。</a:t>
            </a: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a:t>公園のシンボル「太陽の塔」</a:t>
            </a:r>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「太陽の塔」の内部展示のため、ふるさと納税制度を活用し、広く寄付金を募集する。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「太陽の塔」について、未来にわたり地域の財産として継承されていくよう、まずは登録有形文化財（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）としての登録を目指し、将来的には世界遺産登録も目指していく。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a:t>生命の樹</a:t>
            </a:r>
            <a:r>
              <a:rPr kumimoji="1" lang="en-US" altLang="ja-JP" sz="1100" dirty="0"/>
              <a:t>【</a:t>
            </a:r>
            <a:r>
              <a:rPr kumimoji="1" lang="ja-JP" altLang="en-US" sz="1100" dirty="0"/>
              <a:t>万博当時</a:t>
            </a:r>
            <a:r>
              <a:rPr kumimoji="1" lang="en-US" altLang="ja-JP" sz="1100" dirty="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a:t>の太陽</a:t>
            </a:r>
            <a:r>
              <a:rPr kumimoji="1" lang="en-US" altLang="ja-JP" sz="1100" dirty="0"/>
              <a:t>【</a:t>
            </a:r>
            <a:r>
              <a:rPr kumimoji="1" lang="ja-JP" altLang="en-US" sz="1100" dirty="0"/>
              <a:t>復元イメージ</a:t>
            </a:r>
            <a:r>
              <a:rPr kumimoji="1" lang="en-US" altLang="ja-JP" sz="1100" dirty="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（３）シンボルゾーンの整備方策の検討</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a:t>国立民族学博物館</a:t>
            </a:r>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年に向けて、「太陽の塔」を活かしたイベントなどの様々なカウントダウンイベントや同年の記念イベントの実施を検討する。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）等を含め施設間の情報共有と協働を進めるための関係者のプラットホームを平成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年度に設置し、コラボレーションイベントや共同セミナー等のプログラムの充実に取り組んでいく。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年に公共建築百選に選ばれた優れた建物である旧国際児童文学館の有効活用について、アイデア募集や事業コンペ等の実施を検討する。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博覧会跡地に新たにつくり出された森は、造成地に多様な自然生態系を再生するという、世界に類を見ない壮大な実験の森であり、これを適切に保全する。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年代の整備に着手した当初は、人の関与なしに自然の力で生育する「自立した森」を目指していたが、 経年により樹種が減少し、次世代の樹が育っていないなどの課題があるため、毎年少しずつ人の手を加えて、長期的に生物多様性が豊かで、多様な景観を有する森へ転換を図る。また、森において自然観察など多様な活動を行うとともに、公園で発生した剪定枝の堆肥化などの自然資源を園内で活用する公園運営を進める。</a:t>
            </a: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これまで育成してきた自然文化園を包み込む森や園内に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張り巡らされた水系や広場、日本庭園など公園の骨格と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なる緑を維持していく。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ソラード（森の空中観察路）の展望タワーからの森と太陽の塔の眺め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取組みについて、毎年、大学などの研究機関と共同により、その成果を評価して、以降の管理手法を改善するとともに、都市内の生物多様性の向上についての研究の場として、大学などの研究機関による活用を図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a:t>子ども向けプログラム</a:t>
            </a: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a:t>森の足湯</a:t>
            </a: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はチップ化を行い、堆肥や園路に敷き詰めて舗装材として、また、伐採竹もチップ化し路盤材などに活用するなど、園内の維持管理に活用する取組みをさらに進めるとともに、それらを紹介する環境学習プログラム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剪定枝や伐採竹は、環境学習の木工教室の材料としても活用するほか、間伐木は薪として森の足湯に利用するなど、園内の自然資源を活用する。</a:t>
            </a: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a:t>剪定枝をチップ化した園路舗装</a:t>
            </a:r>
          </a:p>
        </p:txBody>
      </p:sp>
    </p:spTree>
    <p:extLst>
      <p:ext uri="{BB962C8B-B14F-4D97-AF65-F5344CB8AC3E}">
        <p14:creationId xmlns:p14="http://schemas.microsoft.com/office/powerpoint/2010/main" val="33090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が植栽管理などに携わり、地域とつながる公園として、多くの人々の関わりの中で育成されてきた。さらにこうした取組みを進め、多くの人々が緑に関わり自然の美に感動する公園とする。また、日本庭園は万国博覧会以来、高い品質を維持してきた公園の貴重な名所であるため、質の高い管理を行うとともに、庭園の見所を分かりやすく示すなど自然と美を体感できる空間とする。</a:t>
            </a: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日本庭園の魅力を端的に発信するため、景観に優れた見所を日本庭園「八景」と名づけ、上代・中世・近世・現代まで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案内板を設置する。また、園内の銘木その他の鑑賞ポイントの案内サイン、解説板（多言語）の設置等を進め、それらを巡るモデルコースの設定・紹介をするなど、来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（１）日本の文化と美を体感できる質の高い日本庭園の整備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年度以降、その基本計画（案）をベースに課題等を整理した上、具体的整備につなげていく。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また、魅力向上のための施設として、本格的な和食を楽しめる事業者の誘致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a:t>ボランティアなど多様な人による管理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公園近隣の方々を中心としたボランティアや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などによる植栽管理の取組みを進め、植栽管理に携わる人々が利用者に公園の緑の解説を行うなど公園に集う人々が触れ合い交流するホスピタリティー高い公園としていく。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②深山の泉　　　　 ⑥松の白浜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③木漏れ日の滝    ⑦心字池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④泉からの流れ     ⑧ツツジが丘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民間活力の導入によって公園の資産の有効活用を図り、国内のみならず世界中から利用者を引きつける魅力向上を図る。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（１）万博記念公園駅前周辺地区などの活用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万博記念公園駅前周辺地区においては、公園の風格や景観、既存施設の活用や連携に配慮しつつ、公園の魅力向上や利便性を高める事業者の誘致を進める。平成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や市立吹田サッカースタジアムの状況を踏まえ、平成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来園者が公園を満喫し、公園がさらに魅力ある憩いの場となるよう、自然文化園内のカフェやレストラン、売店等の利便施設のジャンルや配置について、平成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年度にヒアリング調査等を実施する。その結果等を踏まえ、公園の質と魅力を高める飲食施設等の配置や事業者誘致を進める。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a:t>活用対象地区　</a:t>
            </a:r>
            <a:r>
              <a:rPr kumimoji="1" lang="en-US" altLang="ja-JP" sz="1100" dirty="0"/>
              <a:t>【</a:t>
            </a:r>
            <a:r>
              <a:rPr kumimoji="1" lang="ja-JP" altLang="en-US" sz="1100" dirty="0"/>
              <a:t>　　　</a:t>
            </a:r>
            <a:r>
              <a:rPr lang="ja-JP" altLang="en-US" sz="1100" dirty="0"/>
              <a:t>網掛</a:t>
            </a:r>
            <a:r>
              <a:rPr kumimoji="1" lang="ja-JP" altLang="en-US" sz="1100" dirty="0"/>
              <a:t>部</a:t>
            </a:r>
            <a:r>
              <a:rPr lang="en-US" altLang="ja-JP" sz="1100" dirty="0"/>
              <a:t> 】</a:t>
            </a:r>
            <a:r>
              <a:rPr kumimoji="1" lang="ja-JP" altLang="en-US" sz="1100" dirty="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公園の風格と景観等に配慮しつつ、ロードサイドに適した飲食・商業・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スポーツ施設等の誘致に取り組む。</a:t>
            </a: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等との連携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と海外向け広報を共同実施するなど魅力発信を強化する。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公園ホームページの多言語化や外国人観光客のガイドブックやフリーペーパーなど、インバウンド情報誌への掲載に取り組む。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大阪観光局公式ガイドブックへの公園情報の掲載等、外国人旅行者の来園数増加に向けた大阪観光局との連携を一層深める。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等）の整備や万博記念公園での快適な体験をサポートする公園利用者専用のアプリの開発を行い、急速に拡大する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「太陽の塔」を中心とした万博記念公園の特徴あるコンテンツや留学生・在関西の外国人向けプログラムを充実し、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a:latin typeface="+mn-ea"/>
                <a:cs typeface="Meiryo UI" panose="020B0604030504040204" pitchFamily="50" charset="-128"/>
              </a:rPr>
              <a:t>EXPO CITY</a:t>
            </a:r>
            <a:r>
              <a:rPr kumimoji="1" lang="ja-JP" altLang="en-US" sz="1100" dirty="0">
                <a:latin typeface="+mn-ea"/>
                <a:cs typeface="Meiryo UI" panose="020B0604030504040204" pitchFamily="50" charset="-128"/>
              </a:rPr>
              <a:t>概観</a:t>
            </a: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日本庭園での呈茶の様子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とは、情報処理や通信など、コンピュータやネットワークに関連する諸分野における技術・産業・設備・サービスなどの総称。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観客が収容できる万博記念競技場や多目的に使えるスポーツ広場、野球、サッカー、アメリカンフットボール、テニス、弓道等、多種多様の施設を有し、国際的なスポーツ大会から健康づくりに関する種々のプログラムまで、多様なニーズに幅広く応えるスポーツ活動の拠点として、スポーツ施設等の活用を促進していく。</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（１）スポーツ活動の拠点としての利用促進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競技場をはじめとしたスポーツ施設が、今後とも、人々がスポーツを楽しみ、スポーツを通じた交流が行われる拠点としての役割を果たしていけるよう、良好な施設の状態を保ちながら、利用促進を図っていく。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また、公園を舞台として、様々な文化・スポーツ活動が行われていることを積極的に発信し、より一層多様なプログラムが行われるという、好循環を生み出していく公園運営を行う。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a:t>万博記念競技場</a:t>
            </a:r>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多種多様なスポーツ施設を効率的で効果的に維持管理しながら、利用促進を図っていくため、各施設ごとの利用実態やニーズ等を踏まえながら、施設水準や利用条件等の見直しを行っていく。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種公認陸上競技場としての施設水準の維持について見直しを行うとともに、市立吹田サッカースタジアムが平成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p>
        </p:txBody>
      </p:sp>
    </p:spTree>
    <p:extLst>
      <p:ext uri="{BB962C8B-B14F-4D97-AF65-F5344CB8AC3E}">
        <p14:creationId xmlns:p14="http://schemas.microsoft.com/office/powerpoint/2010/main" val="135862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日本庭園や太陽の塔、自然文化園の森や水系、自然観察学習館など、公園の持つ</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特色を活かし、自然体験や憩い、健康づくり、絵や写真、音楽等、様々な文化的プログラムが四季折々に公園の各スポットで実施されるよう、関係団体や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市立吹田サッカースタジアムについては、東京オリンピックのサッカー会場の候補地にあげられている。また、オリンピック以外でも日本代表や世界クラスの国際試合開催が見込まれ、ファンや子どもたちを対象としたそれらの関連プログラム等の実施を含め、国内有数の拠点として、万博記念公園のブランド力を向上させ、発展につなげることが期待できる。そうしたオリンピック誘致や国際大会の開催をより現実的なものとするため、同スタジアム周辺に新たにサッカー場を整備することについて、関係団体等と協議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陸上競技や野球、サッカーなどの万博記念公園で実施されている広域的な大会の継続実施や、新たな大会の開催、各種スポーツ団体による初心者向けセミナーや子供向けプログラムの実施などを働きかけ、幅広いスポーツの拠点としての活性化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スポーツ施設のみならず、自然文化園を含め豊かな緑の中で快適に運動ができる環境を活かし、ランニングやウォーキング、ヨガ等の健康づくりに関するプログラムの実施について、関係団体や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内で実施される大会やプログラムの名前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国立民族学博物館などの文化施設と連携した、海外利用者向けの多様なプログラムの提供及び日本文化が体験できる日本庭園での魅力的なコンテンツの強化について、検討する。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世界や日本の文化を総合的に学習できる公園として、幼稚園から高校までの校外学習を誘致するなど、学校行事での利用促進を図る。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隣接する大阪大学をはじめ近隣の大学等と連携した留学生向けプログラムを実施する。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a:solidFill>
                  <a:schemeClr val="bg1"/>
                </a:solidFill>
              </a:rPr>
              <a:t>（</a:t>
            </a:r>
            <a:r>
              <a:rPr lang="en-US" altLang="ja-JP" sz="900" b="1" dirty="0">
                <a:solidFill>
                  <a:schemeClr val="bg1"/>
                </a:solidFill>
              </a:rPr>
              <a:t>C</a:t>
            </a:r>
            <a:r>
              <a:rPr lang="ja-JP" altLang="en-US" sz="900" b="1" dirty="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ユニバーサルデザインに配慮しながら、公園利用者の安全・安心の確保に向けた取組みを進める。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来園者の増加に伴い、交通渋滞が想定されることから、関係機関と連携しつつ駐車場の増設や誘導施設の整備など総合的な交通対策を進める。</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休憩所やベンチ、遊具施設等について、来園者が快適に利用できるよう、点検等を十分に行うとともに随時、適切な補修・更新、充実を図っていく。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また、トイレなど園内の施設整備については、ユニバーサルデザインに配慮し、誰もが使える施設として、維持補修計画に基づき、整備する。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a:t>園内遊具施設</a:t>
            </a:r>
          </a:p>
        </p:txBody>
      </p:sp>
    </p:spTree>
    <p:extLst>
      <p:ext uri="{BB962C8B-B14F-4D97-AF65-F5344CB8AC3E}">
        <p14:creationId xmlns:p14="http://schemas.microsoft.com/office/powerpoint/2010/main" val="162687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（２）園内移動手段の充実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ルートを設定し、最適な運行について検討を行う。また、自転車タクシー等といった新たな園内移動手段の導入について、検討す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公園の魅力向上に伴い、来園者の増加が予想されることから、公共交通機関の利用促進を図ることはもとより、周辺自治体、警察、道路管理者、園内事業者等と密に連携し、交通対策を実施する。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来園者が容易に、かつ効率的に駐車場を探せるよう、外周道路において視認性の高い満車空車の表示灯を設置するとともに、駐車場や駐輪場の整備など総合的な交通対策について、検討する。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（４）災害時に人々を守る公園</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大阪府の広域防災拠点及び後方支援活動拠点、吹田市、茨木市、摂津市の広域避難地に指定されていることを踏まえ、防災機能の充実を図っていく。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a:t>大阪府北部広域防災拠点備蓄倉庫</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a:t>森のトレイン</a:t>
            </a:r>
          </a:p>
        </p:txBody>
      </p:sp>
    </p:spTree>
    <p:extLst>
      <p:ext uri="{BB962C8B-B14F-4D97-AF65-F5344CB8AC3E}">
        <p14:creationId xmlns:p14="http://schemas.microsoft.com/office/powerpoint/2010/main" val="267079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万博記念公園は、入園料収入や土地などの資産活用の収入を確保し、これを公園に還元していくという独立採算による特別会計で運営し、魅力向上に向けて、持続可能な運営サイクルを確立させる。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ボランティアの方々をはじめ、多様な主体が様々な手法で運営に参加し、多様な利用者サービスの仕組みを構築する。</a:t>
            </a: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a:t>上空から見た万博記念公園と太陽の塔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万博記念公園は、広大な敷地の中に、「太陽の塔」や日本庭園、各種スポーツ施設など多様な施設を有し、その相乗効果で魅力を高めてきた。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今後、万博記念公園駅前地区など、土地等の資産活用をさらに進めるとともに、自然文化園・日本庭園への来園や公園施設の利用を一層促進し、これら施設の魅力向上に投資できるよう、必要な収入確保を目指す。</a:t>
            </a: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また、施設管理経費については、日ごろから不断の見直しを行い、歳出経費の節減に努める。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さらに、運営体制の検討に際しては、柔軟かつきめ細かなサービスを提供できるよう、民間活力を導入するとともに、より効率的な体制を目指す。　</a:t>
            </a:r>
          </a:p>
        </p:txBody>
      </p:sp>
    </p:spTree>
    <p:extLst>
      <p:ext uri="{BB962C8B-B14F-4D97-AF65-F5344CB8AC3E}">
        <p14:creationId xmlns:p14="http://schemas.microsoft.com/office/powerpoint/2010/main" val="330107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公園全体の集客効果や事業収支の見込み等を精査の上、利用者サービスの充実による公園の魅力向上を図るため、複数施設の共通チケットの導入等、多様な料金設定の導入を検討する。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季節やイベント時間に応じて、各施設の開園・閉園時刻を弾力的に運用する。</a:t>
            </a: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（２）多様な主体が運営に参加できる参加型の公園運営、広報等</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万博記念公園の知名度を高めるため、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の活用など、様々な手法を活用し、効果的な広報を行う。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a:t>万博記念公園のロゴ</a:t>
            </a:r>
            <a:endParaRPr lang="en-US" altLang="ja-JP" sz="1100" dirty="0"/>
          </a:p>
          <a:p>
            <a:pPr algn="ctr"/>
            <a:r>
              <a:rPr kumimoji="1" lang="ja-JP" altLang="en-US" sz="1100" dirty="0"/>
              <a:t>（大阪万博シンボルマーク）</a:t>
            </a:r>
          </a:p>
        </p:txBody>
      </p:sp>
    </p:spTree>
    <p:extLst>
      <p:ext uri="{BB962C8B-B14F-4D97-AF65-F5344CB8AC3E}">
        <p14:creationId xmlns:p14="http://schemas.microsoft.com/office/powerpoint/2010/main" val="239178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はじめに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３．社会経済情勢の変化と万博記念公園に求められる役割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10</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４．目指すべき公園像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12</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５．基本方針の内容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６．今後の運営体制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７．今後の取組み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６．今後の運営体制について</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ついては、集客やにぎわい作り、来園者の満足度向上などに民間事業者の持つ多様なノウハウを活用するため、指定管理者制度を導入することと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・指定管理の範囲   ：自然文化園、日本庭園、スポーツ施設、駐車場等公の施設の運営を一括で移行。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・長期的視点に立った各種プログラムの実施や施設への投資を考慮し、府の一般的な指定管理期間（５年）よりも長期に設定。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・期間中の業務内容や目標達成度について、チェックできる仕組みを構築。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○府が引き続き行う業務</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ハウジング等の土地貸付、万博記念公園駅周辺地区及び外周部分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の事業者誘致など、府有資産の活用に関するものは、府が実施する。</a:t>
            </a: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の上に自然を再生してきた自然文化園の森については、他に類を見ない貴重な公の財産であり、長く将来に引き継</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７．今後の取組み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1664" name="ワークシート" r:id="rId4" imgW="7353123" imgH="4238549" progId="Excel.Sheet.12">
                  <p:embed/>
                </p:oleObj>
              </mc:Choice>
              <mc:Fallback>
                <p:oleObj name="ワークシート" r:id="rId4" imgW="7353123" imgH="4238549" progId="Excel.Sheet.12">
                  <p:embed/>
                  <p:pic>
                    <p:nvPicPr>
                      <p:cNvPr id="0" name="オブジェクト 5"/>
                      <p:cNvPicPr>
                        <a:picLocks noChangeAspect="1" noChangeArrowheads="1"/>
                      </p:cNvPicPr>
                      <p:nvPr/>
                    </p:nvPicPr>
                    <p:blipFill>
                      <a:blip r:embed="rId5"/>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algn="ctr"/>
                      <a:r>
                        <a:rPr kumimoji="1" lang="ja-JP" altLang="en-US" sz="1600" dirty="0"/>
                        <a:t>短期</a:t>
                      </a:r>
                      <a:r>
                        <a:rPr kumimoji="1" lang="ja-JP" altLang="en-US" sz="1100" dirty="0"/>
                        <a:t>（～Ｈ２９年度）</a:t>
                      </a:r>
                    </a:p>
                  </a:txBody>
                  <a:tcPr/>
                </a:tc>
                <a:tc>
                  <a:txBody>
                    <a:bodyPr/>
                    <a:lstStyle/>
                    <a:p>
                      <a:pPr algn="ctr"/>
                      <a:r>
                        <a:rPr kumimoji="1" lang="ja-JP" altLang="en-US" sz="1600" dirty="0"/>
                        <a:t>中期</a:t>
                      </a:r>
                      <a:r>
                        <a:rPr kumimoji="1" lang="ja-JP" altLang="en-US" sz="1100" dirty="0"/>
                        <a:t>（～Ｈ３２年度）</a:t>
                      </a:r>
                    </a:p>
                  </a:txBody>
                  <a:tcPr/>
                </a:tc>
                <a:tc>
                  <a:txBody>
                    <a:bodyPr/>
                    <a:lstStyle/>
                    <a:p>
                      <a:pPr algn="ctr"/>
                      <a:r>
                        <a:rPr kumimoji="1" lang="ja-JP" altLang="en-US" sz="1600" dirty="0"/>
                        <a:t>長期</a:t>
                      </a:r>
                      <a:r>
                        <a:rPr kumimoji="1" lang="ja-JP" altLang="en-US" sz="1100" dirty="0"/>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①シンボルゾーンを中心に文化と美を体験・創造し発信する公園</a:t>
                      </a:r>
                      <a:endParaRPr kumimoji="1" lang="en-US" altLang="ja-JP" sz="1200" dirty="0"/>
                    </a:p>
                    <a:p>
                      <a:endParaRPr kumimoji="1" lang="en-US" altLang="ja-JP" sz="1200" dirty="0"/>
                    </a:p>
                    <a:p>
                      <a:endParaRPr kumimoji="1" lang="ja-JP" altLang="en-US" sz="1200" dirty="0"/>
                    </a:p>
                  </a:txBody>
                  <a:tcPr/>
                </a:tc>
                <a:tc>
                  <a:txBody>
                    <a:bodyPr/>
                    <a:lstStyle/>
                    <a:p>
                      <a:r>
                        <a:rPr kumimoji="1" lang="ja-JP" altLang="en-US" sz="1050" dirty="0"/>
                        <a:t>◆</a:t>
                      </a:r>
                      <a:r>
                        <a:rPr kumimoji="1" lang="en-US" altLang="ja-JP" sz="1050" dirty="0"/>
                        <a:t>｢</a:t>
                      </a:r>
                      <a:r>
                        <a:rPr kumimoji="1" lang="ja-JP" altLang="en-US" sz="1050" dirty="0"/>
                        <a:t>太陽の塔</a:t>
                      </a:r>
                      <a:r>
                        <a:rPr kumimoji="1" lang="en-US" altLang="ja-JP" sz="1050" dirty="0"/>
                        <a:t>｣</a:t>
                      </a:r>
                      <a:r>
                        <a:rPr kumimoji="1" lang="ja-JP" altLang="en-US" sz="1050" dirty="0"/>
                        <a:t>耐震改修および「生命の樹」を再生。併せて地下展示室を設置し「地底の太陽」を再生。平成</a:t>
                      </a:r>
                      <a:r>
                        <a:rPr kumimoji="1" lang="en-US" altLang="ja-JP" sz="1050" dirty="0"/>
                        <a:t>29</a:t>
                      </a:r>
                      <a:r>
                        <a:rPr kumimoji="1" lang="ja-JP" altLang="en-US" sz="1050" dirty="0"/>
                        <a:t>年度からの内部公開を目指し、できるだけ早期に着工する。　</a:t>
                      </a:r>
                    </a:p>
                    <a:p>
                      <a:endParaRPr kumimoji="1" lang="en-US" altLang="ja-JP" sz="1050" dirty="0"/>
                    </a:p>
                    <a:p>
                      <a:r>
                        <a:rPr kumimoji="1" lang="ja-JP" altLang="en-US" sz="1050" dirty="0"/>
                        <a:t>◆</a:t>
                      </a:r>
                      <a:r>
                        <a:rPr kumimoji="1" lang="en-US" altLang="ja-JP" sz="1050" dirty="0"/>
                        <a:t>｢</a:t>
                      </a:r>
                      <a:r>
                        <a:rPr kumimoji="1" lang="ja-JP" altLang="en-US" sz="1050" dirty="0"/>
                        <a:t>太陽の塔」の内部展示のため、ふるさと納税制度を活用し、広く寄付金を募集する。</a:t>
                      </a:r>
                    </a:p>
                    <a:p>
                      <a:endParaRPr kumimoji="1" lang="en-US" altLang="ja-JP" sz="1050" dirty="0"/>
                    </a:p>
                    <a:p>
                      <a:r>
                        <a:rPr kumimoji="1" lang="ja-JP" altLang="en-US" sz="1050" dirty="0"/>
                        <a:t>◆大阪万博開催</a:t>
                      </a:r>
                      <a:r>
                        <a:rPr kumimoji="1" lang="en-US" altLang="ja-JP" sz="1050" dirty="0"/>
                        <a:t>50</a:t>
                      </a:r>
                      <a:r>
                        <a:rPr kumimoji="1" lang="ja-JP" altLang="en-US" sz="1050" dirty="0"/>
                        <a:t>周年である平成</a:t>
                      </a:r>
                      <a:r>
                        <a:rPr kumimoji="1" lang="en-US" altLang="ja-JP" sz="1050" dirty="0"/>
                        <a:t>32</a:t>
                      </a:r>
                      <a:r>
                        <a:rPr kumimoji="1" lang="ja-JP" altLang="en-US" sz="1050" dirty="0"/>
                        <a:t>年</a:t>
                      </a:r>
                      <a:r>
                        <a:rPr kumimoji="1" lang="en-US" altLang="ja-JP" sz="1050" dirty="0"/>
                        <a:t>(2020</a:t>
                      </a:r>
                      <a:r>
                        <a:rPr kumimoji="1" lang="ja-JP" altLang="en-US" sz="1050" dirty="0"/>
                        <a:t>年</a:t>
                      </a:r>
                      <a:r>
                        <a:rPr kumimoji="1" lang="en-US" altLang="ja-JP" sz="1050" dirty="0"/>
                        <a:t>)</a:t>
                      </a:r>
                      <a:r>
                        <a:rPr kumimoji="1" lang="ja-JP" altLang="en-US" sz="1050" dirty="0"/>
                        <a:t>に向け、様々なカウントダウンイベントを実施し、機運を醸成する。　</a:t>
                      </a:r>
                    </a:p>
                    <a:p>
                      <a:endParaRPr kumimoji="1" lang="en-US" altLang="ja-JP" sz="1050" dirty="0"/>
                    </a:p>
                    <a:p>
                      <a:r>
                        <a:rPr kumimoji="1" lang="ja-JP" altLang="en-US" sz="1050" dirty="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a:p>
                    <a:p>
                      <a:endParaRPr kumimoji="1" lang="en-US" altLang="ja-JP" sz="1050" dirty="0"/>
                    </a:p>
                    <a:p>
                      <a:r>
                        <a:rPr kumimoji="1" lang="ja-JP" altLang="en-US" sz="1050" dirty="0"/>
                        <a:t>◆</a:t>
                      </a:r>
                      <a:r>
                        <a:rPr kumimoji="1" lang="en-US" altLang="ja-JP" sz="1050" dirty="0"/>
                        <a:t>EXPO CITY</a:t>
                      </a:r>
                      <a:r>
                        <a:rPr kumimoji="1" lang="ja-JP" altLang="en-US" sz="1050" dirty="0"/>
                        <a:t>等を含め施設間の情報共有と協働を進めるための関係者のプラットホームを平成</a:t>
                      </a:r>
                      <a:r>
                        <a:rPr kumimoji="1" lang="en-US" altLang="ja-JP" sz="1050" dirty="0"/>
                        <a:t>27</a:t>
                      </a:r>
                      <a:r>
                        <a:rPr kumimoji="1" lang="ja-JP" altLang="en-US" sz="1050" dirty="0"/>
                        <a:t>年度に設置し、コラボレーションイベントや共同セミナー等のプログラムの充実に取り組んでいく。</a:t>
                      </a:r>
                    </a:p>
                    <a:p>
                      <a:r>
                        <a:rPr kumimoji="1" lang="ja-JP" altLang="en-US" sz="1050" dirty="0"/>
                        <a:t>　</a:t>
                      </a:r>
                      <a:endParaRPr kumimoji="1" lang="en-US" altLang="ja-JP" sz="1050" dirty="0"/>
                    </a:p>
                    <a:p>
                      <a:r>
                        <a:rPr kumimoji="1" lang="ja-JP" altLang="en-US" sz="1050" dirty="0"/>
                        <a:t>◆公園の様々な場所をアートやデザインなど芸術文化の創作・発信や芸術家の育成の場として活用するため、機会や場所を提供していく。</a:t>
                      </a:r>
                      <a:endParaRPr kumimoji="1" lang="en-US" altLang="ja-JP" sz="1050" dirty="0"/>
                    </a:p>
                    <a:p>
                      <a:endParaRPr kumimoji="1" lang="en-US" altLang="ja-JP" sz="1050" dirty="0"/>
                    </a:p>
                    <a:p>
                      <a:r>
                        <a:rPr kumimoji="1" lang="ja-JP" altLang="en-US" sz="1050" dirty="0"/>
                        <a:t>◆平成</a:t>
                      </a:r>
                      <a:r>
                        <a:rPr kumimoji="1" lang="en-US" altLang="ja-JP" sz="1050" dirty="0"/>
                        <a:t>10</a:t>
                      </a:r>
                      <a:r>
                        <a:rPr kumimoji="1" lang="ja-JP" altLang="en-US" sz="1050" dirty="0"/>
                        <a:t>年に公共建築百選に選ばれた優れた建物である旧国際児童文学館の有効活用について、アイデア募集や事業コンペ等の実施を検討する。</a:t>
                      </a:r>
                    </a:p>
                    <a:p>
                      <a:endParaRPr kumimoji="1" lang="en-US" altLang="ja-JP" sz="1050" dirty="0"/>
                    </a:p>
                    <a:p>
                      <a:r>
                        <a:rPr kumimoji="1" lang="ja-JP" altLang="en-US" sz="1050" dirty="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a:t>◆平成</a:t>
                      </a:r>
                      <a:r>
                        <a:rPr kumimoji="1" lang="en-US" altLang="ja-JP" sz="1100" dirty="0"/>
                        <a:t>32</a:t>
                      </a:r>
                      <a:r>
                        <a:rPr kumimoji="1" lang="ja-JP" altLang="en-US" sz="1100" dirty="0"/>
                        <a:t>年</a:t>
                      </a:r>
                      <a:r>
                        <a:rPr kumimoji="1" lang="en-US" altLang="ja-JP" sz="1100" dirty="0"/>
                        <a:t>(2020</a:t>
                      </a:r>
                      <a:r>
                        <a:rPr kumimoji="1" lang="ja-JP" altLang="en-US" sz="1100" dirty="0"/>
                        <a:t>年</a:t>
                      </a:r>
                      <a:r>
                        <a:rPr kumimoji="1" lang="en-US" altLang="ja-JP" sz="1100" dirty="0"/>
                        <a:t>)</a:t>
                      </a:r>
                      <a:r>
                        <a:rPr kumimoji="1" lang="ja-JP" altLang="en-US" sz="1100" dirty="0"/>
                        <a:t>に大阪万博開催</a:t>
                      </a:r>
                      <a:r>
                        <a:rPr kumimoji="1" lang="en-US" altLang="ja-JP" sz="1100" dirty="0"/>
                        <a:t>50</a:t>
                      </a:r>
                      <a:r>
                        <a:rPr kumimoji="1" lang="ja-JP" altLang="en-US" sz="1100" dirty="0"/>
                        <a:t>周年記念イベントを実施する。</a:t>
                      </a:r>
                    </a:p>
                    <a:p>
                      <a:endParaRPr kumimoji="1" lang="en-US" altLang="ja-JP" sz="1100" dirty="0"/>
                    </a:p>
                    <a:p>
                      <a:r>
                        <a:rPr kumimoji="1" lang="ja-JP" altLang="en-US" sz="1100" dirty="0"/>
                        <a:t>◆国立民族学博物館、大阪日本民芸館など、公園の持つ多くの優れた文化資源を活かし、相乗効果を発揮させながら、文化発信拠点としての魅力向上を図る。</a:t>
                      </a:r>
                      <a:endParaRPr kumimoji="1" lang="en-US" altLang="ja-JP" sz="1100" dirty="0"/>
                    </a:p>
                    <a:p>
                      <a:endParaRPr kumimoji="1" lang="en-US" altLang="ja-JP" sz="1100" dirty="0"/>
                    </a:p>
                    <a:p>
                      <a:r>
                        <a:rPr kumimoji="1" lang="ja-JP" altLang="en-US" sz="1100" dirty="0"/>
                        <a:t>◆公園に隣接する大阪大学をはじめとした教育機関とも連携し、研究や発表、その他多様な活動の場としての活性化を図る。</a:t>
                      </a:r>
                    </a:p>
                    <a:p>
                      <a:endParaRPr kumimoji="1" lang="ja-JP" altLang="en-US" sz="1100" dirty="0"/>
                    </a:p>
                  </a:txBody>
                  <a:tcPr/>
                </a:tc>
                <a:tc>
                  <a:txBody>
                    <a:bodyPr/>
                    <a:lstStyle/>
                    <a:p>
                      <a:r>
                        <a:rPr kumimoji="1" lang="ja-JP" altLang="en-US" sz="1100" dirty="0"/>
                        <a:t>◆「太陽の塔」の登録有形文化財としての登録、将来的には世界遺産登録を目指す。</a:t>
                      </a:r>
                    </a:p>
                    <a:p>
                      <a:r>
                        <a:rPr kumimoji="1" lang="ja-JP" altLang="en-US" sz="1100" dirty="0"/>
                        <a:t>（建設後</a:t>
                      </a:r>
                      <a:r>
                        <a:rPr kumimoji="1" lang="en-US" altLang="ja-JP" sz="1100" dirty="0"/>
                        <a:t>50</a:t>
                      </a:r>
                      <a:r>
                        <a:rPr kumimoji="1" lang="ja-JP" altLang="en-US" sz="1100" dirty="0"/>
                        <a:t>年を経過するものが登録有形文化財の審査の対象）</a:t>
                      </a:r>
                    </a:p>
                    <a:p>
                      <a:endParaRPr kumimoji="1" lang="en-US" altLang="ja-JP" sz="1100" dirty="0"/>
                    </a:p>
                    <a:p>
                      <a:r>
                        <a:rPr kumimoji="1" lang="ja-JP" altLang="en-US" sz="1100" dirty="0"/>
                        <a:t>◆シンボルゾーン整備の実現に向けて、検討のたたき台となる基本計画については、平成</a:t>
                      </a:r>
                      <a:r>
                        <a:rPr kumimoji="1" lang="en-US" altLang="ja-JP" sz="1100" dirty="0"/>
                        <a:t>27</a:t>
                      </a:r>
                      <a:r>
                        <a:rPr kumimoji="1" lang="ja-JP" altLang="en-US" sz="1100" dirty="0"/>
                        <a:t>年度に着手。長期を要する大規模整備に向けての具体的方策を検討する。</a:t>
                      </a:r>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３０</a:t>
            </a:r>
          </a:p>
        </p:txBody>
      </p:sp>
    </p:spTree>
    <p:extLst>
      <p:ext uri="{BB962C8B-B14F-4D97-AF65-F5344CB8AC3E}">
        <p14:creationId xmlns:p14="http://schemas.microsoft.com/office/powerpoint/2010/main" val="211591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extLst>
                    <a:ext uri="{9D8B030D-6E8A-4147-A177-3AD203B41FA5}">
                      <a16:colId xmlns:a16="http://schemas.microsoft.com/office/drawing/2014/main" val="20000"/>
                    </a:ext>
                  </a:extLst>
                </a:gridCol>
                <a:gridCol w="3276580">
                  <a:extLst>
                    <a:ext uri="{9D8B030D-6E8A-4147-A177-3AD203B41FA5}">
                      <a16:colId xmlns:a16="http://schemas.microsoft.com/office/drawing/2014/main" val="20001"/>
                    </a:ext>
                  </a:extLst>
                </a:gridCol>
                <a:gridCol w="2013991">
                  <a:extLst>
                    <a:ext uri="{9D8B030D-6E8A-4147-A177-3AD203B41FA5}">
                      <a16:colId xmlns:a16="http://schemas.microsoft.com/office/drawing/2014/main" val="20002"/>
                    </a:ext>
                  </a:extLst>
                </a:gridCol>
                <a:gridCol w="1533265">
                  <a:extLst>
                    <a:ext uri="{9D8B030D-6E8A-4147-A177-3AD203B41FA5}">
                      <a16:colId xmlns:a16="http://schemas.microsoft.com/office/drawing/2014/main" val="20003"/>
                    </a:ext>
                  </a:extLst>
                </a:gridCol>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123405">
                <a:tc>
                  <a:txBody>
                    <a:bodyPr/>
                    <a:lstStyle/>
                    <a:p>
                      <a:r>
                        <a:rPr kumimoji="1" lang="ja-JP" altLang="en-US" sz="1200" dirty="0"/>
                        <a:t>②地球環境保全・再生に貢献する公園</a:t>
                      </a:r>
                      <a:endParaRPr kumimoji="1" lang="en-US" altLang="ja-JP" sz="1200" dirty="0"/>
                    </a:p>
                    <a:p>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◆これまで育成してきた自然文化園を包み込む森や園内に張り巡らされた水系、芝生の広場、日本庭園など公園の骨格となる緑を維持する。</a:t>
                      </a:r>
                    </a:p>
                    <a:p>
                      <a:endParaRPr kumimoji="1" lang="en-US" altLang="ja-JP" sz="1100" dirty="0"/>
                    </a:p>
                    <a:p>
                      <a:endParaRPr kumimoji="1" lang="en-US" altLang="ja-JP" sz="1100" dirty="0"/>
                    </a:p>
                    <a:p>
                      <a:r>
                        <a:rPr kumimoji="1" lang="ja-JP" altLang="en-US" sz="1100" dirty="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a:p>
                    <a:p>
                      <a:endParaRPr kumimoji="1" lang="en-US" altLang="ja-JP" sz="1100" dirty="0"/>
                    </a:p>
                    <a:p>
                      <a:r>
                        <a:rPr kumimoji="1" lang="ja-JP" altLang="en-US" sz="1100" dirty="0"/>
                        <a:t>◆剪定枝はチップ化を行い、堆肥や園路に敷き詰めて舗装材として、また、伐採竹もチップ化し路盤材などに活用するなど、園内の維持管理に活用</a:t>
                      </a:r>
                      <a:r>
                        <a:rPr kumimoji="1" lang="ja-JP" altLang="en-US" sz="1100"/>
                        <a:t>する取組み</a:t>
                      </a:r>
                      <a:r>
                        <a:rPr kumimoji="1" lang="ja-JP" altLang="en-US" sz="1100" dirty="0"/>
                        <a:t>をさらに進めるとともに、それらを紹介する環境学習プログラムを検討する。</a:t>
                      </a:r>
                    </a:p>
                    <a:p>
                      <a:endParaRPr kumimoji="1" lang="en-US" altLang="ja-JP" sz="1100" dirty="0"/>
                    </a:p>
                    <a:p>
                      <a:r>
                        <a:rPr kumimoji="1" lang="ja-JP" altLang="en-US" sz="1100" dirty="0"/>
                        <a:t>◆剪定枝や伐採竹は、環境学習の木工教室の材料としても活用するほか、間伐木は薪として森の足湯に利用するなど、園内の自然資源を活用する。</a:t>
                      </a:r>
                    </a:p>
                    <a:p>
                      <a:endParaRPr kumimoji="1" lang="en-US" altLang="ja-JP" sz="1100" dirty="0"/>
                    </a:p>
                  </a:txBody>
                  <a:tcPr/>
                </a:tc>
                <a:tc>
                  <a:txBody>
                    <a:bodyPr/>
                    <a:lstStyle/>
                    <a:p>
                      <a:r>
                        <a:rPr kumimoji="1" lang="ja-JP" altLang="en-US" sz="1100" dirty="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a:p>
                    <a:p>
                      <a:endParaRPr kumimoji="1" lang="en-US" altLang="ja-JP" sz="1100" dirty="0"/>
                    </a:p>
                    <a:p>
                      <a:r>
                        <a:rPr kumimoji="1" lang="ja-JP" altLang="en-US" sz="1100" dirty="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a:t>◆植物の種類・階層構造、年齢構成の多様化を図り、長期的に豊かな生物生息環境と常緑樹林、落葉樹林など多様な景観を持つ森をつくり出す。</a:t>
                      </a:r>
                    </a:p>
                    <a:p>
                      <a:endParaRPr kumimoji="1" lang="en-US" altLang="ja-JP" sz="12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59">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③緑の中で人々が憩い活動し自然の美に感動する公園</a:t>
                      </a:r>
                      <a:endParaRPr kumimoji="1" lang="en-US" altLang="ja-JP" sz="1200" dirty="0"/>
                    </a:p>
                    <a:p>
                      <a:endParaRPr kumimoji="1" lang="en-US" altLang="ja-JP" sz="1200" dirty="0"/>
                    </a:p>
                    <a:p>
                      <a:endParaRPr kumimoji="1" lang="ja-JP" altLang="en-US" sz="1200" dirty="0"/>
                    </a:p>
                  </a:txBody>
                  <a:tcPr/>
                </a:tc>
                <a:tc>
                  <a:txBody>
                    <a:bodyPr/>
                    <a:lstStyle/>
                    <a:p>
                      <a:r>
                        <a:rPr kumimoji="1" lang="ja-JP" altLang="en-US" sz="1100" dirty="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a:p>
                    <a:p>
                      <a:endParaRPr kumimoji="1" lang="en-US" altLang="ja-JP" sz="1100" dirty="0"/>
                    </a:p>
                    <a:p>
                      <a:r>
                        <a:rPr kumimoji="1" lang="ja-JP" altLang="en-US" sz="1100" dirty="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◆博覧会当時の日本の造園技術の粋を極め整備された日本庭園の魅力を維持、向上させるため、今後とも高度な技術者等による質の高い管理を行う。</a:t>
                      </a:r>
                    </a:p>
                    <a:p>
                      <a:endParaRPr kumimoji="1" lang="en-US" altLang="ja-JP" sz="1100" dirty="0"/>
                    </a:p>
                    <a:p>
                      <a:r>
                        <a:rPr kumimoji="1" lang="ja-JP" altLang="en-US" sz="1100" dirty="0"/>
                        <a:t>◆利用者が公園に興味をもつきっかけとするため、日本庭園や自然文化園の見所等への呼称・ネーミングの導入に向けて、検討を行う。</a:t>
                      </a:r>
                      <a:endParaRPr kumimoji="1" lang="en-US" altLang="ja-JP" sz="1100" dirty="0"/>
                    </a:p>
                    <a:p>
                      <a:endParaRPr kumimoji="1" lang="en-US" altLang="ja-JP" sz="1100" dirty="0"/>
                    </a:p>
                    <a:p>
                      <a:r>
                        <a:rPr kumimoji="1" lang="ja-JP" altLang="en-US" sz="1100" dirty="0"/>
                        <a:t>◆公園近隣の方々を中心としたボランティアや</a:t>
                      </a:r>
                      <a:r>
                        <a:rPr kumimoji="1" lang="en-US" altLang="ja-JP" sz="1100" dirty="0"/>
                        <a:t>NPO</a:t>
                      </a:r>
                      <a:r>
                        <a:rPr kumimoji="1" lang="ja-JP" altLang="en-US" sz="1100" dirty="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a:p>
                  </a:txBody>
                  <a:tcPr/>
                </a:tc>
                <a:tc>
                  <a:txBody>
                    <a:bodyPr/>
                    <a:lstStyle/>
                    <a:p>
                      <a:r>
                        <a:rPr kumimoji="1" lang="ja-JP" altLang="en-US" sz="1100" dirty="0"/>
                        <a:t>◆日本庭園の新たな魅力創出のため、平成</a:t>
                      </a:r>
                      <a:r>
                        <a:rPr kumimoji="1" lang="en-US" altLang="ja-JP" sz="1100" dirty="0"/>
                        <a:t>27</a:t>
                      </a:r>
                      <a:r>
                        <a:rPr kumimoji="1" lang="ja-JP" altLang="en-US" sz="1100" dirty="0"/>
                        <a:t>年度に景観や施設整備検討のたたき台となる基本計画（案）を策定し、平成</a:t>
                      </a:r>
                      <a:r>
                        <a:rPr kumimoji="1" lang="en-US" altLang="ja-JP" sz="1100" dirty="0"/>
                        <a:t>28</a:t>
                      </a:r>
                      <a:r>
                        <a:rPr kumimoji="1" lang="ja-JP" altLang="en-US" sz="1100" dirty="0"/>
                        <a:t>年度以降、課題等を整理した上、具体的整備を行う。</a:t>
                      </a:r>
                    </a:p>
                    <a:p>
                      <a:endParaRPr kumimoji="1" lang="en-US" altLang="ja-JP" sz="1100" dirty="0"/>
                    </a:p>
                    <a:p>
                      <a:r>
                        <a:rPr kumimoji="1" lang="ja-JP" altLang="en-US" sz="1100" dirty="0"/>
                        <a:t>◆多くの人々の参加による緑の育成を進め、緑を管理する人材作りを行うとともに、その層を厚くするため、「パークレンジャー」の組織化を進める。</a:t>
                      </a:r>
                      <a:endParaRPr kumimoji="1" lang="en-US" altLang="ja-JP" sz="1100" dirty="0"/>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extLst>
                    <a:ext uri="{9D8B030D-6E8A-4147-A177-3AD203B41FA5}">
                      <a16:colId xmlns:a16="http://schemas.microsoft.com/office/drawing/2014/main" val="20000"/>
                    </a:ext>
                  </a:extLst>
                </a:gridCol>
                <a:gridCol w="3181461">
                  <a:extLst>
                    <a:ext uri="{9D8B030D-6E8A-4147-A177-3AD203B41FA5}">
                      <a16:colId xmlns:a16="http://schemas.microsoft.com/office/drawing/2014/main" val="20001"/>
                    </a:ext>
                  </a:extLst>
                </a:gridCol>
                <a:gridCol w="2076942">
                  <a:extLst>
                    <a:ext uri="{9D8B030D-6E8A-4147-A177-3AD203B41FA5}">
                      <a16:colId xmlns:a16="http://schemas.microsoft.com/office/drawing/2014/main" val="20002"/>
                    </a:ext>
                  </a:extLst>
                </a:gridCol>
                <a:gridCol w="1453514">
                  <a:extLst>
                    <a:ext uri="{9D8B030D-6E8A-4147-A177-3AD203B41FA5}">
                      <a16:colId xmlns:a16="http://schemas.microsoft.com/office/drawing/2014/main" val="20003"/>
                    </a:ext>
                  </a:extLst>
                </a:gridCol>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5632947">
                <a:tc>
                  <a:txBody>
                    <a:bodyPr/>
                    <a:lstStyle/>
                    <a:p>
                      <a:r>
                        <a:rPr kumimoji="1" lang="ja-JP" altLang="en-US" sz="1200" dirty="0"/>
                        <a:t>④国内外から多くの人が訪れる公園</a:t>
                      </a:r>
                      <a:endParaRPr kumimoji="1" lang="en-US" altLang="ja-JP" sz="1200" dirty="0"/>
                    </a:p>
                    <a:p>
                      <a:endParaRPr kumimoji="1" lang="en-US" altLang="ja-JP" sz="1100" dirty="0"/>
                    </a:p>
                    <a:p>
                      <a:endParaRPr kumimoji="1" lang="ja-JP" altLang="en-US" sz="1100" dirty="0"/>
                    </a:p>
                  </a:txBody>
                  <a:tcPr/>
                </a:tc>
                <a:tc>
                  <a:txBody>
                    <a:bodyPr/>
                    <a:lstStyle/>
                    <a:p>
                      <a:r>
                        <a:rPr kumimoji="1" lang="ja-JP" altLang="en-US" sz="1100" dirty="0"/>
                        <a:t>◆</a:t>
                      </a:r>
                      <a:r>
                        <a:rPr kumimoji="1" lang="en-US" altLang="ja-JP" sz="1100" dirty="0"/>
                        <a:t>EXPO CITY</a:t>
                      </a:r>
                      <a:r>
                        <a:rPr kumimoji="1" lang="ja-JP" altLang="en-US" sz="1100" dirty="0"/>
                        <a:t>内の各種エンターテイメント施設で展開されるイベントとの共通チケットの企画、販売や海外向け広報を共同実施するなど、</a:t>
                      </a:r>
                      <a:r>
                        <a:rPr kumimoji="1" lang="en-US" altLang="ja-JP" sz="1100" dirty="0"/>
                        <a:t>EXPO CITY</a:t>
                      </a:r>
                      <a:r>
                        <a:rPr kumimoji="1" lang="ja-JP" altLang="en-US" sz="1100" dirty="0"/>
                        <a:t>と積極的に連携し、相互に人が行き交う流れを形成する。</a:t>
                      </a:r>
                    </a:p>
                    <a:p>
                      <a:endParaRPr kumimoji="1" lang="en-US" altLang="ja-JP" sz="1100" dirty="0"/>
                    </a:p>
                    <a:p>
                      <a:r>
                        <a:rPr kumimoji="1" lang="ja-JP" altLang="en-US" sz="1100" dirty="0"/>
                        <a:t>◆平成</a:t>
                      </a:r>
                      <a:r>
                        <a:rPr kumimoji="1" lang="en-US" altLang="ja-JP" sz="1100" dirty="0"/>
                        <a:t>27</a:t>
                      </a:r>
                      <a:r>
                        <a:rPr kumimoji="1" lang="ja-JP" altLang="en-US" sz="1100" dirty="0"/>
                        <a:t>年度に設置する関係者間のプラットホームを活用し、主たるアクセス手段である大阪モノレールや平成</a:t>
                      </a:r>
                      <a:r>
                        <a:rPr kumimoji="1" lang="en-US" altLang="ja-JP" sz="1100" dirty="0"/>
                        <a:t>28</a:t>
                      </a:r>
                      <a:r>
                        <a:rPr kumimoji="1" lang="ja-JP" altLang="en-US" sz="1100" dirty="0"/>
                        <a:t>年</a:t>
                      </a:r>
                      <a:r>
                        <a:rPr kumimoji="1" lang="en-US" altLang="ja-JP" sz="1100" dirty="0"/>
                        <a:t>2</a:t>
                      </a:r>
                      <a:r>
                        <a:rPr kumimoji="1" lang="ja-JP" altLang="en-US" sz="1100" dirty="0"/>
                        <a:t>月に杮落としを予定している市立吹田サッカースタジアムをはじめ、公園エリアの事業者・施設間の連携をより密にし、エリア全体の活性化につなげる。</a:t>
                      </a:r>
                      <a:endParaRPr kumimoji="1" lang="en-US" altLang="ja-JP" sz="1100" dirty="0"/>
                    </a:p>
                    <a:p>
                      <a:endParaRPr kumimoji="1" lang="en-US" altLang="ja-JP" sz="1100" dirty="0"/>
                    </a:p>
                    <a:p>
                      <a:r>
                        <a:rPr kumimoji="1" lang="ja-JP" altLang="en-US" sz="1100" dirty="0"/>
                        <a:t>◆公園ホームページの多言語化や外国人観光客のガイドブックやフリーペーパーなど、インバウンド情報誌への掲載に取り組む。</a:t>
                      </a:r>
                    </a:p>
                    <a:p>
                      <a:endParaRPr kumimoji="1" lang="en-US" altLang="ja-JP" sz="1100" dirty="0"/>
                    </a:p>
                    <a:p>
                      <a:r>
                        <a:rPr kumimoji="1" lang="ja-JP" altLang="en-US" sz="1100" dirty="0"/>
                        <a:t>◆大阪観光局公式ガイドブックへの公園情報の掲載等、外国人旅行者の来園数増加に向け大阪観光局との連携を一層深める。</a:t>
                      </a:r>
                    </a:p>
                    <a:p>
                      <a:endParaRPr kumimoji="1" lang="en-US" altLang="ja-JP" sz="1100" dirty="0"/>
                    </a:p>
                    <a:p>
                      <a:r>
                        <a:rPr kumimoji="1" lang="ja-JP" altLang="en-US" sz="1100" dirty="0"/>
                        <a:t>◆「太陽の塔」を中心とした万博記念公園の特徴あるコンテンツや留学生・在関西の外国人向けプログラムを充実し、口コミのネットワークや</a:t>
                      </a:r>
                      <a:r>
                        <a:rPr kumimoji="1" lang="en-US" altLang="ja-JP" sz="1100" dirty="0"/>
                        <a:t>SNS</a:t>
                      </a:r>
                      <a:r>
                        <a:rPr kumimoji="1" lang="ja-JP" altLang="en-US" sz="1100" dirty="0"/>
                        <a:t>による母国への情報発信等を促進する。</a:t>
                      </a:r>
                      <a:endParaRPr kumimoji="1" lang="en-US" altLang="ja-JP" sz="1100" dirty="0"/>
                    </a:p>
                    <a:p>
                      <a:endParaRPr kumimoji="1" lang="en-US" altLang="ja-JP" sz="1100" dirty="0"/>
                    </a:p>
                    <a:p>
                      <a:r>
                        <a:rPr kumimoji="1" lang="ja-JP" altLang="en-US" sz="1100" dirty="0"/>
                        <a:t>◆無料</a:t>
                      </a:r>
                      <a:r>
                        <a:rPr kumimoji="1" lang="en-US" altLang="ja-JP" sz="1100" dirty="0"/>
                        <a:t>Wi-Fi</a:t>
                      </a:r>
                      <a:r>
                        <a:rPr kumimoji="1" lang="ja-JP" altLang="en-US" sz="1100" dirty="0"/>
                        <a:t>（</a:t>
                      </a:r>
                      <a:r>
                        <a:rPr kumimoji="1" lang="en-US" altLang="ja-JP" sz="1100" dirty="0"/>
                        <a:t>Osaka Free Wi-Fi</a:t>
                      </a:r>
                      <a:r>
                        <a:rPr kumimoji="1" lang="ja-JP" altLang="en-US" sz="1100" dirty="0"/>
                        <a:t>等）の整備や公園利用者専用アプリを開発など、ソーシャルメディアを活用する。</a:t>
                      </a:r>
                    </a:p>
                    <a:p>
                      <a:endParaRPr kumimoji="1" lang="ja-JP" altLang="en-US" sz="1100" dirty="0"/>
                    </a:p>
                  </a:txBody>
                  <a:tcPr/>
                </a:tc>
                <a:tc>
                  <a:txBody>
                    <a:bodyPr/>
                    <a:lstStyle/>
                    <a:p>
                      <a:r>
                        <a:rPr kumimoji="1" lang="ja-JP" altLang="en-US" sz="1100" dirty="0"/>
                        <a:t>◆万博記念公園駅前周辺地区において、公園の魅力向上や利便性を高める事業者の誘致を進める。平成</a:t>
                      </a:r>
                      <a:r>
                        <a:rPr kumimoji="1" lang="en-US" altLang="ja-JP" sz="1100" dirty="0"/>
                        <a:t>27</a:t>
                      </a:r>
                      <a:r>
                        <a:rPr kumimoji="1" lang="ja-JP" altLang="en-US" sz="1100" dirty="0"/>
                        <a:t>年度に開業する</a:t>
                      </a:r>
                      <a:r>
                        <a:rPr kumimoji="1" lang="en-US" altLang="ja-JP" sz="1100" dirty="0"/>
                        <a:t>EXPO CITY</a:t>
                      </a:r>
                      <a:r>
                        <a:rPr kumimoji="1" lang="ja-JP" altLang="en-US" sz="1100" dirty="0"/>
                        <a:t>や市立吹田サッカースタジアムの状況を踏まえ、平成</a:t>
                      </a:r>
                      <a:r>
                        <a:rPr kumimoji="1" lang="en-US" altLang="ja-JP" sz="1100" dirty="0"/>
                        <a:t>28</a:t>
                      </a:r>
                      <a:r>
                        <a:rPr kumimoji="1" lang="ja-JP" altLang="en-US" sz="1100" dirty="0"/>
                        <a:t>年度にアイデアコンペを実施するなど、早期に事業者の誘致を図る。</a:t>
                      </a:r>
                      <a:endParaRPr kumimoji="1" lang="en-US" altLang="ja-JP" sz="1100" dirty="0"/>
                    </a:p>
                    <a:p>
                      <a:endParaRPr kumimoji="1" lang="en-US" altLang="ja-JP" sz="1100" dirty="0"/>
                    </a:p>
                    <a:p>
                      <a:r>
                        <a:rPr kumimoji="1" lang="ja-JP" altLang="en-US" sz="1100" dirty="0"/>
                        <a:t>◆公園の風格と景観等に配慮しつつ、ロードサイドに適した飲食・商業・スポーツ施設等の誘致に取り組む。</a:t>
                      </a:r>
                    </a:p>
                    <a:p>
                      <a:endParaRPr kumimoji="1" lang="en-US" altLang="ja-JP" sz="1100" dirty="0"/>
                    </a:p>
                    <a:p>
                      <a:r>
                        <a:rPr kumimoji="1" lang="ja-JP" altLang="en-US" sz="1100" dirty="0"/>
                        <a:t>◆自然文化園内のカフェやレストラン、売店等の利便施設のジャンルや配置について、平成</a:t>
                      </a:r>
                      <a:r>
                        <a:rPr kumimoji="1" lang="en-US" altLang="ja-JP" sz="1100" dirty="0"/>
                        <a:t>27</a:t>
                      </a:r>
                      <a:r>
                        <a:rPr kumimoji="1" lang="ja-JP" altLang="en-US" sz="1100" dirty="0"/>
                        <a:t>年度にヒアリング調査等を実施し、公園の質と魅力を高める飲食施設等の配置や事業者誘致を進める。</a:t>
                      </a:r>
                    </a:p>
                    <a:p>
                      <a:endParaRPr kumimoji="1" lang="en-US" altLang="ja-JP" sz="1100" dirty="0"/>
                    </a:p>
                    <a:p>
                      <a:r>
                        <a:rPr kumimoji="1" lang="ja-JP" altLang="en-US" sz="1100" dirty="0"/>
                        <a:t>◆海外からの観光客の誘致を図るため、海外の旅行代理店と共同でツアーの企画を検討する。</a:t>
                      </a:r>
                      <a:endParaRPr kumimoji="1" lang="ja-JP" altLang="en-US" sz="1000" dirty="0"/>
                    </a:p>
                  </a:txBody>
                  <a:tcPr/>
                </a:tc>
                <a:tc>
                  <a:txBody>
                    <a:bodyPr/>
                    <a:lstStyle/>
                    <a:p>
                      <a:r>
                        <a:rPr kumimoji="1" lang="ja-JP" altLang="en-US" sz="1100" dirty="0"/>
                        <a:t>◆外国人来園者については、中期の目標（</a:t>
                      </a:r>
                      <a:r>
                        <a:rPr kumimoji="1" lang="en-US" altLang="ja-JP" sz="1100" dirty="0"/>
                        <a:t>10</a:t>
                      </a:r>
                      <a:r>
                        <a:rPr kumimoji="1" lang="ja-JP" altLang="en-US" sz="1100" dirty="0"/>
                        <a:t>万人）以上の来園者となるよう、長期においても、引き続き取組みを進めていく。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51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198755">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461414">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⑤健康づくりや多様なライフスタイルを実践できる公園</a:t>
                      </a:r>
                      <a:endParaRPr kumimoji="1" lang="en-US" altLang="ja-JP" sz="1200" dirty="0"/>
                    </a:p>
                    <a:p>
                      <a:endParaRPr kumimoji="1" lang="en-US" altLang="ja-JP" sz="1050" dirty="0"/>
                    </a:p>
                    <a:p>
                      <a:endParaRPr kumimoji="1" lang="ja-JP" altLang="en-US" sz="1050" dirty="0"/>
                    </a:p>
                  </a:txBody>
                  <a:tcPr/>
                </a:tc>
                <a:tc>
                  <a:txBody>
                    <a:bodyPr/>
                    <a:lstStyle/>
                    <a:p>
                      <a:r>
                        <a:rPr kumimoji="1" lang="ja-JP" altLang="en-US" sz="1100" dirty="0"/>
                        <a:t>◆万博記念競技場は、利用実態を踏まえ、第</a:t>
                      </a:r>
                      <a:r>
                        <a:rPr kumimoji="1" lang="en-US" altLang="ja-JP" sz="1100" dirty="0"/>
                        <a:t>1</a:t>
                      </a:r>
                      <a:r>
                        <a:rPr kumimoji="1" lang="ja-JP" altLang="en-US" sz="1100" dirty="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a:p>
                    <a:p>
                      <a:r>
                        <a:rPr kumimoji="1" lang="ja-JP" altLang="en-US" sz="1100" dirty="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a:p>
                    <a:p>
                      <a:r>
                        <a:rPr kumimoji="1" lang="ja-JP" altLang="en-US" sz="1100" dirty="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a:p>
                    <a:p>
                      <a:r>
                        <a:rPr kumimoji="1" lang="ja-JP" altLang="en-US" sz="1100" dirty="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a:p>
                    <a:p>
                      <a:r>
                        <a:rPr kumimoji="1" lang="ja-JP" altLang="en-US" sz="1100" dirty="0"/>
                        <a:t>◆世界や日本の文化を総合的に学習できる公園として、幼稚園から高校までの校外学習を誘致するなど、学校行事での利用促進を図る。</a:t>
                      </a:r>
                    </a:p>
                    <a:p>
                      <a:endParaRPr kumimoji="1" lang="en-US" altLang="ja-JP" sz="1100" dirty="0"/>
                    </a:p>
                    <a:p>
                      <a:r>
                        <a:rPr kumimoji="1" lang="ja-JP" altLang="en-US" sz="1100" dirty="0"/>
                        <a:t>◆隣接する大阪大学をはじめ、近隣の大学等と連携した留学生向けプログラムの実施。</a:t>
                      </a:r>
                    </a:p>
                  </a:txBody>
                  <a:tcPr/>
                </a:tc>
                <a:tc>
                  <a:txBody>
                    <a:bodyPr/>
                    <a:lstStyle/>
                    <a:p>
                      <a:r>
                        <a:rPr kumimoji="1" lang="ja-JP" altLang="en-US" sz="1050" dirty="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a:p>
                    <a:p>
                      <a:endParaRPr kumimoji="1" lang="en-US" altLang="ja-JP" sz="1050" dirty="0"/>
                    </a:p>
                    <a:p>
                      <a:r>
                        <a:rPr kumimoji="1" lang="ja-JP" altLang="en-US" sz="1050" dirty="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a:t>NPO</a:t>
                      </a:r>
                      <a:r>
                        <a:rPr kumimoji="1" lang="ja-JP" altLang="en-US" sz="1050" dirty="0" err="1"/>
                        <a:t>、</a:t>
                      </a:r>
                      <a:r>
                        <a:rPr kumimoji="1" lang="ja-JP" altLang="en-US" sz="1050" dirty="0"/>
                        <a:t>ボランティア等と連携しながら取り組んでいく。</a:t>
                      </a:r>
                      <a:endParaRPr kumimoji="1" lang="en-US" altLang="ja-JP" sz="1050" dirty="0"/>
                    </a:p>
                    <a:p>
                      <a:endParaRPr kumimoji="1" lang="en-US" altLang="ja-JP" sz="1050" dirty="0"/>
                    </a:p>
                    <a:p>
                      <a:r>
                        <a:rPr kumimoji="1" lang="ja-JP" altLang="en-US" sz="1050" dirty="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a:t>NPO</a:t>
                      </a:r>
                      <a:r>
                        <a:rPr kumimoji="1" lang="ja-JP" altLang="en-US" sz="1050" dirty="0" err="1"/>
                        <a:t>、</a:t>
                      </a:r>
                      <a:r>
                        <a:rPr kumimoji="1" lang="ja-JP" altLang="en-US" sz="1050" dirty="0"/>
                        <a:t>ボランティア等と連携しながら取り組んでいく。</a:t>
                      </a:r>
                      <a:endParaRPr kumimoji="1" lang="en-US" altLang="ja-JP" sz="1050" dirty="0"/>
                    </a:p>
                    <a:p>
                      <a:endParaRPr kumimoji="1" lang="en-US" altLang="ja-JP" sz="1050" dirty="0"/>
                    </a:p>
                    <a:p>
                      <a:r>
                        <a:rPr kumimoji="1" lang="ja-JP" altLang="en-US" sz="1050" dirty="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a:p>
                    <a:p>
                      <a:endParaRPr kumimoji="1" lang="en-US" altLang="ja-JP" sz="1100" dirty="0"/>
                    </a:p>
                    <a:p>
                      <a:r>
                        <a:rPr kumimoji="1" lang="ja-JP" altLang="en-US" sz="1100" dirty="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a:p>
                    <a:p>
                      <a:endParaRPr kumimoji="1" lang="en-US" altLang="ja-JP" sz="1100" dirty="0"/>
                    </a:p>
                    <a:p>
                      <a:endParaRPr kumimoji="1" lang="ja-JP" altLang="en-US" sz="1100" dirty="0"/>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⑥全ての人が安心して快適に利用できる公園</a:t>
                      </a:r>
                      <a:endParaRPr kumimoji="1" lang="en-US" altLang="ja-JP" sz="1200" dirty="0"/>
                    </a:p>
                    <a:p>
                      <a:endParaRPr kumimoji="1" lang="en-US" altLang="ja-JP" sz="1100" dirty="0"/>
                    </a:p>
                    <a:p>
                      <a:endParaRPr kumimoji="1" lang="en-US" altLang="ja-JP" sz="1200" dirty="0"/>
                    </a:p>
                    <a:p>
                      <a:endParaRPr kumimoji="1" lang="ja-JP" altLang="en-US" sz="1200" dirty="0"/>
                    </a:p>
                  </a:txBody>
                  <a:tcPr/>
                </a:tc>
                <a:tc>
                  <a:txBody>
                    <a:bodyPr/>
                    <a:lstStyle/>
                    <a:p>
                      <a:r>
                        <a:rPr kumimoji="1" lang="ja-JP" altLang="en-US" sz="1100" dirty="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a:p>
                    <a:p>
                      <a:endParaRPr kumimoji="1" lang="ja-JP" altLang="en-US" sz="1100" dirty="0"/>
                    </a:p>
                    <a:p>
                      <a:r>
                        <a:rPr kumimoji="1" lang="ja-JP" altLang="en-US" sz="1100" dirty="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a:p>
                    <a:p>
                      <a:endParaRPr kumimoji="1" lang="ja-JP" altLang="en-US" sz="1100" dirty="0"/>
                    </a:p>
                    <a:p>
                      <a:r>
                        <a:rPr kumimoji="1" lang="ja-JP" altLang="en-US" sz="1100" dirty="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a:p>
                    <a:p>
                      <a:endParaRPr kumimoji="1" lang="en-US" altLang="ja-JP" sz="1100" dirty="0"/>
                    </a:p>
                    <a:p>
                      <a:r>
                        <a:rPr kumimoji="1" lang="ja-JP" altLang="en-US" sz="1100" dirty="0"/>
                        <a:t>◆公園内における施設や案内図、誘導サインについて、多言語化を進める。</a:t>
                      </a:r>
                    </a:p>
                    <a:p>
                      <a:endParaRPr kumimoji="1" lang="ja-JP" altLang="en-US" sz="1200" dirty="0"/>
                    </a:p>
                  </a:txBody>
                  <a:tcPr/>
                </a:tc>
                <a:tc>
                  <a:txBody>
                    <a:bodyPr/>
                    <a:lstStyle/>
                    <a:p>
                      <a:r>
                        <a:rPr kumimoji="1" lang="ja-JP" altLang="en-US" sz="1100" dirty="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a:p>
                    <a:p>
                      <a:endParaRPr kumimoji="1" lang="en-US" altLang="ja-JP" sz="1100" dirty="0"/>
                    </a:p>
                  </a:txBody>
                  <a:tcPr/>
                </a:tc>
                <a:tc>
                  <a:txBody>
                    <a:bodyPr/>
                    <a:lstStyle/>
                    <a:p>
                      <a:r>
                        <a:rPr kumimoji="1" lang="ja-JP" altLang="en-US" sz="1100" dirty="0"/>
                        <a:t>◆大阪府の広域防災拠点及び後方支援活動拠点、吹田市、茨木市、摂津市の広域避難地に指定されていることを踏まえ、防災機能の充実を図っていく。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5296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⑦持続可能な運営・財務体制を有する公園</a:t>
                      </a:r>
                      <a:endParaRPr kumimoji="1" lang="en-US" altLang="ja-JP" sz="1200" dirty="0"/>
                    </a:p>
                    <a:p>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◆運営体制の検討に際しては、柔軟かつきめ細かなサービスを提供できるよう、民間活力を導入するとともに、より効率的な体制を目指す。</a:t>
                      </a:r>
                      <a:endParaRPr kumimoji="1" lang="en-US" altLang="ja-JP" sz="1100" dirty="0"/>
                    </a:p>
                    <a:p>
                      <a:endParaRPr kumimoji="1" lang="ja-JP" altLang="en-US" sz="1100" dirty="0"/>
                    </a:p>
                    <a:p>
                      <a:r>
                        <a:rPr kumimoji="1" lang="ja-JP" altLang="en-US" sz="1100" dirty="0"/>
                        <a:t>◆施設管理経費は、日ごろから不断の見直しを行い、歳出経費の節減に努める。</a:t>
                      </a:r>
                      <a:endParaRPr kumimoji="1" lang="en-US" altLang="ja-JP" sz="1100" dirty="0"/>
                    </a:p>
                    <a:p>
                      <a:endParaRPr kumimoji="1" lang="ja-JP" altLang="en-US" sz="1100" dirty="0"/>
                    </a:p>
                    <a:p>
                      <a:r>
                        <a:rPr kumimoji="1" lang="ja-JP" altLang="en-US" sz="1100" dirty="0"/>
                        <a:t>◆万博記念公園の知名度を高めるため、</a:t>
                      </a:r>
                      <a:r>
                        <a:rPr kumimoji="1" lang="en-US" altLang="ja-JP" sz="1100" dirty="0"/>
                        <a:t>SNS</a:t>
                      </a:r>
                      <a:r>
                        <a:rPr kumimoji="1" lang="ja-JP" altLang="en-US" sz="1100" dirty="0"/>
                        <a:t>の活用など、様々な手法を活用し、効果的な広報を行う。</a:t>
                      </a:r>
                    </a:p>
                    <a:p>
                      <a:r>
                        <a:rPr kumimoji="1" lang="ja-JP" altLang="en-US" sz="1100" dirty="0"/>
                        <a:t>　</a:t>
                      </a:r>
                    </a:p>
                    <a:p>
                      <a:r>
                        <a:rPr kumimoji="1" lang="ja-JP" altLang="en-US" sz="1100" dirty="0"/>
                        <a:t>◆公園内の各種施設からの発信情報の統一を図るため、各種印刷物は、万博ロゴ・シンボルによる共通デザインとする。</a:t>
                      </a:r>
                      <a:endParaRPr kumimoji="1" lang="en-US" altLang="ja-JP" sz="1100" dirty="0"/>
                    </a:p>
                    <a:p>
                      <a:endParaRPr kumimoji="1" lang="ja-JP" altLang="en-US" sz="1100" dirty="0"/>
                    </a:p>
                    <a:p>
                      <a:r>
                        <a:rPr kumimoji="1" lang="ja-JP" altLang="en-US" sz="1100" dirty="0"/>
                        <a:t>◆大阪万博、「太陽の塔」など公園オリジナルグッズの販売による魅力増加を図る。</a:t>
                      </a:r>
                      <a:endParaRPr kumimoji="1" lang="en-US" altLang="ja-JP" sz="1100" dirty="0"/>
                    </a:p>
                    <a:p>
                      <a:endParaRPr kumimoji="1" lang="ja-JP" altLang="en-US" sz="1100" dirty="0"/>
                    </a:p>
                    <a:p>
                      <a:r>
                        <a:rPr kumimoji="1" lang="ja-JP" altLang="en-US" sz="1100" dirty="0"/>
                        <a:t>◆利用者ニーズに合わせたサービスの向上を図る観点や、公園の収支状況、交通対策等への影響を考慮しつつ、駐車場料金について、時間制駐車料金を平成</a:t>
                      </a:r>
                      <a:r>
                        <a:rPr kumimoji="1" lang="en-US" altLang="ja-JP" sz="1100" dirty="0"/>
                        <a:t>27</a:t>
                      </a:r>
                      <a:r>
                        <a:rPr kumimoji="1" lang="ja-JP" altLang="en-US" sz="1100" dirty="0"/>
                        <a:t>年度中に導入する。</a:t>
                      </a:r>
                      <a:endParaRPr kumimoji="1" lang="en-US" altLang="ja-JP" sz="1100" dirty="0"/>
                    </a:p>
                    <a:p>
                      <a:endParaRPr kumimoji="1" lang="ja-JP" altLang="en-US" sz="1100" dirty="0"/>
                    </a:p>
                    <a:p>
                      <a:r>
                        <a:rPr kumimoji="1" lang="ja-JP" altLang="en-US" sz="1100" dirty="0"/>
                        <a:t>◆季節やイベント時間に応じて、各施設の開園・閉園時刻を弾力的に運用する。</a:t>
                      </a:r>
                      <a:endParaRPr kumimoji="1" lang="en-US" altLang="ja-JP" sz="1100" dirty="0"/>
                    </a:p>
                    <a:p>
                      <a:endParaRPr kumimoji="1" lang="ja-JP" altLang="en-US" sz="1100" dirty="0"/>
                    </a:p>
                  </a:txBody>
                  <a:tcPr/>
                </a:tc>
                <a:tc>
                  <a:txBody>
                    <a:bodyPr/>
                    <a:lstStyle/>
                    <a:p>
                      <a:r>
                        <a:rPr kumimoji="1" lang="ja-JP" altLang="en-US" sz="1100" dirty="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a:p>
                    <a:p>
                      <a:endParaRPr kumimoji="1" lang="en-US" altLang="ja-JP" sz="1100" dirty="0"/>
                    </a:p>
                    <a:p>
                      <a:r>
                        <a:rPr kumimoji="1" lang="ja-JP" altLang="en-US" sz="1100" dirty="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a:p>
                    <a:p>
                      <a:endParaRPr kumimoji="1" lang="en-US" altLang="ja-JP" sz="1100" dirty="0"/>
                    </a:p>
                    <a:p>
                      <a:r>
                        <a:rPr kumimoji="1" lang="ja-JP" altLang="en-US" sz="1100" dirty="0"/>
                        <a:t>◆公園の知名度やブランド力を向上させるため、文化・スポーツ、イベント、プログラムの名称について、「万博</a:t>
                      </a:r>
                      <a:r>
                        <a:rPr kumimoji="1" lang="ja-JP" altLang="en-US" sz="1100"/>
                        <a:t>」や「エキスポ」、「</a:t>
                      </a:r>
                      <a:r>
                        <a:rPr kumimoji="1" lang="ja-JP" altLang="en-US" sz="1100" dirty="0"/>
                        <a:t>太陽の塔</a:t>
                      </a:r>
                      <a:r>
                        <a:rPr kumimoji="1" lang="ja-JP" altLang="en-US" sz="1100"/>
                        <a:t>」等の呼称を</a:t>
                      </a:r>
                      <a:r>
                        <a:rPr kumimoji="1" lang="ja-JP" altLang="en-US" sz="1100" dirty="0"/>
                        <a:t>冠してもらうことを主催者に働きかけるなど、万博記念公園が多様な活動の舞台であることを発信していく。</a:t>
                      </a:r>
                    </a:p>
                    <a:p>
                      <a:endParaRPr kumimoji="1" lang="ja-JP" altLang="en-US" sz="1100" dirty="0"/>
                    </a:p>
                  </a:txBody>
                  <a:tcPr/>
                </a:tc>
                <a:tc>
                  <a:txBody>
                    <a:bodyPr/>
                    <a:lstStyle/>
                    <a:p>
                      <a:r>
                        <a:rPr kumimoji="1" lang="ja-JP" altLang="en-US" sz="1100" dirty="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a:p>
                    <a:p>
                      <a:endParaRPr kumimoji="1" lang="en-US" altLang="ja-JP"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３６</a:t>
            </a:r>
          </a:p>
        </p:txBody>
      </p:sp>
    </p:spTree>
    <p:extLst>
      <p:ext uri="{BB962C8B-B14F-4D97-AF65-F5344CB8AC3E}">
        <p14:creationId xmlns:p14="http://schemas.microsoft.com/office/powerpoint/2010/main" val="2700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です。各種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月に「日本万国博覧会記念公園の活性化に向けた将来ビジョン（施設整備及び運営）について」と題した答申を得たところです。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ビジョンは、その答申の内容を踏まえ、緑や景観、文化・スポーツ資源等、長年にわたって守られ、育まれてきた公園の魅力を大切にしながら、新たな魅力を創造し、さらに活性化するため、今後の府の取り組みの基本的な考え方や主な内容をとりまとめたもので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5837495"/>
          </a:xfrm>
          <a:prstGeom prst="rect">
            <a:avLst/>
          </a:prstGeom>
        </p:spPr>
        <p:txBody>
          <a:bodyPr wrap="square">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「人類の進歩と調和」をテーマに日本万国博覧会開催（～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日本万国博覧会記念公園の活性化に向け将来ビジョン（施設整備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及び運営）について、大阪府日本万国博覧会記念公園運営審議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会に諮問</a:t>
            </a: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独立行政法人日本万国博覧会記念機構から、大阪府に移管</a:t>
            </a: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審議会が、「日本万国博覧会記念公園の活性化に向け</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将来ビジョン（施設整備及び運営）について」答申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本「日本万国博覧会</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記念公園の活性化に向けた将来ビジョン」策定</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a:t>日本万国博覧会（当時）</a:t>
            </a:r>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a:t>現在の万博記念公園</a:t>
            </a:r>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）を、一体として管理し、「緑に包まれた文化公園」として運営している。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extLst>
                    <a:ext uri="{9D8B030D-6E8A-4147-A177-3AD203B41FA5}">
                      <a16:colId xmlns:a16="http://schemas.microsoft.com/office/drawing/2014/main" val="20000"/>
                    </a:ext>
                  </a:extLst>
                </a:gridCol>
                <a:gridCol w="1177472">
                  <a:extLst>
                    <a:ext uri="{9D8B030D-6E8A-4147-A177-3AD203B41FA5}">
                      <a16:colId xmlns:a16="http://schemas.microsoft.com/office/drawing/2014/main" val="20001"/>
                    </a:ext>
                  </a:extLst>
                </a:gridCol>
                <a:gridCol w="3583066">
                  <a:extLst>
                    <a:ext uri="{9D8B030D-6E8A-4147-A177-3AD203B41FA5}">
                      <a16:colId xmlns:a16="http://schemas.microsoft.com/office/drawing/2014/main" val="20002"/>
                    </a:ext>
                  </a:extLst>
                </a:gridCol>
                <a:gridCol w="2927216">
                  <a:extLst>
                    <a:ext uri="{9D8B030D-6E8A-4147-A177-3AD203B41FA5}">
                      <a16:colId xmlns:a16="http://schemas.microsoft.com/office/drawing/2014/main" val="20003"/>
                    </a:ext>
                  </a:extLst>
                </a:gridCol>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主な施設</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extLst>
                  <a:ext uri="{0D108BD9-81ED-4DB2-BD59-A6C34878D82A}">
                    <a16:rowId xmlns:a16="http://schemas.microsoft.com/office/drawing/2014/main" val="10000"/>
                  </a:ext>
                </a:extLst>
              </a:tr>
              <a:tr h="440317">
                <a:tc rowSpan="6">
                  <a:txBody>
                    <a:bodyPr/>
                    <a:lstStyle/>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p>
                  </a:txBody>
                  <a:tcPr vert="wordArtVertRtl" anchor="ctr">
                    <a:solidFill>
                      <a:schemeClr val="tx2">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p>
                  </a:txBody>
                  <a:tcPr anchor="ctr">
                    <a:solidFill>
                      <a:schemeClr val="accent1">
                        <a:lumMod val="40000"/>
                        <a:lumOff val="60000"/>
                      </a:schemeClr>
                    </a:solidFill>
                  </a:tcPr>
                </a:tc>
                <a:extLst>
                  <a:ext uri="{0D108BD9-81ED-4DB2-BD59-A6C34878D82A}">
                    <a16:rowId xmlns:a16="http://schemas.microsoft.com/office/drawing/2014/main" val="10001"/>
                  </a:ext>
                </a:extLst>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extLst>
                  <a:ext uri="{0D108BD9-81ED-4DB2-BD59-A6C34878D82A}">
                    <a16:rowId xmlns:a16="http://schemas.microsoft.com/office/drawing/2014/main" val="10002"/>
                  </a:ext>
                </a:extLst>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extLst>
                  <a:ext uri="{0D108BD9-81ED-4DB2-BD59-A6C34878D82A}">
                    <a16:rowId xmlns:a16="http://schemas.microsoft.com/office/drawing/2014/main" val="10003"/>
                  </a:ext>
                </a:extLst>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extLst>
                  <a:ext uri="{0D108BD9-81ED-4DB2-BD59-A6C34878D82A}">
                    <a16:rowId xmlns:a16="http://schemas.microsoft.com/office/drawing/2014/main" val="10004"/>
                  </a:ext>
                </a:extLst>
              </a:tr>
              <a:tr h="323226">
                <a:tc vMerge="1">
                  <a:txBody>
                    <a:bodyPr/>
                    <a:lstStyle/>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extLst>
                  <a:ext uri="{0D108BD9-81ED-4DB2-BD59-A6C34878D82A}">
                    <a16:rowId xmlns:a16="http://schemas.microsoft.com/office/drawing/2014/main" val="10005"/>
                  </a:ext>
                </a:extLst>
              </a:tr>
              <a:tr h="360040">
                <a:tc vMerge="1">
                  <a:txBody>
                    <a:bodyPr/>
                    <a:lstStyle/>
                    <a:p>
                      <a:endParaRPr kumimoji="1" lang="ja-JP" altLang="en-US"/>
                    </a:p>
                  </a:txBody>
                  <a:tcPr/>
                </a:tc>
                <a:tc vMerge="1">
                  <a:txBody>
                    <a:bodyPr/>
                    <a:lstStyle/>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extLst>
                  <a:ext uri="{0D108BD9-81ED-4DB2-BD59-A6C34878D82A}">
                    <a16:rowId xmlns:a16="http://schemas.microsoft.com/office/drawing/2014/main" val="10006"/>
                  </a:ext>
                </a:extLst>
              </a:tr>
              <a:tr h="421044">
                <a:tc rowSpan="4">
                  <a:txBody>
                    <a:bodyPr/>
                    <a:lstStyle/>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p>
                  </a:txBody>
                  <a:tcPr vert="wordArtVertRtl" anchor="ctr">
                    <a:solidFill>
                      <a:schemeClr val="tx2">
                        <a:lumMod val="40000"/>
                        <a:lumOff val="60000"/>
                      </a:schemeClr>
                    </a:solidFill>
                  </a:tcPr>
                </a:tc>
                <a:tc rowSpan="3">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lumMod val="95000"/>
                      </a:schemeClr>
                    </a:solidFill>
                  </a:tcPr>
                </a:tc>
                <a:tc>
                  <a:txBody>
                    <a:bodyPr/>
                    <a:lstStyle/>
                    <a:p>
                      <a:r>
                        <a:rPr kumimoji="1" lang="en-US" altLang="zh-TW" sz="1000" dirty="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extLst>
                  <a:ext uri="{0D108BD9-81ED-4DB2-BD59-A6C34878D82A}">
                    <a16:rowId xmlns:a16="http://schemas.microsoft.com/office/drawing/2014/main" val="10007"/>
                  </a:ext>
                </a:extLst>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8"/>
                  </a:ext>
                </a:extLst>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9"/>
                  </a:ext>
                </a:extLst>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10"/>
                  </a:ext>
                </a:extLst>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a:t>※</a:t>
            </a:r>
            <a:r>
              <a:rPr lang="ja-JP" altLang="en-US" sz="1000" dirty="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a:t>【</a:t>
            </a:r>
            <a:r>
              <a:rPr lang="ja-JP" altLang="en-US" sz="1000" dirty="0"/>
              <a:t>平成２７年８月３１日現在</a:t>
            </a:r>
            <a:r>
              <a:rPr lang="en-US" altLang="ja-JP" sz="1000" dirty="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万博記念競技場</a:t>
                </a: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運動場</a:t>
                </a: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少年野球場</a:t>
                </a: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少年球技場</a:t>
                </a: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小運動場</a:t>
                </a: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野球場</a:t>
                </a: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a:latin typeface="HGS創英角ｺﾞｼｯｸUB" panose="020B0900000000000000" pitchFamily="50" charset="-128"/>
                    <a:ea typeface="HGS創英角ｺﾞｼｯｸUB" panose="020B0900000000000000" pitchFamily="50" charset="-128"/>
                  </a:rPr>
                  <a:t>サッカー練習場</a:t>
                </a: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a:latin typeface="HGS創英角ｺﾞｼｯｸUB" panose="020B0900000000000000" pitchFamily="50" charset="-128"/>
                    <a:ea typeface="HGS創英角ｺﾞｼｯｸUB" panose="020B0900000000000000" pitchFamily="50" charset="-128"/>
                  </a:rPr>
                  <a:t>吹田サッカースタジアム</a:t>
                </a: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スポーツ広場</a:t>
                </a: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アメフト球技場</a:t>
                </a: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弓道場</a:t>
                </a: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a:latin typeface="HGS創英角ｺﾞｼｯｸUB" panose="020B0900000000000000" pitchFamily="50" charset="-128"/>
                    <a:ea typeface="HGS創英角ｺﾞｼｯｸUB" panose="020B0900000000000000" pitchFamily="50" charset="-128"/>
                  </a:rPr>
                  <a:t>EXPO</a:t>
                </a:r>
                <a:r>
                  <a:rPr lang="ja-JP" altLang="en-US" sz="1200" b="1" dirty="0">
                    <a:latin typeface="HGS創英角ｺﾞｼｯｸUB" panose="020B0900000000000000" pitchFamily="50" charset="-128"/>
                    <a:ea typeface="HGS創英角ｺﾞｼｯｸUB" panose="020B0900000000000000" pitchFamily="50" charset="-128"/>
                  </a:rPr>
                  <a:t>　</a:t>
                </a:r>
                <a:r>
                  <a:rPr lang="en-US" altLang="ja-JP" sz="1200" b="1" dirty="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lang="ja-JP" altLang="en-US" sz="1200" b="1" dirty="0">
                    <a:latin typeface="HGS創英角ｺﾞｼｯｸUB" panose="020B0900000000000000" pitchFamily="50" charset="-128"/>
                    <a:ea typeface="HGS創英角ｺﾞｼｯｸUB" panose="020B0900000000000000" pitchFamily="50" charset="-128"/>
                  </a:rPr>
                  <a:t>千里住宅公園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ホテル阪急エキスポパーク</a:t>
                </a: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ＥＸＰＯ</a:t>
                </a:r>
                <a:r>
                  <a:rPr lang="en-US" altLang="ja-JP" sz="1200" b="1" dirty="0">
                    <a:latin typeface="HGS創英角ｺﾞｼｯｸUB" panose="020B0900000000000000" pitchFamily="50" charset="-128"/>
                    <a:ea typeface="HGS創英角ｺﾞｼｯｸUB" panose="020B0900000000000000" pitchFamily="50" charset="-128"/>
                  </a:rPr>
                  <a:t>’70</a:t>
                </a:r>
              </a:p>
              <a:p>
                <a:pPr algn="ctr"/>
                <a:r>
                  <a:rPr lang="ja-JP" altLang="en-US" sz="1200" b="1" dirty="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フットサルコート</a:t>
                  </a: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テニスコート</a:t>
                  </a: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旧パークゴルフ場</a:t>
                  </a: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国立民族学博物館</a:t>
                  </a: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迎賓館</a:t>
                  </a: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おゆば</a:t>
                  </a: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日本庭園</a:t>
                  </a: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自然文化園</a:t>
                  </a: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大阪日本民芸館</a:t>
                </a: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旧国際児童文学館</a:t>
                </a: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４</a:t>
            </a: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自然観察学習館</a:t>
            </a: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万博・</a:t>
            </a:r>
            <a:r>
              <a:rPr kumimoji="1" lang="ja-JP" altLang="en-US" sz="1200" b="1" dirty="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a:latin typeface="HGS創英角ｺﾞｼｯｸUB" panose="020B0900000000000000" pitchFamily="50" charset="-128"/>
                <a:ea typeface="HGS創英角ｺﾞｼｯｸUB" panose="020B0900000000000000" pitchFamily="50" charset="-128"/>
              </a:rPr>
              <a:t>グラウンド</a:t>
            </a: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a:t>【</a:t>
            </a:r>
            <a:r>
              <a:rPr lang="ja-JP" altLang="en-US" sz="1000" dirty="0"/>
              <a:t>平成２７年８月３１日現在</a:t>
            </a:r>
            <a:r>
              <a:rPr lang="en-US" altLang="ja-JP" sz="1000" dirty="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自然文化園内の大阪府が運営する各施設の利用状況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a:t>166</a:t>
                </a:r>
                <a:r>
                  <a:rPr kumimoji="1" lang="ja-JP" altLang="en-US" sz="900" dirty="0"/>
                  <a:t>万人</a:t>
                </a:r>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a:t>162</a:t>
                </a:r>
                <a:r>
                  <a:rPr kumimoji="1" lang="ja-JP" altLang="en-US" sz="900" dirty="0"/>
                  <a:t>万人</a:t>
                </a:r>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a:t>182</a:t>
                </a:r>
                <a:r>
                  <a:rPr kumimoji="1" lang="ja-JP" altLang="en-US" sz="900" dirty="0"/>
                  <a:t>万人</a:t>
                </a:r>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a:t>183</a:t>
                </a:r>
                <a:r>
                  <a:rPr kumimoji="1" lang="ja-JP" altLang="en-US" sz="900" dirty="0"/>
                  <a:t>万人</a:t>
                </a:r>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a:t>194</a:t>
                </a:r>
                <a:r>
                  <a:rPr kumimoji="1" lang="ja-JP" altLang="en-US" sz="900" dirty="0"/>
                  <a:t>万人</a:t>
                </a:r>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a:t>自然文化園の森</a:t>
            </a:r>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a:t>平成</a:t>
              </a:r>
              <a:r>
                <a:rPr lang="en-US" altLang="ja-JP" sz="1200" dirty="0"/>
                <a:t>26</a:t>
              </a:r>
              <a:r>
                <a:rPr lang="ja-JP" altLang="en-US" sz="1200" dirty="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extLst>
                    <a:ext uri="{9D8B030D-6E8A-4147-A177-3AD203B41FA5}">
                      <a16:colId xmlns:a16="http://schemas.microsoft.com/office/drawing/2014/main" val="20000"/>
                    </a:ext>
                  </a:extLst>
                </a:gridCol>
                <a:gridCol w="919638">
                  <a:extLst>
                    <a:ext uri="{9D8B030D-6E8A-4147-A177-3AD203B41FA5}">
                      <a16:colId xmlns:a16="http://schemas.microsoft.com/office/drawing/2014/main" val="20001"/>
                    </a:ext>
                  </a:extLst>
                </a:gridCol>
                <a:gridCol w="799445">
                  <a:extLst>
                    <a:ext uri="{9D8B030D-6E8A-4147-A177-3AD203B41FA5}">
                      <a16:colId xmlns:a16="http://schemas.microsoft.com/office/drawing/2014/main" val="20002"/>
                    </a:ext>
                  </a:extLst>
                </a:gridCol>
                <a:gridCol w="854162">
                  <a:extLst>
                    <a:ext uri="{9D8B030D-6E8A-4147-A177-3AD203B41FA5}">
                      <a16:colId xmlns:a16="http://schemas.microsoft.com/office/drawing/2014/main" val="20003"/>
                    </a:ext>
                  </a:extLst>
                </a:gridCol>
                <a:gridCol w="854162">
                  <a:extLst>
                    <a:ext uri="{9D8B030D-6E8A-4147-A177-3AD203B41FA5}">
                      <a16:colId xmlns:a16="http://schemas.microsoft.com/office/drawing/2014/main" val="20004"/>
                    </a:ext>
                  </a:extLst>
                </a:gridCol>
                <a:gridCol w="854162">
                  <a:extLst>
                    <a:ext uri="{9D8B030D-6E8A-4147-A177-3AD203B41FA5}">
                      <a16:colId xmlns:a16="http://schemas.microsoft.com/office/drawing/2014/main" val="20005"/>
                    </a:ext>
                  </a:extLst>
                </a:gridCol>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a:solidFill>
                            <a:schemeClr val="bg1"/>
                          </a:solidFill>
                        </a:rPr>
                        <a:t>    </a:t>
                      </a:r>
                      <a:r>
                        <a:rPr kumimoji="1" lang="ja-JP" altLang="en-US" sz="1200" dirty="0">
                          <a:solidFill>
                            <a:schemeClr val="bg1"/>
                          </a:solidFill>
                        </a:rPr>
                        <a:t>自然</a:t>
                      </a:r>
                      <a:endParaRPr kumimoji="1" lang="en-US" altLang="ja-JP" sz="1200" dirty="0">
                        <a:solidFill>
                          <a:schemeClr val="bg1"/>
                        </a:solidFill>
                      </a:endParaRPr>
                    </a:p>
                    <a:p>
                      <a:pPr algn="l"/>
                      <a:r>
                        <a:rPr kumimoji="1" lang="en-US" altLang="ja-JP" sz="1200" baseline="0" dirty="0">
                          <a:solidFill>
                            <a:schemeClr val="bg1"/>
                          </a:solidFill>
                        </a:rPr>
                        <a:t>    </a:t>
                      </a:r>
                      <a:r>
                        <a:rPr kumimoji="1" lang="ja-JP" altLang="en-US" sz="1200" dirty="0">
                          <a:solidFill>
                            <a:schemeClr val="bg1"/>
                          </a:solidFill>
                        </a:rPr>
                        <a:t>文化園</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a:solidFill>
                            <a:schemeClr val="bg1"/>
                          </a:solidFill>
                        </a:rPr>
                        <a:t>日本庭園</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a:solidFill>
                            <a:schemeClr val="bg1"/>
                          </a:solidFill>
                          <a:latin typeface="+mn-ea"/>
                          <a:ea typeface="+mn-ea"/>
                        </a:rPr>
                        <a:t>EXPO’70</a:t>
                      </a:r>
                    </a:p>
                    <a:p>
                      <a:pPr algn="ctr"/>
                      <a:r>
                        <a:rPr kumimoji="1" lang="ja-JP" altLang="en-US" sz="1200" dirty="0">
                          <a:solidFill>
                            <a:schemeClr val="bg1"/>
                          </a:solidFill>
                          <a:latin typeface="+mn-ea"/>
                          <a:ea typeface="+mn-ea"/>
                        </a:rPr>
                        <a:t>ﾊﾟﾋﾞﾘｵﾝ（</a:t>
                      </a:r>
                      <a:r>
                        <a:rPr kumimoji="1" lang="en-US" altLang="ja-JP" sz="1200" dirty="0">
                          <a:solidFill>
                            <a:schemeClr val="bg1"/>
                          </a:solidFill>
                          <a:latin typeface="+mn-ea"/>
                          <a:ea typeface="+mn-ea"/>
                        </a:rPr>
                        <a:t>※</a:t>
                      </a:r>
                      <a:r>
                        <a:rPr kumimoji="1" lang="ja-JP" altLang="en-US" sz="1200" dirty="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47605">
                <a:tc>
                  <a:txBody>
                    <a:bodyPr/>
                    <a:lstStyle/>
                    <a:p>
                      <a:pPr algn="r"/>
                      <a:r>
                        <a:rPr kumimoji="1" lang="ja-JP" altLang="en-US" sz="1200" dirty="0"/>
                        <a:t>平日</a:t>
                      </a:r>
                      <a:endParaRPr kumimoji="1" lang="en-US" altLang="ja-JP" sz="1200" dirty="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a:t>810,064</a:t>
                      </a:r>
                      <a:endParaRPr kumimoji="1" lang="ja-JP" altLang="en-US" sz="1200" dirty="0"/>
                    </a:p>
                  </a:txBody>
                  <a:tcPr anchor="ctr">
                    <a:solidFill>
                      <a:schemeClr val="bg1">
                        <a:lumMod val="95000"/>
                      </a:schemeClr>
                    </a:solidFill>
                  </a:tcPr>
                </a:tc>
                <a:tc>
                  <a:txBody>
                    <a:bodyPr/>
                    <a:lstStyle/>
                    <a:p>
                      <a:pPr algn="r"/>
                      <a:r>
                        <a:rPr kumimoji="1" lang="en-US" altLang="ja-JP" sz="1200" dirty="0"/>
                        <a:t>104,383</a:t>
                      </a:r>
                      <a:endParaRPr kumimoji="1" lang="ja-JP" altLang="en-US" sz="1200" dirty="0"/>
                    </a:p>
                  </a:txBody>
                  <a:tcPr anchor="ctr">
                    <a:solidFill>
                      <a:schemeClr val="bg1">
                        <a:lumMod val="95000"/>
                      </a:schemeClr>
                    </a:solidFill>
                  </a:tcPr>
                </a:tc>
                <a:tc>
                  <a:txBody>
                    <a:bodyPr/>
                    <a:lstStyle/>
                    <a:p>
                      <a:pPr algn="r"/>
                      <a:r>
                        <a:rPr kumimoji="1" lang="en-US" altLang="ja-JP" sz="1200" dirty="0"/>
                        <a:t>34,997</a:t>
                      </a:r>
                      <a:endParaRPr kumimoji="1" lang="ja-JP" altLang="en-US" sz="1200" dirty="0"/>
                    </a:p>
                  </a:txBody>
                  <a:tcPr anchor="ctr">
                    <a:solidFill>
                      <a:schemeClr val="bg1">
                        <a:lumMod val="95000"/>
                      </a:schemeClr>
                    </a:solidFill>
                  </a:tcPr>
                </a:tc>
                <a:tc>
                  <a:txBody>
                    <a:bodyPr/>
                    <a:lstStyle/>
                    <a:p>
                      <a:pPr algn="r"/>
                      <a:r>
                        <a:rPr kumimoji="1" lang="en-US" altLang="ja-JP" sz="1200" dirty="0"/>
                        <a:t>30,780</a:t>
                      </a:r>
                      <a:endParaRPr kumimoji="1" lang="ja-JP" altLang="en-US" sz="1200" dirty="0"/>
                    </a:p>
                  </a:txBody>
                  <a:tcPr anchor="ctr">
                    <a:solidFill>
                      <a:schemeClr val="bg1">
                        <a:lumMod val="95000"/>
                      </a:schemeClr>
                    </a:solidFill>
                  </a:tcPr>
                </a:tc>
                <a:tc>
                  <a:txBody>
                    <a:bodyPr/>
                    <a:lstStyle/>
                    <a:p>
                      <a:pPr algn="r"/>
                      <a:r>
                        <a:rPr kumimoji="1" lang="en-US" altLang="ja-JP" sz="1200" dirty="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412980">
                <a:tc>
                  <a:txBody>
                    <a:bodyPr/>
                    <a:lstStyle/>
                    <a:p>
                      <a:pPr algn="r"/>
                      <a:r>
                        <a:rPr kumimoji="1" lang="ja-JP" altLang="en-US" sz="1200" dirty="0"/>
                        <a:t>休日</a:t>
                      </a:r>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10002"/>
                  </a:ext>
                </a:extLst>
              </a:tr>
              <a:tr h="412980">
                <a:tc>
                  <a:txBody>
                    <a:bodyPr/>
                    <a:lstStyle/>
                    <a:p>
                      <a:pPr algn="ctr"/>
                      <a:r>
                        <a:rPr kumimoji="1" lang="ja-JP" altLang="en-US" sz="1200" dirty="0"/>
                        <a:t>計</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a:t>お祭り広場での</a:t>
            </a:r>
            <a:endParaRPr kumimoji="1" lang="en-US" altLang="ja-JP" sz="1100" dirty="0"/>
          </a:p>
          <a:p>
            <a:r>
              <a:rPr kumimoji="1" lang="ja-JP" altLang="en-US" sz="1100" dirty="0"/>
              <a:t>イベント</a:t>
            </a:r>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a:t>東の広場でのイベント</a:t>
            </a:r>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a:t>万人）</a:t>
            </a:r>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a:t>※</a:t>
            </a:r>
            <a:r>
              <a:rPr lang="ja-JP" altLang="en-US" sz="1000" dirty="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（日本庭園、自然観察学習館、</a:t>
            </a:r>
            <a:r>
              <a:rPr lang="en-US" altLang="ja-JP" sz="1000" dirty="0"/>
              <a:t>EXPO’70</a:t>
            </a:r>
            <a:r>
              <a:rPr lang="ja-JP" altLang="en-US" sz="1000" dirty="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・イルミナイト万博（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約９万人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・チューリップフェスタ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・ポピーフェア （４月）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・万博公園梅まつり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など</a:t>
            </a: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万博公園</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約７万人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・関西学生アメリカンフットボールリーグ（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全国高等学校野球選手権大阪大会（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など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12816</Words>
  <Application>Microsoft Office PowerPoint</Application>
  <PresentationFormat>画面に合わせる (4:3)</PresentationFormat>
  <Paragraphs>682</Paragraphs>
  <Slides>39</Slides>
  <Notes>23</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8" baseType="lpstr">
      <vt:lpstr>HGS創英角ｺﾞｼｯｸUB</vt:lpstr>
      <vt:lpstr>Meiryo UI</vt:lpstr>
      <vt:lpstr>ＭＳ Ｐゴシック</vt:lpstr>
      <vt:lpstr>Arial</vt:lpstr>
      <vt:lpstr>Calibri</vt:lpstr>
      <vt:lpstr>Times New Roman</vt: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2021-12-15T04:34:53Z</dcterms:created>
  <dcterms:modified xsi:type="dcterms:W3CDTF">2021-12-15T04:36:09Z</dcterms:modified>
</cp:coreProperties>
</file>