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
  </p:notesMasterIdLst>
  <p:sldIdLst>
    <p:sldId id="264" r:id="rId2"/>
  </p:sldIdLst>
  <p:sldSz cx="12801600" cy="9601200" type="A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47" userDrawn="1">
          <p15:clr>
            <a:srgbClr val="A4A3A4"/>
          </p15:clr>
        </p15:guide>
        <p15:guide id="2" pos="4032" userDrawn="1">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79" autoAdjust="0"/>
    <p:restoredTop sz="94627" autoAdjust="0"/>
  </p:normalViewPr>
  <p:slideViewPr>
    <p:cSldViewPr snapToGrid="0" showGuides="1">
      <p:cViewPr varScale="1">
        <p:scale>
          <a:sx n="49" d="100"/>
          <a:sy n="49" d="100"/>
        </p:scale>
        <p:origin x="1278" y="90"/>
      </p:cViewPr>
      <p:guideLst>
        <p:guide orient="horz" pos="3047"/>
        <p:guide pos="4032"/>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p:scale>
          <a:sx n="75" d="100"/>
          <a:sy n="75" d="100"/>
        </p:scale>
        <p:origin x="3066" y="-444"/>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5448" cy="497838"/>
          </a:xfrm>
          <a:prstGeom prst="rect">
            <a:avLst/>
          </a:prstGeom>
        </p:spPr>
        <p:txBody>
          <a:bodyPr vert="horz" lIns="91298" tIns="45650" rIns="91298" bIns="4565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3" y="1"/>
            <a:ext cx="2945448" cy="497838"/>
          </a:xfrm>
          <a:prstGeom prst="rect">
            <a:avLst/>
          </a:prstGeom>
        </p:spPr>
        <p:txBody>
          <a:bodyPr vert="horz" lIns="91298" tIns="45650" rIns="91298" bIns="45650" rtlCol="0"/>
          <a:lstStyle>
            <a:lvl1pPr algn="r">
              <a:defRPr sz="1200"/>
            </a:lvl1pPr>
          </a:lstStyle>
          <a:p>
            <a:fld id="{EA4BB49F-9418-4531-B222-7C784CDF12F1}" type="datetimeFigureOut">
              <a:rPr kumimoji="1" lang="ja-JP" altLang="en-US" smtClean="0"/>
              <a:t>2022/4/27</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298" tIns="45650" rIns="91298" bIns="45650" rtlCol="0" anchor="ctr"/>
          <a:lstStyle/>
          <a:p>
            <a:endParaRPr lang="ja-JP" altLang="en-US"/>
          </a:p>
        </p:txBody>
      </p:sp>
      <p:sp>
        <p:nvSpPr>
          <p:cNvPr id="5" name="ノート プレースホルダー 4"/>
          <p:cNvSpPr>
            <a:spLocks noGrp="1"/>
          </p:cNvSpPr>
          <p:nvPr>
            <p:ph type="body" sz="quarter" idx="3"/>
          </p:nvPr>
        </p:nvSpPr>
        <p:spPr>
          <a:xfrm>
            <a:off x="680085" y="4777029"/>
            <a:ext cx="5437506" cy="3908187"/>
          </a:xfrm>
          <a:prstGeom prst="rect">
            <a:avLst/>
          </a:prstGeom>
        </p:spPr>
        <p:txBody>
          <a:bodyPr vert="horz" lIns="91298" tIns="45650" rIns="91298" bIns="4565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800"/>
            <a:ext cx="2945448" cy="497838"/>
          </a:xfrm>
          <a:prstGeom prst="rect">
            <a:avLst/>
          </a:prstGeom>
        </p:spPr>
        <p:txBody>
          <a:bodyPr vert="horz" lIns="91298" tIns="45650" rIns="91298" bIns="4565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3" y="9428800"/>
            <a:ext cx="2945448" cy="497838"/>
          </a:xfrm>
          <a:prstGeom prst="rect">
            <a:avLst/>
          </a:prstGeom>
        </p:spPr>
        <p:txBody>
          <a:bodyPr vert="horz" lIns="91298" tIns="45650" rIns="91298" bIns="45650" rtlCol="0" anchor="b"/>
          <a:lstStyle>
            <a:lvl1pPr algn="r">
              <a:defRPr sz="1200"/>
            </a:lvl1pPr>
          </a:lstStyle>
          <a:p>
            <a:fld id="{3580BFD9-6959-4A2E-A277-41D2008E6185}" type="slidenum">
              <a:rPr kumimoji="1" lang="ja-JP" altLang="en-US" smtClean="0"/>
              <a:t>‹#›</a:t>
            </a:fld>
            <a:endParaRPr kumimoji="1" lang="ja-JP" altLang="en-US"/>
          </a:p>
        </p:txBody>
      </p:sp>
    </p:spTree>
    <p:extLst>
      <p:ext uri="{BB962C8B-B14F-4D97-AF65-F5344CB8AC3E}">
        <p14:creationId xmlns:p14="http://schemas.microsoft.com/office/powerpoint/2010/main" val="299861999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5"/>
          </p:nvPr>
        </p:nvSpPr>
        <p:spPr/>
        <p:txBody>
          <a:bodyPr/>
          <a:lstStyle/>
          <a:p>
            <a:fld id="{3580BFD9-6959-4A2E-A277-41D2008E6185}" type="slidenum">
              <a:rPr kumimoji="1" lang="ja-JP" altLang="en-US" smtClean="0"/>
              <a:t>1</a:t>
            </a:fld>
            <a:endParaRPr kumimoji="1" lang="ja-JP" altLang="en-US"/>
          </a:p>
        </p:txBody>
      </p:sp>
      <p:sp>
        <p:nvSpPr>
          <p:cNvPr id="6" name="ノート プレースホルダー 5">
            <a:extLst>
              <a:ext uri="{FF2B5EF4-FFF2-40B4-BE49-F238E27FC236}">
                <a16:creationId xmlns:a16="http://schemas.microsoft.com/office/drawing/2014/main" id="{98A210D6-F4B1-4D1E-BC4C-D272E2C69108}"/>
              </a:ext>
            </a:extLst>
          </p:cNvPr>
          <p:cNvSpPr>
            <a:spLocks noGrp="1"/>
          </p:cNvSpPr>
          <p:nvPr>
            <p:ph type="body" sz="quarter" idx="3"/>
          </p:nvPr>
        </p:nvSpPr>
        <p:spPr/>
        <p:txBody>
          <a:bodyPr/>
          <a:lstStyle/>
          <a:p>
            <a:endParaRPr lang="ja-JP" altLang="en-US" dirty="0"/>
          </a:p>
        </p:txBody>
      </p:sp>
    </p:spTree>
    <p:extLst>
      <p:ext uri="{BB962C8B-B14F-4D97-AF65-F5344CB8AC3E}">
        <p14:creationId xmlns:p14="http://schemas.microsoft.com/office/powerpoint/2010/main" val="5264179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7DAB91F-8775-4611-AE6C-9387C8FA5F64}" type="datetimeFigureOut">
              <a:rPr kumimoji="1" lang="ja-JP" altLang="en-US" smtClean="0"/>
              <a:t>2022/4/27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3440872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7DAB91F-8775-4611-AE6C-9387C8FA5F64}" type="datetimeFigureOut">
              <a:rPr kumimoji="1" lang="ja-JP" altLang="en-US" smtClean="0"/>
              <a:t>2022/4/27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328114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7DAB91F-8775-4611-AE6C-9387C8FA5F64}" type="datetimeFigureOut">
              <a:rPr kumimoji="1" lang="ja-JP" altLang="en-US" smtClean="0"/>
              <a:t>2022/4/27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3019860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7DAB91F-8775-4611-AE6C-9387C8FA5F64}" type="datetimeFigureOut">
              <a:rPr kumimoji="1" lang="ja-JP" altLang="en-US" smtClean="0"/>
              <a:t>2022/4/27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2023202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7DAB91F-8775-4611-AE6C-9387C8FA5F64}" type="datetimeFigureOut">
              <a:rPr kumimoji="1" lang="ja-JP" altLang="en-US" smtClean="0"/>
              <a:t>2022/4/27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1607650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7DAB91F-8775-4611-AE6C-9387C8FA5F64}" type="datetimeFigureOut">
              <a:rPr kumimoji="1" lang="ja-JP" altLang="en-US" smtClean="0"/>
              <a:t>2022/4/27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1884878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7DAB91F-8775-4611-AE6C-9387C8FA5F64}" type="datetimeFigureOut">
              <a:rPr kumimoji="1" lang="ja-JP" altLang="en-US" smtClean="0"/>
              <a:t>2022/4/27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1602900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7DAB91F-8775-4611-AE6C-9387C8FA5F64}" type="datetimeFigureOut">
              <a:rPr kumimoji="1" lang="ja-JP" altLang="en-US" smtClean="0"/>
              <a:t>2022/4/27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2970546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DAB91F-8775-4611-AE6C-9387C8FA5F64}" type="datetimeFigureOut">
              <a:rPr kumimoji="1" lang="ja-JP" altLang="en-US" smtClean="0"/>
              <a:t>2022/4/27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863640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7DAB91F-8775-4611-AE6C-9387C8FA5F64}" type="datetimeFigureOut">
              <a:rPr kumimoji="1" lang="ja-JP" altLang="en-US" smtClean="0"/>
              <a:t>2022/4/27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4195370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7DAB91F-8775-4611-AE6C-9387C8FA5F64}" type="datetimeFigureOut">
              <a:rPr kumimoji="1" lang="ja-JP" altLang="en-US" smtClean="0"/>
              <a:t>2022/4/27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3558084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17DAB91F-8775-4611-AE6C-9387C8FA5F64}" type="datetimeFigureOut">
              <a:rPr kumimoji="1" lang="ja-JP" altLang="en-US" smtClean="0"/>
              <a:t>2022/4/27</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34173117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8" name="表 37">
            <a:extLst>
              <a:ext uri="{FF2B5EF4-FFF2-40B4-BE49-F238E27FC236}">
                <a16:creationId xmlns:a16="http://schemas.microsoft.com/office/drawing/2014/main" id="{0391FF63-AFE4-4945-8CD1-11A1085D5801}"/>
              </a:ext>
            </a:extLst>
          </p:cNvPr>
          <p:cNvGraphicFramePr>
            <a:graphicFrameLocks noGrp="1"/>
          </p:cNvGraphicFramePr>
          <p:nvPr>
            <p:extLst>
              <p:ext uri="{D42A27DB-BD31-4B8C-83A1-F6EECF244321}">
                <p14:modId xmlns:p14="http://schemas.microsoft.com/office/powerpoint/2010/main" val="3642821212"/>
              </p:ext>
            </p:extLst>
          </p:nvPr>
        </p:nvGraphicFramePr>
        <p:xfrm>
          <a:off x="31953" y="835260"/>
          <a:ext cx="12720661" cy="8615959"/>
        </p:xfrm>
        <a:graphic>
          <a:graphicData uri="http://schemas.openxmlformats.org/drawingml/2006/table">
            <a:tbl>
              <a:tblPr firstRow="1" bandRow="1">
                <a:tableStyleId>{69012ECD-51FC-41F1-AA8D-1B2483CD663E}</a:tableStyleId>
              </a:tblPr>
              <a:tblGrid>
                <a:gridCol w="800804">
                  <a:extLst>
                    <a:ext uri="{9D8B030D-6E8A-4147-A177-3AD203B41FA5}">
                      <a16:colId xmlns:a16="http://schemas.microsoft.com/office/drawing/2014/main" val="2944799213"/>
                    </a:ext>
                  </a:extLst>
                </a:gridCol>
                <a:gridCol w="2756263">
                  <a:extLst>
                    <a:ext uri="{9D8B030D-6E8A-4147-A177-3AD203B41FA5}">
                      <a16:colId xmlns:a16="http://schemas.microsoft.com/office/drawing/2014/main" val="1906640703"/>
                    </a:ext>
                  </a:extLst>
                </a:gridCol>
                <a:gridCol w="5580380">
                  <a:extLst>
                    <a:ext uri="{9D8B030D-6E8A-4147-A177-3AD203B41FA5}">
                      <a16:colId xmlns:a16="http://schemas.microsoft.com/office/drawing/2014/main" val="3986079481"/>
                    </a:ext>
                  </a:extLst>
                </a:gridCol>
                <a:gridCol w="3583214">
                  <a:extLst>
                    <a:ext uri="{9D8B030D-6E8A-4147-A177-3AD203B41FA5}">
                      <a16:colId xmlns:a16="http://schemas.microsoft.com/office/drawing/2014/main" val="3915471853"/>
                    </a:ext>
                  </a:extLst>
                </a:gridCol>
              </a:tblGrid>
              <a:tr h="289001">
                <a:tc>
                  <a:txBody>
                    <a:bodyPr/>
                    <a:lstStyle/>
                    <a:p>
                      <a:pPr algn="ctr"/>
                      <a:r>
                        <a:rPr kumimoji="1" lang="ja-JP" altLang="en-US" sz="1400" dirty="0">
                          <a:latin typeface="Meiryo UI" panose="020B0604030504040204" pitchFamily="50" charset="-128"/>
                          <a:ea typeface="Meiryo UI" panose="020B0604030504040204" pitchFamily="50" charset="-128"/>
                        </a:rPr>
                        <a:t>項目</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ja-JP" altLang="en-US" sz="1400" dirty="0">
                          <a:latin typeface="Meiryo UI" panose="020B0604030504040204" pitchFamily="50" charset="-128"/>
                          <a:ea typeface="Meiryo UI" panose="020B0604030504040204" pitchFamily="50" charset="-128"/>
                        </a:rPr>
                        <a:t>現行の将来ビジョン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algn="ctr"/>
                      <a:r>
                        <a:rPr kumimoji="1" lang="ja-JP" altLang="en-US" sz="1400" dirty="0">
                          <a:latin typeface="Meiryo UI" panose="020B0604030504040204" pitchFamily="50" charset="-128"/>
                          <a:ea typeface="Meiryo UI" panose="020B0604030504040204" pitchFamily="50" charset="-128"/>
                        </a:rPr>
                        <a:t>新たな将来ビジョン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43844387"/>
                  </a:ext>
                </a:extLst>
              </a:tr>
              <a:tr h="279524">
                <a:tc>
                  <a:txBody>
                    <a:bodyPr/>
                    <a:lstStyle/>
                    <a:p>
                      <a:r>
                        <a:rPr kumimoji="1" lang="ja-JP" altLang="en-US" sz="1050" dirty="0">
                          <a:latin typeface="Meiryo UI" panose="020B0604030504040204" pitchFamily="50" charset="-128"/>
                          <a:ea typeface="Meiryo UI" panose="020B0604030504040204" pitchFamily="50" charset="-128"/>
                        </a:rPr>
                        <a:t>基本テーマ</a:t>
                      </a:r>
                      <a:endParaRPr kumimoji="1" lang="en-US" altLang="ja-JP"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ja-JP" altLang="en-US" sz="1050" dirty="0">
                          <a:latin typeface="Meiryo UI" panose="020B0604030504040204" pitchFamily="50" charset="-128"/>
                          <a:ea typeface="Meiryo UI" panose="020B0604030504040204" pitchFamily="50" charset="-128"/>
                        </a:rPr>
                        <a:t>人類の進歩と調和</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kumimoji="1" lang="ja-JP" alt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miter lim="800000"/>
                    </a:lnT>
                    <a:lnB w="12700" cap="flat" cmpd="sng" algn="ctr">
                      <a:noFill/>
                      <a:prstDash val="solid"/>
                      <a:round/>
                      <a:headEnd type="none" w="med" len="med"/>
                      <a:tailEnd type="none" w="med" len="med"/>
                    </a:lnB>
                    <a:lnTlToBr w="12700" cmpd="sng">
                      <a:noFill/>
                      <a:prstDash val="solid"/>
                    </a:lnTlToBr>
                    <a:lnBlToTr w="12700" cmpd="sng">
                      <a:noFill/>
                      <a:prstDash val="solid"/>
                    </a:lnBlToTr>
                  </a:tcPr>
                </a:tc>
                <a:tc rowSpan="3">
                  <a:txBody>
                    <a:bodyPr/>
                    <a:lstStyle/>
                    <a:p>
                      <a:pPr algn="l"/>
                      <a:r>
                        <a:rPr lang="ja-JP" altLang="en-US" sz="1050" dirty="0">
                          <a:latin typeface="ＭＳ Ｐゴシック" panose="020B0600070205080204" pitchFamily="50" charset="-128"/>
                          <a:ea typeface="ＭＳ Ｐゴシック" panose="020B0600070205080204" pitchFamily="50" charset="-128"/>
                        </a:rPr>
                        <a:t>（継承）</a:t>
                      </a:r>
                      <a:endParaRPr lang="en-US" altLang="ja-JP" sz="105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385782922"/>
                  </a:ext>
                </a:extLst>
              </a:tr>
              <a:tr h="279524">
                <a:tc>
                  <a:txBody>
                    <a:bodyPr/>
                    <a:lstStyle/>
                    <a:p>
                      <a:r>
                        <a:rPr kumimoji="1" lang="ja-JP" altLang="en-US" sz="1050" dirty="0">
                          <a:latin typeface="Meiryo UI" panose="020B0604030504040204" pitchFamily="50" charset="-128"/>
                          <a:ea typeface="Meiryo UI" panose="020B0604030504040204" pitchFamily="50" charset="-128"/>
                        </a:rPr>
                        <a:t>基本理念</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ja-JP" altLang="en-US" sz="1050" dirty="0">
                          <a:latin typeface="Meiryo UI" panose="020B0604030504040204" pitchFamily="50" charset="-128"/>
                          <a:ea typeface="Meiryo UI" panose="020B0604030504040204" pitchFamily="50" charset="-128"/>
                        </a:rPr>
                        <a:t>緑に包まれた文化公園</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kumimoji="1" lang="ja-JP" alt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sz="1100" dirty="0">
                        <a:latin typeface="Meiryo UI" panose="020B0604030504040204" pitchFamily="50" charset="-128"/>
                        <a:ea typeface="Meiryo UI" panose="020B0604030504040204" pitchFamily="50" charset="-128"/>
                      </a:endParaRPr>
                    </a:p>
                  </a:txBody>
                  <a:tcPr>
                    <a:lnL w="635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3429593939"/>
                  </a:ext>
                </a:extLst>
              </a:tr>
              <a:tr h="478035">
                <a:tc>
                  <a:txBody>
                    <a:bodyPr/>
                    <a:lstStyle/>
                    <a:p>
                      <a:r>
                        <a:rPr kumimoji="1" lang="ja-JP" altLang="en-US" sz="1050" dirty="0">
                          <a:latin typeface="Meiryo UI" panose="020B0604030504040204" pitchFamily="50" charset="-128"/>
                          <a:ea typeface="Meiryo UI" panose="020B0604030504040204" pitchFamily="50" charset="-128"/>
                        </a:rPr>
                        <a:t>目指すべき</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公園像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050" dirty="0">
                          <a:latin typeface="Meiryo UI" panose="020B0604030504040204" pitchFamily="50" charset="-128"/>
                          <a:ea typeface="Meiryo UI" panose="020B0604030504040204" pitchFamily="50" charset="-128"/>
                        </a:rPr>
                        <a:t>緑と文化･スポーツを通じて人類の創造力の源泉である生命力と感性が磨かれる公園</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kumimoji="1" lang="ja-JP" alt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miter lim="800000"/>
                    </a:lnB>
                    <a:lnTlToBr w="12700" cmpd="sng">
                      <a:noFill/>
                      <a:prstDash val="solid"/>
                    </a:lnTlToBr>
                    <a:lnBlToTr w="12700" cmpd="sng">
                      <a:noFill/>
                      <a:prstDash val="solid"/>
                    </a:lnBlToTr>
                  </a:tcPr>
                </a:tc>
                <a:tc vMerge="1">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3506180753"/>
                  </a:ext>
                </a:extLst>
              </a:tr>
              <a:tr h="1934699">
                <a:tc>
                  <a:txBody>
                    <a:bodyPr/>
                    <a:lstStyle/>
                    <a:p>
                      <a:r>
                        <a:rPr kumimoji="1" lang="ja-JP" altLang="en-US" sz="1050" dirty="0">
                          <a:latin typeface="Meiryo UI" panose="020B0604030504040204" pitchFamily="50" charset="-128"/>
                          <a:ea typeface="Meiryo UI" panose="020B0604030504040204" pitchFamily="50" charset="-128"/>
                        </a:rPr>
                        <a:t>存在意義</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lToBr w="12700" cap="flat" cmpd="sng" algn="ctr">
                      <a:noFill/>
                      <a:prstDash val="solid"/>
                      <a:round/>
                      <a:headEnd type="none" w="med" len="med"/>
                      <a:tailEnd type="none" w="med" len="med"/>
                    </a:lnTlToBr>
                    <a:no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spcBef>
                          <a:spcPts val="300"/>
                        </a:spcBef>
                      </a:pPr>
                      <a:r>
                        <a:rPr kumimoji="1" lang="ja-JP" altLang="en-US" sz="105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（新たに追加）</a:t>
                      </a:r>
                      <a:endParaRPr kumimoji="1" lang="en-US" altLang="ja-JP" sz="105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ポストコロナを見据え、「人類の進歩と調和」をテーマに開催された</a:t>
                      </a:r>
                      <a: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70</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年万博を記念する万博公園は、府民や世界とのかかわりにおいてどのような存在であるべきか？を発信</a:t>
                      </a:r>
                    </a:p>
                    <a:p>
                      <a:pPr>
                        <a:spcBef>
                          <a:spcPts val="0"/>
                        </a:spcBef>
                      </a:pP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■レガシーの継承、活用</a:t>
                      </a:r>
                    </a:p>
                    <a:p>
                      <a:pPr>
                        <a:spcBef>
                          <a:spcPts val="0"/>
                        </a:spcBef>
                      </a:pP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■公園全体の活性化に向けたまちづくりの観点</a:t>
                      </a:r>
                    </a:p>
                    <a:p>
                      <a:pPr marL="0" marR="0" lvl="0" indent="0" algn="l" defTabSz="1280160" rtl="0" eaLnBrk="1" fontAlgn="auto" latinLnBrk="0" hangingPunct="1">
                        <a:lnSpc>
                          <a:spcPct val="100000"/>
                        </a:lnSpc>
                        <a:spcBef>
                          <a:spcPts val="30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solidFill>
                            <a:schemeClr val="tx1"/>
                          </a:solidFill>
                          <a:latin typeface="ＭＳ Ｐゴシック" panose="020B0600070205080204" pitchFamily="50" charset="-128"/>
                          <a:ea typeface="ＭＳ Ｐゴシック" panose="020B0600070205080204" pitchFamily="50" charset="-128"/>
                        </a:rPr>
                        <a:t>※</a:t>
                      </a:r>
                      <a:r>
                        <a:rPr lang="ja-JP" altLang="en-US" sz="1050" dirty="0">
                          <a:solidFill>
                            <a:schemeClr val="tx1"/>
                          </a:solidFill>
                          <a:latin typeface="ＭＳ Ｐゴシック" panose="020B0600070205080204" pitchFamily="50" charset="-128"/>
                          <a:ea typeface="ＭＳ Ｐゴシック" panose="020B0600070205080204" pitchFamily="50" charset="-128"/>
                        </a:rPr>
                        <a:t>今後、審議会での議論を踏まえ、確定させていく</a:t>
                      </a:r>
                      <a:endParaRPr kumimoji="1" lang="en-US" altLang="ja-JP" sz="105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lvl="0" indent="0" algn="l" defTabSz="1280160" rtl="0" eaLnBrk="1" fontAlgn="auto" latinLnBrk="0" hangingPunct="1">
                        <a:lnSpc>
                          <a:spcPct val="100000"/>
                        </a:lnSpc>
                        <a:spcBef>
                          <a:spcPts val="300"/>
                        </a:spcBef>
                        <a:spcAft>
                          <a:spcPts val="0"/>
                        </a:spcAft>
                        <a:buClrTx/>
                        <a:buSzTx/>
                        <a:buFontTx/>
                        <a:buNone/>
                        <a:tabLst/>
                        <a:defRPr/>
                      </a:pPr>
                      <a:r>
                        <a:rPr lang="ja-JP" altLang="en-US" sz="1050" b="1" dirty="0">
                          <a:solidFill>
                            <a:schemeClr val="tx1"/>
                          </a:solidFill>
                          <a:latin typeface="Meiryo UI" panose="020B0604030504040204" pitchFamily="50" charset="-128"/>
                          <a:ea typeface="Meiryo UI" panose="020B0604030504040204" pitchFamily="50" charset="-128"/>
                        </a:rPr>
                        <a:t>レガシーを継承するとともにその再生を図り、持続可能な未来に向かうコミュニケーションの場として、輝かしい多様性のうちに</a:t>
                      </a:r>
                      <a:endParaRPr lang="en-US" altLang="ja-JP" sz="1050" b="1"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050" b="1" dirty="0">
                          <a:solidFill>
                            <a:schemeClr val="tx1"/>
                          </a:solidFill>
                          <a:latin typeface="Meiryo UI" panose="020B0604030504040204" pitchFamily="50" charset="-128"/>
                          <a:ea typeface="Meiryo UI" panose="020B0604030504040204" pitchFamily="50" charset="-128"/>
                        </a:rPr>
                        <a:t>調和のある統一を世界に生み出す公園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161618868"/>
                  </a:ext>
                </a:extLst>
              </a:tr>
              <a:tr h="1234954">
                <a:tc>
                  <a:txBody>
                    <a:bodyPr/>
                    <a:lstStyle/>
                    <a:p>
                      <a:r>
                        <a:rPr kumimoji="1" lang="ja-JP" altLang="en-US" sz="1050" dirty="0">
                          <a:latin typeface="Meiryo UI" panose="020B0604030504040204" pitchFamily="50" charset="-128"/>
                          <a:ea typeface="Meiryo UI" panose="020B0604030504040204" pitchFamily="50" charset="-128"/>
                        </a:rPr>
                        <a:t>目標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kumimoji="1" lang="ja-JP" altLang="en-US" sz="1050" dirty="0">
                          <a:latin typeface="Meiryo UI" panose="020B0604030504040204" pitchFamily="50" charset="-128"/>
                          <a:ea typeface="Meiryo UI" panose="020B0604030504040204" pitchFamily="50" charset="-128"/>
                        </a:rPr>
                        <a:t>①人と自然の調和</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②世界への文化と美の発信</a:t>
                      </a:r>
                    </a:p>
                    <a:p>
                      <a:r>
                        <a:rPr kumimoji="1" lang="ja-JP" altLang="en-US" sz="1050" dirty="0">
                          <a:latin typeface="Meiryo UI" panose="020B0604030504040204" pitchFamily="50" charset="-128"/>
                          <a:ea typeface="Meiryo UI" panose="020B0604030504040204" pitchFamily="50" charset="-128"/>
                        </a:rPr>
                        <a:t>③人々の交流と創造</a:t>
                      </a:r>
                    </a:p>
                    <a:p>
                      <a:r>
                        <a:rPr kumimoji="1" lang="ja-JP" altLang="en-US" sz="1050" dirty="0">
                          <a:latin typeface="Meiryo UI" panose="020B0604030504040204" pitchFamily="50" charset="-128"/>
                          <a:ea typeface="Meiryo UI" panose="020B0604030504040204" pitchFamily="50" charset="-128"/>
                        </a:rPr>
                        <a:t>④持続的な魅力の創造</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spcBef>
                          <a:spcPts val="300"/>
                        </a:spcBef>
                      </a:pPr>
                      <a:r>
                        <a:rPr kumimoji="1" lang="ja-JP" altLang="en-US" sz="1050" dirty="0">
                          <a:latin typeface="Meiryo UI" panose="020B0604030504040204" pitchFamily="50" charset="-128"/>
                          <a:ea typeface="Meiryo UI" panose="020B0604030504040204" pitchFamily="50" charset="-128"/>
                        </a:rPr>
                        <a:t>①人間性の尊重を通して、</a:t>
                      </a:r>
                      <a:r>
                        <a:rPr kumimoji="1" lang="ja-JP" altLang="en-US" sz="1050" b="1" dirty="0">
                          <a:latin typeface="Meiryo UI" panose="020B0604030504040204" pitchFamily="50" charset="-128"/>
                          <a:ea typeface="Meiryo UI" panose="020B0604030504040204" pitchFamily="50" charset="-128"/>
                        </a:rPr>
                        <a:t>「調和をめざす進歩の精神」</a:t>
                      </a:r>
                      <a:r>
                        <a:rPr kumimoji="1" lang="ja-JP" altLang="en-US" sz="1050" dirty="0">
                          <a:latin typeface="Meiryo UI" panose="020B0604030504040204" pitchFamily="50" charset="-128"/>
                          <a:ea typeface="Meiryo UI" panose="020B0604030504040204" pitchFamily="50" charset="-128"/>
                        </a:rPr>
                        <a:t>と</a:t>
                      </a:r>
                      <a:endParaRPr kumimoji="1" lang="en-US" altLang="ja-JP" sz="1050" dirty="0">
                        <a:latin typeface="Meiryo UI" panose="020B0604030504040204" pitchFamily="50" charset="-128"/>
                        <a:ea typeface="Meiryo UI" panose="020B0604030504040204" pitchFamily="50" charset="-128"/>
                      </a:endParaRPr>
                    </a:p>
                    <a:p>
                      <a:pPr>
                        <a:spcBef>
                          <a:spcPts val="0"/>
                        </a:spcBef>
                      </a:pPr>
                      <a:r>
                        <a:rPr kumimoji="1" lang="ja-JP" altLang="en-US" sz="1050" dirty="0">
                          <a:latin typeface="Meiryo UI" panose="020B0604030504040204" pitchFamily="50" charset="-128"/>
                          <a:ea typeface="Meiryo UI" panose="020B0604030504040204" pitchFamily="50" charset="-128"/>
                        </a:rPr>
                        <a:t>つながる公園</a:t>
                      </a:r>
                      <a:r>
                        <a:rPr kumimoji="1" lang="ja-JP" altLang="en-US" sz="1050" dirty="0">
                          <a:latin typeface="ＭＳ Ｐゴシック" panose="020B0600070205080204" pitchFamily="50" charset="-128"/>
                          <a:ea typeface="ＭＳ Ｐゴシック" panose="020B0600070205080204" pitchFamily="50" charset="-128"/>
                        </a:rPr>
                        <a:t>（現行③）</a:t>
                      </a:r>
                      <a:endParaRPr kumimoji="1" lang="en-US" altLang="ja-JP" sz="1050" dirty="0">
                        <a:latin typeface="ＭＳ Ｐゴシック" panose="020B0600070205080204" pitchFamily="50" charset="-128"/>
                        <a:ea typeface="ＭＳ Ｐゴシック" panose="020B0600070205080204" pitchFamily="50" charset="-128"/>
                      </a:endParaRPr>
                    </a:p>
                    <a:p>
                      <a:pPr>
                        <a:spcBef>
                          <a:spcPts val="300"/>
                        </a:spcBef>
                      </a:pPr>
                      <a:r>
                        <a:rPr kumimoji="1" lang="ja-JP" altLang="en-US" sz="1050" dirty="0">
                          <a:latin typeface="Meiryo UI" panose="020B0604030504040204" pitchFamily="50" charset="-128"/>
                          <a:ea typeface="Meiryo UI" panose="020B0604030504040204" pitchFamily="50" charset="-128"/>
                        </a:rPr>
                        <a:t>②レガシーと万博の森が象徴する、</a:t>
                      </a:r>
                      <a:r>
                        <a:rPr kumimoji="1" lang="ja-JP" altLang="en-US" sz="1050" b="1" dirty="0">
                          <a:latin typeface="Meiryo UI" panose="020B0604030504040204" pitchFamily="50" charset="-128"/>
                          <a:ea typeface="Meiryo UI" panose="020B0604030504040204" pitchFamily="50" charset="-128"/>
                        </a:rPr>
                        <a:t>「持続可能な未来」</a:t>
                      </a:r>
                      <a:r>
                        <a:rPr kumimoji="1" lang="ja-JP" altLang="en-US" sz="1050" dirty="0">
                          <a:latin typeface="Meiryo UI" panose="020B0604030504040204" pitchFamily="50" charset="-128"/>
                          <a:ea typeface="Meiryo UI" panose="020B0604030504040204" pitchFamily="50" charset="-128"/>
                        </a:rPr>
                        <a:t>と</a:t>
                      </a:r>
                      <a:endParaRPr kumimoji="1" lang="en-US" altLang="ja-JP" sz="1050" dirty="0">
                        <a:latin typeface="Meiryo UI" panose="020B0604030504040204" pitchFamily="50" charset="-128"/>
                        <a:ea typeface="Meiryo UI" panose="020B0604030504040204" pitchFamily="50" charset="-128"/>
                      </a:endParaRPr>
                    </a:p>
                    <a:p>
                      <a:pPr>
                        <a:spcBef>
                          <a:spcPts val="0"/>
                        </a:spcBef>
                      </a:pPr>
                      <a:r>
                        <a:rPr kumimoji="1" lang="ja-JP" altLang="en-US" sz="1050" dirty="0">
                          <a:latin typeface="Meiryo UI" panose="020B0604030504040204" pitchFamily="50" charset="-128"/>
                          <a:ea typeface="Meiryo UI" panose="020B0604030504040204" pitchFamily="50" charset="-128"/>
                        </a:rPr>
                        <a:t>つながる公園</a:t>
                      </a:r>
                      <a:r>
                        <a:rPr kumimoji="1" lang="ja-JP" altLang="en-US" sz="1050" dirty="0">
                          <a:latin typeface="ＭＳ Ｐゴシック" panose="020B0600070205080204" pitchFamily="50" charset="-128"/>
                          <a:ea typeface="ＭＳ Ｐゴシック" panose="020B0600070205080204" pitchFamily="50" charset="-128"/>
                        </a:rPr>
                        <a:t>（現行①）</a:t>
                      </a:r>
                    </a:p>
                    <a:p>
                      <a:pPr>
                        <a:spcBef>
                          <a:spcPts val="300"/>
                        </a:spcBef>
                      </a:pPr>
                      <a:r>
                        <a:rPr kumimoji="1" lang="ja-JP" altLang="en-US" sz="1050" dirty="0">
                          <a:latin typeface="Meiryo UI" panose="020B0604030504040204" pitchFamily="50" charset="-128"/>
                          <a:ea typeface="Meiryo UI" panose="020B0604030504040204" pitchFamily="50" charset="-128"/>
                        </a:rPr>
                        <a:t>③</a:t>
                      </a:r>
                      <a:r>
                        <a:rPr kumimoji="1" lang="ja-JP" altLang="en-US" sz="1050" b="1" dirty="0">
                          <a:latin typeface="Meiryo UI" panose="020B0604030504040204" pitchFamily="50" charset="-128"/>
                          <a:ea typeface="Meiryo UI" panose="020B0604030504040204" pitchFamily="50" charset="-128"/>
                        </a:rPr>
                        <a:t>「最先端の文化・スポーツの拠点」</a:t>
                      </a:r>
                      <a:r>
                        <a:rPr kumimoji="1" lang="ja-JP" altLang="en-US" sz="1050" dirty="0">
                          <a:latin typeface="Meiryo UI" panose="020B0604030504040204" pitchFamily="50" charset="-128"/>
                          <a:ea typeface="Meiryo UI" panose="020B0604030504040204" pitchFamily="50" charset="-128"/>
                        </a:rPr>
                        <a:t>として、国内外の人や施設</a:t>
                      </a:r>
                      <a:endParaRPr kumimoji="1" lang="en-US" altLang="ja-JP" sz="1050" dirty="0">
                        <a:latin typeface="Meiryo UI" panose="020B0604030504040204" pitchFamily="50" charset="-128"/>
                        <a:ea typeface="Meiryo UI" panose="020B0604030504040204" pitchFamily="50" charset="-128"/>
                      </a:endParaRPr>
                    </a:p>
                    <a:p>
                      <a:pPr>
                        <a:spcBef>
                          <a:spcPts val="0"/>
                        </a:spcBef>
                      </a:pPr>
                      <a:r>
                        <a:rPr kumimoji="1" lang="ja-JP" altLang="en-US" sz="1050" dirty="0">
                          <a:latin typeface="Meiryo UI" panose="020B0604030504040204" pitchFamily="50" charset="-128"/>
                          <a:ea typeface="Meiryo UI" panose="020B0604030504040204" pitchFamily="50" charset="-128"/>
                        </a:rPr>
                        <a:t>とつながる公園</a:t>
                      </a:r>
                      <a:r>
                        <a:rPr kumimoji="1" lang="ja-JP" altLang="en-US" sz="1050" dirty="0">
                          <a:latin typeface="ＭＳ Ｐゴシック" panose="020B0600070205080204" pitchFamily="50" charset="-128"/>
                          <a:ea typeface="ＭＳ Ｐゴシック" panose="020B0600070205080204" pitchFamily="50" charset="-128"/>
                        </a:rPr>
                        <a:t>（現行②）</a:t>
                      </a:r>
                      <a:endParaRPr kumimoji="1" lang="ja-JP" altLang="en-US" sz="105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151756925"/>
                  </a:ext>
                </a:extLst>
              </a:tr>
              <a:tr h="1723053">
                <a:tc>
                  <a:txBody>
                    <a:bodyPr/>
                    <a:lstStyle/>
                    <a:p>
                      <a:r>
                        <a:rPr kumimoji="1" lang="ja-JP" altLang="en-US" sz="1050" dirty="0">
                          <a:latin typeface="Meiryo UI" panose="020B0604030504040204" pitchFamily="50" charset="-128"/>
                          <a:ea typeface="Meiryo UI" panose="020B0604030504040204" pitchFamily="50" charset="-128"/>
                        </a:rPr>
                        <a:t>基本方針</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kumimoji="1" lang="ja-JP" altLang="en-US" sz="1050" dirty="0">
                          <a:latin typeface="Meiryo UI" panose="020B0604030504040204" pitchFamily="50" charset="-128"/>
                          <a:ea typeface="Meiryo UI" panose="020B0604030504040204" pitchFamily="50" charset="-128"/>
                        </a:rPr>
                        <a:t>①シンボルゾーンを中心に文化と美を体験・創造し発信する公園</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②地球環境保全・再生に貢献する公園</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③緑の中で人々が憩い活動し自然の美に感動する公園</a:t>
                      </a:r>
                    </a:p>
                    <a:p>
                      <a:r>
                        <a:rPr kumimoji="1" lang="ja-JP" altLang="en-US" sz="1050" dirty="0">
                          <a:latin typeface="Meiryo UI" panose="020B0604030504040204" pitchFamily="50" charset="-128"/>
                          <a:ea typeface="Meiryo UI" panose="020B0604030504040204" pitchFamily="50" charset="-128"/>
                        </a:rPr>
                        <a:t>④国内外から多くの人が訪れる公園</a:t>
                      </a:r>
                    </a:p>
                    <a:p>
                      <a:r>
                        <a:rPr kumimoji="1" lang="ja-JP" altLang="en-US" sz="1050" dirty="0">
                          <a:latin typeface="Meiryo UI" panose="020B0604030504040204" pitchFamily="50" charset="-128"/>
                          <a:ea typeface="Meiryo UI" panose="020B0604030504040204" pitchFamily="50" charset="-128"/>
                        </a:rPr>
                        <a:t>⑤健康づくりや多様なライフスタイルを実践できる</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公園</a:t>
                      </a:r>
                    </a:p>
                    <a:p>
                      <a:r>
                        <a:rPr kumimoji="1" lang="ja-JP" altLang="en-US" sz="1050" dirty="0">
                          <a:latin typeface="Meiryo UI" panose="020B0604030504040204" pitchFamily="50" charset="-128"/>
                          <a:ea typeface="Meiryo UI" panose="020B0604030504040204" pitchFamily="50" charset="-128"/>
                        </a:rPr>
                        <a:t>⑥全ての人が安心して快適に利用できる公園</a:t>
                      </a:r>
                    </a:p>
                    <a:p>
                      <a:r>
                        <a:rPr kumimoji="1" lang="ja-JP" altLang="en-US" sz="1050" dirty="0">
                          <a:latin typeface="Meiryo UI" panose="020B0604030504040204" pitchFamily="50" charset="-128"/>
                          <a:ea typeface="Meiryo UI" panose="020B0604030504040204" pitchFamily="50" charset="-128"/>
                        </a:rPr>
                        <a:t>⑦持続可能な運営・財務体制を有する公園</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spcBef>
                          <a:spcPts val="300"/>
                        </a:spcBef>
                      </a:pPr>
                      <a:r>
                        <a:rPr kumimoji="1" lang="ja-JP" altLang="en-US" sz="1050" dirty="0">
                          <a:latin typeface="Meiryo UI" panose="020B0604030504040204" pitchFamily="50" charset="-128"/>
                          <a:ea typeface="Meiryo UI" panose="020B0604030504040204" pitchFamily="50" charset="-128"/>
                        </a:rPr>
                        <a:t>①すべての人が安心して多様性と包摂性に向けてつながる</a:t>
                      </a:r>
                      <a:endParaRPr kumimoji="1" lang="en-US" altLang="ja-JP" sz="1050" dirty="0">
                        <a:latin typeface="Meiryo UI" panose="020B0604030504040204" pitchFamily="50" charset="-128"/>
                        <a:ea typeface="Meiryo UI" panose="020B0604030504040204" pitchFamily="50" charset="-128"/>
                      </a:endParaRPr>
                    </a:p>
                    <a:p>
                      <a:pPr>
                        <a:spcBef>
                          <a:spcPts val="0"/>
                        </a:spcBef>
                      </a:pPr>
                      <a:r>
                        <a:rPr kumimoji="1" lang="ja-JP" altLang="en-US" sz="1050" dirty="0">
                          <a:latin typeface="ＭＳ Ｐゴシック" panose="020B0600070205080204" pitchFamily="50" charset="-128"/>
                          <a:ea typeface="ＭＳ Ｐゴシック" panose="020B0600070205080204" pitchFamily="50" charset="-128"/>
                        </a:rPr>
                        <a:t>（現行④、⑤、⑥。目標新①に対応）</a:t>
                      </a:r>
                      <a:endParaRPr kumimoji="1" lang="en-US" altLang="ja-JP" sz="1050" dirty="0">
                        <a:latin typeface="ＭＳ Ｐゴシック" panose="020B0600070205080204" pitchFamily="50" charset="-128"/>
                        <a:ea typeface="ＭＳ Ｐゴシック" panose="020B0600070205080204" pitchFamily="50" charset="-128"/>
                      </a:endParaRPr>
                    </a:p>
                    <a:p>
                      <a:pPr>
                        <a:spcBef>
                          <a:spcPts val="0"/>
                        </a:spcBef>
                      </a:pPr>
                      <a:r>
                        <a:rPr kumimoji="1" lang="ja-JP" altLang="en-US" sz="1050" dirty="0">
                          <a:latin typeface="Meiryo UI" panose="020B0604030504040204" pitchFamily="50" charset="-128"/>
                          <a:ea typeface="Meiryo UI" panose="020B0604030504040204" pitchFamily="50" charset="-128"/>
                        </a:rPr>
                        <a:t>②人類の進歩と調和を実現する</a:t>
                      </a:r>
                      <a:r>
                        <a:rPr kumimoji="1" lang="en-US" altLang="ja-JP" sz="1050" dirty="0">
                          <a:latin typeface="Meiryo UI" panose="020B0604030504040204" pitchFamily="50" charset="-128"/>
                          <a:ea typeface="Meiryo UI" panose="020B0604030504040204" pitchFamily="50" charset="-128"/>
                        </a:rPr>
                        <a:t>SDGs</a:t>
                      </a:r>
                      <a:r>
                        <a:rPr kumimoji="1" lang="ja-JP" altLang="en-US" sz="1050" dirty="0">
                          <a:latin typeface="Meiryo UI" panose="020B0604030504040204" pitchFamily="50" charset="-128"/>
                          <a:ea typeface="Meiryo UI" panose="020B0604030504040204" pitchFamily="50" charset="-128"/>
                        </a:rPr>
                        <a:t>達成</a:t>
                      </a:r>
                      <a:r>
                        <a:rPr kumimoji="1" lang="en-US" altLang="ja-JP" sz="1050" dirty="0">
                          <a:latin typeface="Meiryo UI" panose="020B0604030504040204" pitchFamily="50" charset="-128"/>
                          <a:ea typeface="Meiryo UI" panose="020B0604030504040204" pitchFamily="50" charset="-128"/>
                        </a:rPr>
                        <a:t>+beyond</a:t>
                      </a:r>
                      <a:r>
                        <a:rPr kumimoji="1" lang="ja-JP" altLang="en-US" sz="1050" dirty="0">
                          <a:latin typeface="Meiryo UI" panose="020B0604030504040204" pitchFamily="50" charset="-128"/>
                          <a:ea typeface="Meiryo UI" panose="020B0604030504040204" pitchFamily="50" charset="-128"/>
                        </a:rPr>
                        <a:t>に向けてつながる</a:t>
                      </a:r>
                      <a:r>
                        <a:rPr kumimoji="1" lang="ja-JP" altLang="en-US" sz="1050" dirty="0">
                          <a:latin typeface="ＭＳ Ｐゴシック" panose="020B0600070205080204" pitchFamily="50" charset="-128"/>
                          <a:ea typeface="ＭＳ Ｐゴシック" panose="020B0600070205080204" pitchFamily="50" charset="-128"/>
                        </a:rPr>
                        <a:t>（現行②、③。目標新②に対応）</a:t>
                      </a:r>
                    </a:p>
                    <a:p>
                      <a:pPr>
                        <a:spcBef>
                          <a:spcPts val="300"/>
                        </a:spcBef>
                      </a:pPr>
                      <a:r>
                        <a:rPr kumimoji="1" lang="ja-JP" altLang="en-US" sz="1050" dirty="0">
                          <a:latin typeface="Meiryo UI" panose="020B0604030504040204" pitchFamily="50" charset="-128"/>
                          <a:ea typeface="Meiryo UI" panose="020B0604030504040204" pitchFamily="50" charset="-128"/>
                        </a:rPr>
                        <a:t>③次世代型ライフスタイルのメッカに向けてつながる</a:t>
                      </a:r>
                      <a:endParaRPr kumimoji="1" lang="en-US" altLang="ja-JP" sz="1050" dirty="0">
                        <a:latin typeface="Meiryo UI" panose="020B0604030504040204" pitchFamily="50" charset="-128"/>
                        <a:ea typeface="Meiryo UI" panose="020B0604030504040204" pitchFamily="50" charset="-128"/>
                      </a:endParaRPr>
                    </a:p>
                    <a:p>
                      <a:pPr>
                        <a:spcBef>
                          <a:spcPts val="0"/>
                        </a:spcBef>
                      </a:pPr>
                      <a:r>
                        <a:rPr kumimoji="1" lang="ja-JP" altLang="en-US" sz="1050" dirty="0">
                          <a:latin typeface="ＭＳ Ｐゴシック" panose="020B0600070205080204" pitchFamily="50" charset="-128"/>
                          <a:ea typeface="ＭＳ Ｐゴシック" panose="020B0600070205080204" pitchFamily="50" charset="-128"/>
                        </a:rPr>
                        <a:t>（現行①、④、⑤。目標新③に対応）</a:t>
                      </a:r>
                      <a:endParaRPr kumimoji="1" lang="ja-JP" altLang="en-US" sz="105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707138453"/>
                  </a:ext>
                </a:extLst>
              </a:tr>
              <a:tr h="841829">
                <a:tc>
                  <a:txBody>
                    <a:bodyPr/>
                    <a:lstStyle/>
                    <a:p>
                      <a:r>
                        <a:rPr kumimoji="1" lang="ja-JP" altLang="en-US" sz="1050" dirty="0">
                          <a:latin typeface="Meiryo UI" panose="020B0604030504040204" pitchFamily="50" charset="-128"/>
                          <a:ea typeface="Meiryo UI" panose="020B0604030504040204" pitchFamily="50" charset="-128"/>
                        </a:rPr>
                        <a:t>計画年度</a:t>
                      </a:r>
                      <a:endParaRPr kumimoji="1" lang="en-US" altLang="ja-JP"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2015</a:t>
                      </a:r>
                      <a:r>
                        <a:rPr kumimoji="1" lang="ja-JP" altLang="en-US" sz="1050" dirty="0">
                          <a:latin typeface="Meiryo UI" panose="020B0604030504040204" pitchFamily="50" charset="-128"/>
                          <a:ea typeface="Meiryo UI" panose="020B0604030504040204" pitchFamily="50" charset="-128"/>
                        </a:rPr>
                        <a:t>年度～</a:t>
                      </a:r>
                      <a:r>
                        <a:rPr kumimoji="1" lang="en-US" altLang="ja-JP" sz="1050" dirty="0">
                          <a:latin typeface="Meiryo UI" panose="020B0604030504040204" pitchFamily="50" charset="-128"/>
                          <a:ea typeface="Meiryo UI" panose="020B0604030504040204" pitchFamily="50" charset="-128"/>
                        </a:rPr>
                        <a:t>2028</a:t>
                      </a:r>
                      <a:r>
                        <a:rPr kumimoji="1" lang="ja-JP" altLang="en-US" sz="1050" dirty="0">
                          <a:latin typeface="Meiryo UI" panose="020B0604030504040204" pitchFamily="50" charset="-128"/>
                          <a:ea typeface="Meiryo UI" panose="020B0604030504040204" pitchFamily="50" charset="-128"/>
                        </a:rPr>
                        <a:t>年度</a:t>
                      </a:r>
                      <a:endParaRPr kumimoji="1" lang="en-US" altLang="ja-JP"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2022</a:t>
                      </a:r>
                      <a:r>
                        <a:rPr kumimoji="1" lang="ja-JP" altLang="en-US" sz="1050" dirty="0">
                          <a:latin typeface="Meiryo UI" panose="020B0604030504040204" pitchFamily="50" charset="-128"/>
                          <a:ea typeface="Meiryo UI" panose="020B0604030504040204" pitchFamily="50" charset="-128"/>
                        </a:rPr>
                        <a:t>年度～</a:t>
                      </a:r>
                      <a:r>
                        <a:rPr kumimoji="1" lang="en-US" altLang="ja-JP" sz="1050" dirty="0">
                          <a:latin typeface="Meiryo UI" panose="020B0604030504040204" pitchFamily="50" charset="-128"/>
                          <a:ea typeface="Meiryo UI" panose="020B0604030504040204" pitchFamily="50" charset="-128"/>
                        </a:rPr>
                        <a:t>2040</a:t>
                      </a:r>
                      <a:r>
                        <a:rPr kumimoji="1" lang="ja-JP" altLang="en-US" sz="1050" dirty="0">
                          <a:latin typeface="Meiryo UI" panose="020B0604030504040204" pitchFamily="50" charset="-128"/>
                          <a:ea typeface="Meiryo UI" panose="020B0604030504040204" pitchFamily="50" charset="-128"/>
                        </a:rPr>
                        <a:t>年度</a:t>
                      </a:r>
                      <a:endParaRPr kumimoji="1" lang="en-US" altLang="ja-JP" sz="1050" dirty="0">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※50</a:t>
                      </a:r>
                      <a:r>
                        <a:rPr kumimoji="1" lang="ja-JP" altLang="en-US" sz="1050" dirty="0">
                          <a:latin typeface="Meiryo UI" panose="020B0604030504040204" pitchFamily="50" charset="-128"/>
                          <a:ea typeface="Meiryo UI" panose="020B0604030504040204" pitchFamily="50" charset="-128"/>
                        </a:rPr>
                        <a:t>年先を視野に入れつつ、</a:t>
                      </a:r>
                      <a:r>
                        <a:rPr kumimoji="1" lang="en-US" altLang="ja-JP" sz="1050" dirty="0">
                          <a:latin typeface="Meiryo UI" panose="020B0604030504040204" pitchFamily="50" charset="-128"/>
                          <a:ea typeface="Meiryo UI" panose="020B0604030504040204" pitchFamily="50" charset="-128"/>
                        </a:rPr>
                        <a:t>SDGs</a:t>
                      </a:r>
                      <a:r>
                        <a:rPr kumimoji="1" lang="ja-JP" altLang="en-US" sz="1050" dirty="0">
                          <a:latin typeface="Meiryo UI" panose="020B0604030504040204" pitchFamily="50" charset="-128"/>
                          <a:ea typeface="Meiryo UI" panose="020B0604030504040204" pitchFamily="50" charset="-128"/>
                        </a:rPr>
                        <a:t>達成の目標年次である</a:t>
                      </a:r>
                      <a:r>
                        <a:rPr kumimoji="1" lang="en-US" altLang="ja-JP" sz="1050" dirty="0">
                          <a:latin typeface="Meiryo UI" panose="020B0604030504040204" pitchFamily="50" charset="-128"/>
                          <a:ea typeface="Meiryo UI" panose="020B0604030504040204" pitchFamily="50" charset="-128"/>
                        </a:rPr>
                        <a:t>2030</a:t>
                      </a:r>
                      <a:r>
                        <a:rPr kumimoji="1" lang="ja-JP" altLang="en-US" sz="1050" dirty="0">
                          <a:latin typeface="Meiryo UI" panose="020B0604030504040204" pitchFamily="50" charset="-128"/>
                          <a:ea typeface="Meiryo UI" panose="020B0604030504040204" pitchFamily="50" charset="-128"/>
                        </a:rPr>
                        <a:t>年及び</a:t>
                      </a:r>
                      <a:r>
                        <a:rPr kumimoji="1" lang="zh-TW" altLang="en-US" sz="1050" dirty="0">
                          <a:latin typeface="Meiryo UI" panose="020B0604030504040204" pitchFamily="50" charset="-128"/>
                          <a:ea typeface="Meiryo UI" panose="020B0604030504040204" pitchFamily="50" charset="-128"/>
                        </a:rPr>
                        <a:t>万博記念公園駅前周辺地区活性化事業</a:t>
                      </a:r>
                      <a:r>
                        <a:rPr kumimoji="1" lang="ja-JP" altLang="en-US" sz="1050" dirty="0">
                          <a:latin typeface="Meiryo UI" panose="020B0604030504040204" pitchFamily="50" charset="-128"/>
                          <a:ea typeface="Meiryo UI" panose="020B0604030504040204" pitchFamily="50" charset="-128"/>
                        </a:rPr>
                        <a:t>第</a:t>
                      </a:r>
                      <a:r>
                        <a:rPr kumimoji="1" lang="en-US" altLang="ja-JP" sz="1050" dirty="0">
                          <a:latin typeface="Meiryo UI" panose="020B0604030504040204" pitchFamily="50" charset="-128"/>
                          <a:ea typeface="Meiryo UI" panose="020B0604030504040204" pitchFamily="50" charset="-128"/>
                        </a:rPr>
                        <a:t>Ⅳ</a:t>
                      </a:r>
                      <a:r>
                        <a:rPr kumimoji="1" lang="ja-JP" altLang="en-US" sz="1050" dirty="0">
                          <a:latin typeface="Meiryo UI" panose="020B0604030504040204" pitchFamily="50" charset="-128"/>
                          <a:ea typeface="Meiryo UI" panose="020B0604030504040204" pitchFamily="50" charset="-128"/>
                        </a:rPr>
                        <a:t>期まちびらきとなる</a:t>
                      </a:r>
                      <a:r>
                        <a:rPr kumimoji="1" lang="en-US" altLang="ja-JP" sz="1050" dirty="0">
                          <a:latin typeface="Meiryo UI" panose="020B0604030504040204" pitchFamily="50" charset="-128"/>
                          <a:ea typeface="Meiryo UI" panose="020B0604030504040204" pitchFamily="50" charset="-128"/>
                        </a:rPr>
                        <a:t>2037</a:t>
                      </a:r>
                      <a:r>
                        <a:rPr kumimoji="1" lang="ja-JP" altLang="en-US" sz="1050" dirty="0">
                          <a:latin typeface="Meiryo UI" panose="020B0604030504040204" pitchFamily="50" charset="-128"/>
                          <a:ea typeface="Meiryo UI" panose="020B0604030504040204" pitchFamily="50" charset="-128"/>
                        </a:rPr>
                        <a:t>年をマイルストーンとして設定</a:t>
                      </a:r>
                      <a:endParaRPr kumimoji="1" lang="en-US" altLang="ja-JP"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807846926"/>
                  </a:ext>
                </a:extLst>
              </a:tr>
              <a:tr h="522514">
                <a:tc>
                  <a:txBody>
                    <a:bodyPr/>
                    <a:lstStyle/>
                    <a:p>
                      <a:r>
                        <a:rPr kumimoji="1" lang="ja-JP" altLang="en-US" sz="1050" dirty="0">
                          <a:latin typeface="Meiryo UI" panose="020B0604030504040204" pitchFamily="50" charset="-128"/>
                          <a:ea typeface="Meiryo UI" panose="020B0604030504040204" pitchFamily="50" charset="-128"/>
                        </a:rPr>
                        <a:t>数値目標</a:t>
                      </a:r>
                      <a:endParaRPr kumimoji="1" lang="en-US" altLang="ja-JP"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kumimoji="1" lang="en-US" altLang="ja-JP" sz="1050" dirty="0">
                          <a:latin typeface="Meiryo UI" panose="020B0604030504040204" pitchFamily="50" charset="-128"/>
                          <a:ea typeface="Meiryo UI" panose="020B0604030504040204" pitchFamily="50" charset="-128"/>
                        </a:rPr>
                        <a:t>2020</a:t>
                      </a:r>
                      <a:r>
                        <a:rPr kumimoji="1" lang="ja-JP" altLang="en-US" sz="1050" dirty="0">
                          <a:latin typeface="Meiryo UI" panose="020B0604030504040204" pitchFamily="50" charset="-128"/>
                          <a:ea typeface="Meiryo UI" panose="020B0604030504040204" pitchFamily="50" charset="-128"/>
                        </a:rPr>
                        <a:t>年度に</a:t>
                      </a:r>
                      <a:r>
                        <a:rPr kumimoji="1" lang="en-US" altLang="ja-JP" sz="1050" dirty="0">
                          <a:latin typeface="Meiryo UI" panose="020B0604030504040204" pitchFamily="50" charset="-128"/>
                          <a:ea typeface="Meiryo UI" panose="020B0604030504040204" pitchFamily="50" charset="-128"/>
                        </a:rPr>
                        <a:t>300</a:t>
                      </a:r>
                      <a:r>
                        <a:rPr kumimoji="1" lang="ja-JP" altLang="en-US" sz="1050" dirty="0">
                          <a:latin typeface="Meiryo UI" panose="020B0604030504040204" pitchFamily="50" charset="-128"/>
                          <a:ea typeface="Meiryo UI" panose="020B0604030504040204" pitchFamily="50" charset="-128"/>
                        </a:rPr>
                        <a:t>万人の来園者数</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（自然文化園）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様々な視点から達成状況を評価するため、来園者数に加え、</a:t>
                      </a:r>
                      <a:endParaRPr kumimoji="1" lang="en-US" altLang="ja-JP" sz="1050" dirty="0">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複数の</a:t>
                      </a:r>
                      <a:r>
                        <a:rPr kumimoji="1" lang="en-US" altLang="ja-JP" sz="1050" dirty="0">
                          <a:latin typeface="Meiryo UI" panose="020B0604030504040204" pitchFamily="50" charset="-128"/>
                          <a:ea typeface="Meiryo UI" panose="020B0604030504040204" pitchFamily="50" charset="-128"/>
                        </a:rPr>
                        <a:t>KPI</a:t>
                      </a:r>
                      <a:r>
                        <a:rPr kumimoji="1" lang="ja-JP" altLang="en-US" sz="1050" dirty="0">
                          <a:latin typeface="Meiryo UI" panose="020B0604030504040204" pitchFamily="50" charset="-128"/>
                          <a:ea typeface="Meiryo UI" panose="020B0604030504040204" pitchFamily="50" charset="-128"/>
                        </a:rPr>
                        <a:t>を設定（今後議論）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950879728"/>
                  </a:ext>
                </a:extLst>
              </a:tr>
              <a:tr h="1017027">
                <a:tc>
                  <a:txBody>
                    <a:bodyPr/>
                    <a:lstStyle/>
                    <a:p>
                      <a:r>
                        <a:rPr kumimoji="1" lang="ja-JP" altLang="en-US" sz="1050" dirty="0">
                          <a:latin typeface="Meiryo UI" panose="020B0604030504040204" pitchFamily="50" charset="-128"/>
                          <a:ea typeface="Meiryo UI" panose="020B0604030504040204" pitchFamily="50" charset="-128"/>
                        </a:rPr>
                        <a:t>具体的な</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取組み</a:t>
                      </a:r>
                      <a:endParaRPr kumimoji="1" lang="en-US" altLang="ja-JP"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kumimoji="1" lang="ja-JP" altLang="en-US" sz="1050" dirty="0">
                          <a:latin typeface="ＭＳ Ｐゴシック" panose="020B0600070205080204" pitchFamily="50" charset="-128"/>
                          <a:ea typeface="ＭＳ Ｐゴシック" panose="020B0600070205080204" pitchFamily="50" charset="-128"/>
                        </a:rPr>
                        <a:t>（ビジョン内に記載）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DX</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の導入等テクノロジーを活用した取組みを進めるため、３～５年程度で更新する「アクションプラン」を新ビジョンの下に策定。</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策定にあたっては、指定管理者と協議を行うとともに、活性化事業事業者とも連携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04511443"/>
                  </a:ext>
                </a:extLst>
              </a:tr>
            </a:tbl>
          </a:graphicData>
        </a:graphic>
      </p:graphicFrame>
      <p:grpSp>
        <p:nvGrpSpPr>
          <p:cNvPr id="4" name="グループ化 3">
            <a:extLst>
              <a:ext uri="{FF2B5EF4-FFF2-40B4-BE49-F238E27FC236}">
                <a16:creationId xmlns:a16="http://schemas.microsoft.com/office/drawing/2014/main" id="{CC01E056-32ED-45FC-B170-5D64091532A2}"/>
              </a:ext>
            </a:extLst>
          </p:cNvPr>
          <p:cNvGrpSpPr/>
          <p:nvPr/>
        </p:nvGrpSpPr>
        <p:grpSpPr>
          <a:xfrm>
            <a:off x="31953" y="270675"/>
            <a:ext cx="12801600" cy="433313"/>
            <a:chOff x="31953" y="597048"/>
            <a:chExt cx="12801600" cy="433313"/>
          </a:xfrm>
        </p:grpSpPr>
        <p:sp>
          <p:nvSpPr>
            <p:cNvPr id="5" name="テキスト ボックス 4">
              <a:extLst>
                <a:ext uri="{FF2B5EF4-FFF2-40B4-BE49-F238E27FC236}">
                  <a16:creationId xmlns:a16="http://schemas.microsoft.com/office/drawing/2014/main" id="{D8BB907E-3ED7-4AD0-84CE-23D8A9C2852C}"/>
                </a:ext>
              </a:extLst>
            </p:cNvPr>
            <p:cNvSpPr txBox="1"/>
            <p:nvPr/>
          </p:nvSpPr>
          <p:spPr>
            <a:xfrm>
              <a:off x="31953" y="597048"/>
              <a:ext cx="12801600" cy="400110"/>
            </a:xfrm>
            <a:prstGeom prst="rect">
              <a:avLst/>
            </a:prstGeom>
            <a:noFill/>
          </p:spPr>
          <p:txBody>
            <a:bodyPr wrap="square" rtlCol="0">
              <a:spAutoFit/>
            </a:bodyPr>
            <a:lstStyle/>
            <a:p>
              <a:r>
                <a:rPr kumimoji="1" lang="ja-JP" altLang="en-US" sz="2000" b="1" dirty="0">
                  <a:latin typeface="ＭＳ Ｐゴシック" panose="020B0600070205080204" pitchFamily="50" charset="-128"/>
                  <a:ea typeface="ＭＳ Ｐゴシック" panose="020B0600070205080204" pitchFamily="50" charset="-128"/>
                </a:rPr>
                <a:t>「日本万国博覧会記念公園の活性化に向けた新たな将来ビジョン」答申</a:t>
              </a:r>
              <a:r>
                <a:rPr kumimoji="1" lang="ja-JP" altLang="en-US" sz="2000" b="1">
                  <a:latin typeface="ＭＳ Ｐゴシック" panose="020B0600070205080204" pitchFamily="50" charset="-128"/>
                  <a:ea typeface="ＭＳ Ｐゴシック" panose="020B0600070205080204" pitchFamily="50" charset="-128"/>
                </a:rPr>
                <a:t>骨子</a:t>
              </a:r>
              <a:r>
                <a:rPr kumimoji="1" lang="ja-JP" altLang="en-US" sz="2000" b="1" smtClean="0">
                  <a:latin typeface="ＭＳ Ｐゴシック" panose="020B0600070205080204" pitchFamily="50" charset="-128"/>
                  <a:ea typeface="ＭＳ Ｐゴシック" panose="020B0600070205080204" pitchFamily="50" charset="-128"/>
                </a:rPr>
                <a:t>（</a:t>
              </a:r>
              <a:r>
                <a:rPr kumimoji="1" lang="ja-JP" altLang="en-US" sz="2000" b="1">
                  <a:latin typeface="ＭＳ Ｐゴシック" panose="020B0600070205080204" pitchFamily="50" charset="-128"/>
                  <a:ea typeface="ＭＳ Ｐゴシック" panose="020B0600070205080204" pitchFamily="50" charset="-128"/>
                </a:rPr>
                <a:t>案</a:t>
              </a:r>
              <a:r>
                <a:rPr kumimoji="1" lang="ja-JP" altLang="en-US" sz="2000" b="1" smtClean="0">
                  <a:latin typeface="ＭＳ Ｐゴシック" panose="020B0600070205080204" pitchFamily="50" charset="-128"/>
                  <a:ea typeface="ＭＳ Ｐゴシック" panose="020B0600070205080204" pitchFamily="50" charset="-128"/>
                </a:rPr>
                <a:t>）</a:t>
              </a:r>
              <a:r>
                <a:rPr kumimoji="1" lang="ja-JP" altLang="en-US" sz="2000" b="1" dirty="0" smtClean="0">
                  <a:latin typeface="ＭＳ Ｐゴシック" panose="020B0600070205080204" pitchFamily="50" charset="-128"/>
                  <a:ea typeface="ＭＳ Ｐゴシック" panose="020B0600070205080204" pitchFamily="50" charset="-128"/>
                </a:rPr>
                <a:t>概要</a:t>
              </a:r>
              <a:endParaRPr kumimoji="1" lang="ja-JP" altLang="en-US" sz="2000" b="1" dirty="0">
                <a:latin typeface="ＭＳ Ｐゴシック" panose="020B0600070205080204" pitchFamily="50" charset="-128"/>
                <a:ea typeface="ＭＳ Ｐゴシック" panose="020B0600070205080204" pitchFamily="50" charset="-128"/>
              </a:endParaRPr>
            </a:p>
          </p:txBody>
        </p:sp>
        <p:sp>
          <p:nvSpPr>
            <p:cNvPr id="6" name="テキスト ボックス 5">
              <a:extLst>
                <a:ext uri="{FF2B5EF4-FFF2-40B4-BE49-F238E27FC236}">
                  <a16:creationId xmlns:a16="http://schemas.microsoft.com/office/drawing/2014/main" id="{A2D14724-31AF-4AFB-ABA7-56488574684D}"/>
                </a:ext>
              </a:extLst>
            </p:cNvPr>
            <p:cNvSpPr txBox="1"/>
            <p:nvPr/>
          </p:nvSpPr>
          <p:spPr>
            <a:xfrm>
              <a:off x="10268262" y="632216"/>
              <a:ext cx="2472273" cy="398145"/>
            </a:xfrm>
            <a:prstGeom prst="rect">
              <a:avLst/>
            </a:prstGeom>
            <a:noFill/>
          </p:spPr>
          <p:txBody>
            <a:bodyPr wrap="square" rtlCol="0">
              <a:noAutofit/>
            </a:bodyPr>
            <a:lstStyle/>
            <a:p>
              <a:pPr algn="r"/>
              <a:r>
                <a:rPr kumimoji="1" lang="ja-JP" altLang="en-US" sz="900" dirty="0">
                  <a:latin typeface="Meiryo UI" panose="020B0604030504040204" pitchFamily="50" charset="-128"/>
                  <a:ea typeface="Meiryo UI" panose="020B0604030504040204" pitchFamily="50" charset="-128"/>
                </a:rPr>
                <a:t>令和</a:t>
              </a:r>
              <a:r>
                <a:rPr kumimoji="1" lang="ja-JP" altLang="en-US" sz="900">
                  <a:latin typeface="Meiryo UI" panose="020B0604030504040204" pitchFamily="50" charset="-128"/>
                  <a:ea typeface="Meiryo UI" panose="020B0604030504040204" pitchFamily="50" charset="-128"/>
                </a:rPr>
                <a:t>４年３月</a:t>
              </a:r>
              <a:r>
                <a:rPr kumimoji="1" lang="en-US" altLang="ja-JP" sz="900" dirty="0">
                  <a:latin typeface="Meiryo UI" panose="020B0604030504040204" pitchFamily="50" charset="-128"/>
                  <a:ea typeface="Meiryo UI" panose="020B0604030504040204" pitchFamily="50" charset="-128"/>
                </a:rPr>
                <a:t>23</a:t>
              </a:r>
              <a:r>
                <a:rPr kumimoji="1" lang="ja-JP" altLang="en-US" sz="900">
                  <a:latin typeface="Meiryo UI" panose="020B0604030504040204" pitchFamily="50" charset="-128"/>
                  <a:ea typeface="Meiryo UI" panose="020B0604030504040204" pitchFamily="50" charset="-128"/>
                </a:rPr>
                <a:t>日</a:t>
              </a:r>
              <a:endParaRPr kumimoji="1" lang="en-US" altLang="ja-JP" sz="900" dirty="0">
                <a:latin typeface="Meiryo UI" panose="020B0604030504040204" pitchFamily="50" charset="-128"/>
                <a:ea typeface="Meiryo UI" panose="020B0604030504040204" pitchFamily="50" charset="-128"/>
              </a:endParaRPr>
            </a:p>
            <a:p>
              <a:pPr algn="r"/>
              <a:r>
                <a:rPr kumimoji="1" lang="ja-JP" altLang="en-US" sz="900">
                  <a:latin typeface="Meiryo UI" panose="020B0604030504040204" pitchFamily="50" charset="-128"/>
                  <a:ea typeface="Meiryo UI" panose="020B0604030504040204" pitchFamily="50" charset="-128"/>
                </a:rPr>
                <a:t>大阪府日本万国博覧会記念公園運営審議会</a:t>
              </a:r>
              <a:endParaRPr kumimoji="1" lang="ja-JP" altLang="en-US" sz="900" dirty="0">
                <a:latin typeface="Meiryo UI" panose="020B0604030504040204" pitchFamily="50" charset="-128"/>
                <a:ea typeface="Meiryo UI" panose="020B0604030504040204" pitchFamily="50" charset="-128"/>
              </a:endParaRPr>
            </a:p>
          </p:txBody>
        </p:sp>
      </p:grpSp>
      <p:grpSp>
        <p:nvGrpSpPr>
          <p:cNvPr id="56" name="グループ化 55"/>
          <p:cNvGrpSpPr/>
          <p:nvPr/>
        </p:nvGrpSpPr>
        <p:grpSpPr>
          <a:xfrm>
            <a:off x="3945887" y="5379081"/>
            <a:ext cx="4772390" cy="4082970"/>
            <a:chOff x="7207963" y="3481354"/>
            <a:chExt cx="4772390" cy="4082970"/>
          </a:xfrm>
        </p:grpSpPr>
        <p:sp>
          <p:nvSpPr>
            <p:cNvPr id="57" name="テキスト ボックス 56">
              <a:extLst>
                <a:ext uri="{FF2B5EF4-FFF2-40B4-BE49-F238E27FC236}">
                  <a16:creationId xmlns:a16="http://schemas.microsoft.com/office/drawing/2014/main" id="{8C616193-42A4-498B-A179-6851AC213DC6}"/>
                </a:ext>
              </a:extLst>
            </p:cNvPr>
            <p:cNvSpPr txBox="1"/>
            <p:nvPr/>
          </p:nvSpPr>
          <p:spPr>
            <a:xfrm>
              <a:off x="7254902" y="3757597"/>
              <a:ext cx="4725451" cy="3806727"/>
            </a:xfrm>
            <a:prstGeom prst="rect">
              <a:avLst/>
            </a:prstGeom>
            <a:solidFill>
              <a:schemeClr val="bg1"/>
            </a:solidFill>
            <a:ln w="3175">
              <a:solidFill>
                <a:schemeClr val="tx1"/>
              </a:solidFill>
            </a:ln>
          </p:spPr>
          <p:txBody>
            <a:bodyPr wrap="square" rtlCol="0">
              <a:noAutofit/>
            </a:bodyPr>
            <a:lstStyle/>
            <a:p>
              <a:r>
                <a:rPr kumimoji="1" lang="ja-JP" altLang="en-US" sz="1050" dirty="0">
                  <a:latin typeface="Meiryo UI" panose="020B0604030504040204" pitchFamily="50" charset="-128"/>
                  <a:ea typeface="Meiryo UI" panose="020B0604030504040204" pitchFamily="50" charset="-128"/>
                </a:rPr>
                <a:t>新たな将来ビジョンの策定にあたっては、公園を取り巻く状況の変化に対応するため、以下の視点を盛り込み、</a:t>
              </a:r>
              <a:r>
                <a:rPr kumimoji="1" lang="en-US" altLang="ja-JP" sz="1050" dirty="0">
                  <a:latin typeface="Meiryo UI" panose="020B0604030504040204" pitchFamily="50" charset="-128"/>
                  <a:ea typeface="Meiryo UI" panose="020B0604030504040204" pitchFamily="50" charset="-128"/>
                </a:rPr>
                <a:t>DX</a:t>
              </a:r>
              <a:r>
                <a:rPr kumimoji="1" lang="ja-JP" altLang="en-US" sz="1050" dirty="0">
                  <a:latin typeface="Meiryo UI" panose="020B0604030504040204" pitchFamily="50" charset="-128"/>
                  <a:ea typeface="Meiryo UI" panose="020B0604030504040204" pitchFamily="50" charset="-128"/>
                </a:rPr>
                <a:t>の活用等により、さらなる活性化</a:t>
              </a:r>
              <a:r>
                <a:rPr kumimoji="1" lang="ja-JP" altLang="en-US" sz="1050">
                  <a:latin typeface="Meiryo UI" panose="020B0604030504040204" pitchFamily="50" charset="-128"/>
                  <a:ea typeface="Meiryo UI" panose="020B0604030504040204" pitchFamily="50" charset="-128"/>
                </a:rPr>
                <a:t>を</a:t>
              </a:r>
              <a:r>
                <a:rPr kumimoji="1" lang="ja-JP" altLang="en-US" sz="1050" smtClean="0">
                  <a:latin typeface="Meiryo UI" panose="020B0604030504040204" pitchFamily="50" charset="-128"/>
                  <a:ea typeface="Meiryo UI" panose="020B0604030504040204" pitchFamily="50" charset="-128"/>
                </a:rPr>
                <a:t>図る</a:t>
              </a:r>
              <a:endParaRPr kumimoji="1" lang="en-US" altLang="ja-JP" sz="500" b="1" dirty="0">
                <a:latin typeface="Meiryo UI" panose="020B0604030504040204" pitchFamily="50" charset="-128"/>
                <a:ea typeface="Meiryo UI" panose="020B0604030504040204" pitchFamily="50" charset="-128"/>
              </a:endParaRPr>
            </a:p>
            <a:p>
              <a:r>
                <a:rPr kumimoji="1" lang="ja-JP" altLang="en-US" sz="1050" b="1" dirty="0">
                  <a:latin typeface="Meiryo UI" panose="020B0604030504040204" pitchFamily="50" charset="-128"/>
                  <a:ea typeface="Meiryo UI" panose="020B0604030504040204" pitchFamily="50" charset="-128"/>
                </a:rPr>
                <a:t>①レガシーの継承、活用</a:t>
              </a:r>
              <a:r>
                <a:rPr kumimoji="1" lang="ja-JP" altLang="en-US" sz="1050" dirty="0">
                  <a:latin typeface="Meiryo UI" panose="020B0604030504040204" pitchFamily="50" charset="-128"/>
                  <a:ea typeface="Meiryo UI" panose="020B0604030504040204" pitchFamily="50" charset="-128"/>
                </a:rPr>
                <a:t>：「太陽の塔の内部再生事業（「生命の樹」再生事業）」は「生命の再生」の象徴であり、ビジョン最大の成果。「生命の再生」を軸に、「人類の進歩と調和」というテーマや「未来の実験都市」、「人類交歓（国際交流）の場」及び「万博芸術」という</a:t>
              </a:r>
              <a:r>
                <a:rPr kumimoji="1" lang="en-US" altLang="ja-JP" sz="1050" dirty="0">
                  <a:latin typeface="Meiryo UI" panose="020B0604030504040204" pitchFamily="50" charset="-128"/>
                  <a:ea typeface="Meiryo UI" panose="020B0604030504040204" pitchFamily="50" charset="-128"/>
                </a:rPr>
                <a:t>DNA</a:t>
              </a:r>
              <a:r>
                <a:rPr kumimoji="1" lang="ja-JP" altLang="en-US" sz="1050" dirty="0">
                  <a:latin typeface="Meiryo UI" panose="020B0604030504040204" pitchFamily="50" charset="-128"/>
                  <a:ea typeface="Meiryo UI" panose="020B0604030504040204" pitchFamily="50" charset="-128"/>
                </a:rPr>
                <a:t>など、</a:t>
              </a:r>
              <a:r>
                <a:rPr kumimoji="1" lang="en-US" altLang="ja-JP" sz="1050" dirty="0">
                  <a:latin typeface="Meiryo UI" panose="020B0604030504040204" pitchFamily="50" charset="-128"/>
                  <a:ea typeface="Meiryo UI" panose="020B0604030504040204" pitchFamily="50" charset="-128"/>
                </a:rPr>
                <a:t>70</a:t>
              </a:r>
              <a:r>
                <a:rPr kumimoji="1" lang="ja-JP" altLang="en-US" sz="1050" dirty="0">
                  <a:latin typeface="Meiryo UI" panose="020B0604030504040204" pitchFamily="50" charset="-128"/>
                  <a:ea typeface="Meiryo UI" panose="020B0604030504040204" pitchFamily="50" charset="-128"/>
                </a:rPr>
                <a:t>年万博のレガシーを再生</a:t>
              </a:r>
              <a:endParaRPr kumimoji="1" lang="en-US" altLang="ja-JP" sz="1050" dirty="0">
                <a:latin typeface="Meiryo UI" panose="020B0604030504040204" pitchFamily="50" charset="-128"/>
                <a:ea typeface="Meiryo UI" panose="020B0604030504040204" pitchFamily="50" charset="-128"/>
              </a:endParaRPr>
            </a:p>
            <a:p>
              <a:r>
                <a:rPr kumimoji="1" lang="ja-JP" altLang="en-US" sz="1050" b="1" dirty="0">
                  <a:latin typeface="Meiryo UI" panose="020B0604030504040204" pitchFamily="50" charset="-128"/>
                  <a:ea typeface="Meiryo UI" panose="020B0604030504040204" pitchFamily="50" charset="-128"/>
                </a:rPr>
                <a:t>②持続可能な未来づくり</a:t>
              </a:r>
              <a:r>
                <a:rPr kumimoji="1" lang="ja-JP" altLang="en-US" sz="1050" dirty="0">
                  <a:latin typeface="Meiryo UI" panose="020B0604030504040204" pitchFamily="50" charset="-128"/>
                  <a:ea typeface="Meiryo UI" panose="020B0604030504040204" pitchFamily="50" charset="-128"/>
                </a:rPr>
                <a:t>：「緑」は持続可能な未来をつくりだすため必須の資源。より多くの人と「万博の森づくり」の意義を共有し、積極的な参加を促す。また、「未来の主役」である子どもたちにフォーカスした視点も重要</a:t>
              </a:r>
              <a:endParaRPr kumimoji="1" lang="en-US" altLang="ja-JP" sz="1050" b="1" dirty="0">
                <a:latin typeface="Meiryo UI" panose="020B0604030504040204" pitchFamily="50" charset="-128"/>
                <a:ea typeface="Meiryo UI" panose="020B0604030504040204" pitchFamily="50" charset="-128"/>
              </a:endParaRPr>
            </a:p>
            <a:p>
              <a:r>
                <a:rPr kumimoji="1" lang="ja-JP" altLang="en-US" sz="1050" b="1" dirty="0">
                  <a:latin typeface="Meiryo UI" panose="020B0604030504040204" pitchFamily="50" charset="-128"/>
                  <a:ea typeface="Meiryo UI" panose="020B0604030504040204" pitchFamily="50" charset="-128"/>
                </a:rPr>
                <a:t>③文化・スポーツのさらなる振興</a:t>
              </a:r>
              <a:r>
                <a:rPr kumimoji="1" lang="ja-JP" altLang="en-US" sz="1050" dirty="0">
                  <a:latin typeface="Meiryo UI" panose="020B0604030504040204" pitchFamily="50" charset="-128"/>
                  <a:ea typeface="Meiryo UI" panose="020B0604030504040204" pitchFamily="50" charset="-128"/>
                </a:rPr>
                <a:t>：「</a:t>
              </a:r>
              <a:r>
                <a:rPr kumimoji="1" lang="zh-TW" altLang="en-US" sz="1050" dirty="0">
                  <a:latin typeface="Meiryo UI" panose="020B0604030504040204" pitchFamily="50" charset="-128"/>
                  <a:ea typeface="Meiryo UI" panose="020B0604030504040204" pitchFamily="50" charset="-128"/>
                </a:rPr>
                <a:t>万博記念公園駅前周辺地区活性化事業</a:t>
              </a:r>
              <a:r>
                <a:rPr kumimoji="1" lang="ja-JP" altLang="en-US" sz="1050" dirty="0">
                  <a:latin typeface="Meiryo UI" panose="020B0604030504040204" pitchFamily="50" charset="-128"/>
                  <a:ea typeface="Meiryo UI" panose="020B0604030504040204" pitchFamily="50" charset="-128"/>
                </a:rPr>
                <a:t>」等と連携、相乗効果を発揮するなど、万博公園の魅力向上に取り組むことにより、公園全体をさらに活性化</a:t>
              </a:r>
              <a:endParaRPr kumimoji="1" lang="en-US" altLang="ja-JP" sz="1050" dirty="0">
                <a:latin typeface="Meiryo UI" panose="020B0604030504040204" pitchFamily="50" charset="-128"/>
                <a:ea typeface="Meiryo UI" panose="020B0604030504040204" pitchFamily="50" charset="-128"/>
              </a:endParaRPr>
            </a:p>
            <a:p>
              <a:endParaRPr kumimoji="1" lang="en-US" altLang="ja-JP" sz="1050" dirty="0">
                <a:latin typeface="Meiryo UI" panose="020B0604030504040204" pitchFamily="50" charset="-128"/>
                <a:ea typeface="Meiryo UI" panose="020B0604030504040204" pitchFamily="50" charset="-128"/>
              </a:endParaRPr>
            </a:p>
            <a:p>
              <a:endParaRPr kumimoji="1" lang="en-US" altLang="ja-JP" sz="500" b="1" dirty="0">
                <a:latin typeface="Meiryo UI" panose="020B0604030504040204" pitchFamily="50" charset="-128"/>
                <a:ea typeface="Meiryo UI" panose="020B0604030504040204" pitchFamily="50" charset="-128"/>
              </a:endParaRPr>
            </a:p>
          </p:txBody>
        </p:sp>
        <p:sp>
          <p:nvSpPr>
            <p:cNvPr id="59" name="角丸四角形 14">
              <a:extLst>
                <a:ext uri="{FF2B5EF4-FFF2-40B4-BE49-F238E27FC236}">
                  <a16:creationId xmlns:a16="http://schemas.microsoft.com/office/drawing/2014/main" id="{73F3BB74-9497-4E26-8D0F-629253162BBF}"/>
                </a:ext>
              </a:extLst>
            </p:cNvPr>
            <p:cNvSpPr/>
            <p:nvPr/>
          </p:nvSpPr>
          <p:spPr>
            <a:xfrm>
              <a:off x="7207963" y="3481354"/>
              <a:ext cx="3987801" cy="276245"/>
            </a:xfrm>
            <a:prstGeom prst="roundRect">
              <a:avLst>
                <a:gd name="adj" fmla="val 22056"/>
              </a:avLst>
            </a:prstGeom>
            <a:solidFill>
              <a:srgbClr val="0070C0"/>
            </a:solidFill>
            <a:ln>
              <a:noFill/>
            </a:ln>
          </p:spPr>
          <p:style>
            <a:lnRef idx="2">
              <a:schemeClr val="dk1">
                <a:shade val="50000"/>
              </a:schemeClr>
            </a:lnRef>
            <a:fillRef idx="1">
              <a:schemeClr val="dk1"/>
            </a:fillRef>
            <a:effectRef idx="0">
              <a:schemeClr val="dk1"/>
            </a:effectRef>
            <a:fontRef idx="minor">
              <a:schemeClr val="lt1"/>
            </a:fontRef>
          </p:style>
          <p:txBody>
            <a:bodyPr tIns="0" bIns="0" rtlCol="0" anchor="ctr" anchorCtr="1"/>
            <a:lstStyle/>
            <a:p>
              <a:pPr algn="ctr">
                <a:lnSpc>
                  <a:spcPts val="1700"/>
                </a:lnSpc>
              </a:pPr>
              <a:r>
                <a:rPr kumimoji="1" lang="ja-JP" altLang="en-US" sz="1400" b="1" dirty="0">
                  <a:latin typeface="ＭＳ Ｐゴシック" panose="020B0600070205080204" pitchFamily="50" charset="-128"/>
                  <a:ea typeface="ＭＳ Ｐゴシック" panose="020B0600070205080204" pitchFamily="50" charset="-128"/>
                </a:rPr>
                <a:t>新たな将来ビジョンに盛り込むべき視点</a:t>
              </a:r>
            </a:p>
          </p:txBody>
        </p:sp>
      </p:grpSp>
      <p:grpSp>
        <p:nvGrpSpPr>
          <p:cNvPr id="68" name="グループ化 67"/>
          <p:cNvGrpSpPr/>
          <p:nvPr/>
        </p:nvGrpSpPr>
        <p:grpSpPr>
          <a:xfrm>
            <a:off x="3945889" y="809601"/>
            <a:ext cx="4772388" cy="1752484"/>
            <a:chOff x="6160213" y="3012755"/>
            <a:chExt cx="4772388" cy="1473112"/>
          </a:xfrm>
        </p:grpSpPr>
        <p:sp>
          <p:nvSpPr>
            <p:cNvPr id="69" name="テキスト ボックス 68">
              <a:extLst>
                <a:ext uri="{FF2B5EF4-FFF2-40B4-BE49-F238E27FC236}">
                  <a16:creationId xmlns:a16="http://schemas.microsoft.com/office/drawing/2014/main" id="{8C616193-42A4-498B-A179-6851AC213DC6}"/>
                </a:ext>
              </a:extLst>
            </p:cNvPr>
            <p:cNvSpPr txBox="1"/>
            <p:nvPr/>
          </p:nvSpPr>
          <p:spPr>
            <a:xfrm>
              <a:off x="6216101" y="3240640"/>
              <a:ext cx="4716500" cy="1245227"/>
            </a:xfrm>
            <a:prstGeom prst="rect">
              <a:avLst/>
            </a:prstGeom>
            <a:noFill/>
            <a:ln w="3175">
              <a:solidFill>
                <a:schemeClr val="tx1"/>
              </a:solidFill>
            </a:ln>
          </p:spPr>
          <p:txBody>
            <a:bodyPr wrap="square" rtlCol="0">
              <a:noAutofit/>
            </a:bodyPr>
            <a:lstStyle/>
            <a:p>
              <a:r>
                <a:rPr lang="en-US" altLang="ja-JP" sz="1050" dirty="0">
                  <a:latin typeface="Meiryo UI" panose="020B0604030504040204" pitchFamily="50" charset="-128"/>
                  <a:ea typeface="Meiryo UI" panose="020B0604030504040204" pitchFamily="50" charset="-128"/>
                </a:rPr>
                <a:t>2015</a:t>
              </a:r>
              <a:r>
                <a:rPr lang="ja-JP" altLang="en-US" sz="1050" dirty="0">
                  <a:latin typeface="Meiryo UI" panose="020B0604030504040204" pitchFamily="50" charset="-128"/>
                  <a:ea typeface="Meiryo UI" panose="020B0604030504040204" pitchFamily="50" charset="-128"/>
                </a:rPr>
                <a:t>年</a:t>
              </a:r>
              <a:r>
                <a:rPr lang="en-US" altLang="ja-JP" sz="1050" dirty="0">
                  <a:latin typeface="Meiryo UI" panose="020B0604030504040204" pitchFamily="50" charset="-128"/>
                  <a:ea typeface="Meiryo UI" panose="020B0604030504040204" pitchFamily="50" charset="-128"/>
                </a:rPr>
                <a:t>11</a:t>
              </a:r>
              <a:r>
                <a:rPr lang="ja-JP" altLang="en-US" sz="1050" dirty="0">
                  <a:latin typeface="Meiryo UI" panose="020B0604030504040204" pitchFamily="50" charset="-128"/>
                  <a:ea typeface="Meiryo UI" panose="020B0604030504040204" pitchFamily="50" charset="-128"/>
                </a:rPr>
                <a:t>月に将来ビジョンを策定し、万博公園の活性化に向けた取組みを実施。</a:t>
              </a:r>
              <a:endParaRPr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短期</a:t>
              </a:r>
              <a:r>
                <a:rPr kumimoji="1" lang="en-US" altLang="ja-JP" sz="900" dirty="0">
                  <a:latin typeface="Meiryo UI" panose="020B0604030504040204" pitchFamily="50" charset="-128"/>
                  <a:ea typeface="Meiryo UI" panose="020B0604030504040204" pitchFamily="50" charset="-128"/>
                </a:rPr>
                <a:t>&lt;</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2017&gt;</a:t>
              </a:r>
              <a:r>
                <a:rPr kumimoji="1" lang="ja-JP" altLang="en-US" sz="1050" dirty="0">
                  <a:latin typeface="Meiryo UI" panose="020B0604030504040204" pitchFamily="50" charset="-128"/>
                  <a:ea typeface="Meiryo UI" panose="020B0604030504040204" pitchFamily="50" charset="-128"/>
                </a:rPr>
                <a:t>及び中期</a:t>
              </a:r>
              <a:r>
                <a:rPr kumimoji="1" lang="en-US" altLang="ja-JP" sz="900" dirty="0">
                  <a:latin typeface="Meiryo UI" panose="020B0604030504040204" pitchFamily="50" charset="-128"/>
                  <a:ea typeface="Meiryo UI" panose="020B0604030504040204" pitchFamily="50" charset="-128"/>
                </a:rPr>
                <a:t>&lt;</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2020&gt;</a:t>
              </a:r>
              <a:r>
                <a:rPr kumimoji="1" lang="ja-JP" altLang="en-US" sz="1050" dirty="0">
                  <a:latin typeface="Meiryo UI" panose="020B0604030504040204" pitchFamily="50" charset="-128"/>
                  <a:ea typeface="Meiryo UI" panose="020B0604030504040204" pitchFamily="50" charset="-128"/>
                </a:rPr>
                <a:t>の取組みはほぼ実施済み（長期</a:t>
              </a:r>
              <a:r>
                <a:rPr kumimoji="1" lang="en-US" altLang="ja-JP" sz="900" dirty="0">
                  <a:latin typeface="Meiryo UI" panose="020B0604030504040204" pitchFamily="50" charset="-128"/>
                  <a:ea typeface="Meiryo UI" panose="020B0604030504040204" pitchFamily="50" charset="-128"/>
                </a:rPr>
                <a:t>&lt;</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2040&gt;</a:t>
              </a:r>
              <a:r>
                <a:rPr kumimoji="1" lang="ja-JP" altLang="en-US" sz="1050" dirty="0">
                  <a:latin typeface="Meiryo UI" panose="020B0604030504040204" pitchFamily="50" charset="-128"/>
                  <a:ea typeface="Meiryo UI" panose="020B0604030504040204" pitchFamily="50" charset="-128"/>
                </a:rPr>
                <a:t>の</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具体的な取組みは、今後の検討が必要）。その結果、自然文化園の来園者数も</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継承前（</a:t>
              </a:r>
              <a:r>
                <a:rPr kumimoji="1" lang="en-US" altLang="ja-JP" sz="1050" dirty="0">
                  <a:latin typeface="Meiryo UI" panose="020B0604030504040204" pitchFamily="50" charset="-128"/>
                  <a:ea typeface="Meiryo UI" panose="020B0604030504040204" pitchFamily="50" charset="-128"/>
                </a:rPr>
                <a:t>2013</a:t>
              </a:r>
              <a:r>
                <a:rPr kumimoji="1" lang="ja-JP" altLang="en-US" sz="1050" dirty="0">
                  <a:latin typeface="Meiryo UI" panose="020B0604030504040204" pitchFamily="50" charset="-128"/>
                  <a:ea typeface="Meiryo UI" panose="020B0604030504040204" pitchFamily="50" charset="-128"/>
                </a:rPr>
                <a:t>年度末）の約</a:t>
              </a:r>
              <a:r>
                <a:rPr kumimoji="1" lang="en-US" altLang="ja-JP" sz="1050" dirty="0">
                  <a:latin typeface="Meiryo UI" panose="020B0604030504040204" pitchFamily="50" charset="-128"/>
                  <a:ea typeface="Meiryo UI" panose="020B0604030504040204" pitchFamily="50" charset="-128"/>
                </a:rPr>
                <a:t>183</a:t>
              </a:r>
              <a:r>
                <a:rPr kumimoji="1" lang="ja-JP" altLang="en-US" sz="1050" dirty="0">
                  <a:latin typeface="Meiryo UI" panose="020B0604030504040204" pitchFamily="50" charset="-128"/>
                  <a:ea typeface="Meiryo UI" panose="020B0604030504040204" pitchFamily="50" charset="-128"/>
                </a:rPr>
                <a:t>万人から、５年間で約</a:t>
              </a:r>
              <a:r>
                <a:rPr kumimoji="1" lang="en-US" altLang="ja-JP" sz="1050" dirty="0">
                  <a:latin typeface="Meiryo UI" panose="020B0604030504040204" pitchFamily="50" charset="-128"/>
                  <a:ea typeface="Meiryo UI" panose="020B0604030504040204" pitchFamily="50" charset="-128"/>
                </a:rPr>
                <a:t>239</a:t>
              </a:r>
              <a:r>
                <a:rPr kumimoji="1" lang="ja-JP" altLang="en-US" sz="1050" dirty="0">
                  <a:latin typeface="Meiryo UI" panose="020B0604030504040204" pitchFamily="50" charset="-128"/>
                  <a:ea typeface="Meiryo UI" panose="020B0604030504040204" pitchFamily="50" charset="-128"/>
                </a:rPr>
                <a:t>万人まで増加</a:t>
              </a:r>
              <a:endParaRPr kumimoji="1" lang="en-US" altLang="ja-JP" sz="500" dirty="0">
                <a:latin typeface="Meiryo UI" panose="020B0604030504040204" pitchFamily="50" charset="-128"/>
                <a:ea typeface="Meiryo UI" panose="020B0604030504040204" pitchFamily="50" charset="-128"/>
              </a:endParaRPr>
            </a:p>
            <a:p>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主な取組み</a:t>
              </a:r>
              <a:r>
                <a:rPr kumimoji="1" lang="ja-JP" altLang="en-US" sz="900" dirty="0">
                  <a:latin typeface="Meiryo UI" panose="020B0604030504040204" pitchFamily="50" charset="-128"/>
                  <a:ea typeface="Meiryo UI" panose="020B0604030504040204" pitchFamily="50" charset="-128"/>
                </a:rPr>
                <a:t>（番号は現行将来ビジョンの基本方針と対応）</a:t>
              </a:r>
              <a:r>
                <a:rPr kumimoji="1" lang="en-US" altLang="ja-JP" sz="1050" dirty="0">
                  <a:latin typeface="Meiryo UI" panose="020B0604030504040204" pitchFamily="50" charset="-128"/>
                  <a:ea typeface="Meiryo UI" panose="020B0604030504040204" pitchFamily="50" charset="-128"/>
                </a:rPr>
                <a:t>】</a:t>
              </a:r>
            </a:p>
            <a:p>
              <a:r>
                <a:rPr kumimoji="1" lang="ja-JP" altLang="en-US" sz="1050" dirty="0">
                  <a:latin typeface="Meiryo UI" panose="020B0604030504040204" pitchFamily="50" charset="-128"/>
                  <a:ea typeface="Meiryo UI" panose="020B0604030504040204" pitchFamily="50" charset="-128"/>
                </a:rPr>
                <a:t>　①太陽の塔の内部再生事業、</a:t>
              </a:r>
              <a:r>
                <a:rPr kumimoji="1" lang="en-US" altLang="ja-JP" sz="1050" dirty="0">
                  <a:latin typeface="Meiryo UI" panose="020B0604030504040204" pitchFamily="50" charset="-128"/>
                  <a:ea typeface="Meiryo UI" panose="020B0604030504040204" pitchFamily="50" charset="-128"/>
                </a:rPr>
                <a:t>1970</a:t>
              </a:r>
              <a:r>
                <a:rPr kumimoji="1" lang="ja-JP" altLang="en-US" sz="1050" dirty="0">
                  <a:latin typeface="Meiryo UI" panose="020B0604030504040204" pitchFamily="50" charset="-128"/>
                  <a:ea typeface="Meiryo UI" panose="020B0604030504040204" pitchFamily="50" charset="-128"/>
                </a:rPr>
                <a:t>年万博</a:t>
              </a:r>
              <a:r>
                <a:rPr kumimoji="1" lang="en-US" altLang="ja-JP" sz="1050" dirty="0">
                  <a:latin typeface="Meiryo UI" panose="020B0604030504040204" pitchFamily="50" charset="-128"/>
                  <a:ea typeface="Meiryo UI" panose="020B0604030504040204" pitchFamily="50" charset="-128"/>
                </a:rPr>
                <a:t>50</a:t>
              </a:r>
              <a:r>
                <a:rPr kumimoji="1" lang="ja-JP" altLang="en-US" sz="1050" dirty="0">
                  <a:latin typeface="Meiryo UI" panose="020B0604030504040204" pitchFamily="50" charset="-128"/>
                  <a:ea typeface="Meiryo UI" panose="020B0604030504040204" pitchFamily="50" charset="-128"/>
                </a:rPr>
                <a:t>周年事業</a:t>
              </a:r>
            </a:p>
            <a:p>
              <a:pPr fontAlgn="t">
                <a:lnSpc>
                  <a:spcPts val="1100"/>
                </a:lnSpc>
              </a:pPr>
              <a:r>
                <a:rPr kumimoji="1" lang="ja-JP" altLang="en-US" sz="1050" dirty="0">
                  <a:latin typeface="Meiryo UI" panose="020B0604030504040204" pitchFamily="50" charset="-128"/>
                  <a:ea typeface="Meiryo UI" panose="020B0604030504040204" pitchFamily="50" charset="-128"/>
                </a:rPr>
                <a:t>　②万博の森づくりにおける生物多様性向上の取組み</a:t>
              </a:r>
              <a:endParaRPr lang="ja-JP" altLang="ja-JP" sz="2000" dirty="0">
                <a:latin typeface="Arial" panose="020B0604020202020204" pitchFamily="34" charset="0"/>
              </a:endParaRPr>
            </a:p>
            <a:p>
              <a:pPr fontAlgn="t">
                <a:lnSpc>
                  <a:spcPts val="1100"/>
                </a:lnSpc>
              </a:pPr>
              <a:r>
                <a:rPr kumimoji="1" lang="ja-JP" altLang="en-US" sz="1050" dirty="0">
                  <a:latin typeface="Meiryo UI" panose="020B0604030504040204" pitchFamily="50" charset="-128"/>
                  <a:ea typeface="Meiryo UI" panose="020B0604030504040204" pitchFamily="50" charset="-128"/>
                </a:rPr>
                <a:t>　④</a:t>
              </a:r>
              <a:r>
                <a:rPr kumimoji="1" lang="ja-JP" altLang="ja-JP" sz="1050" dirty="0">
                  <a:latin typeface="Meiryo UI" panose="020B0604030504040204" pitchFamily="50" charset="-128"/>
                  <a:ea typeface="Meiryo UI" panose="020B0604030504040204" pitchFamily="50" charset="-128"/>
                </a:rPr>
                <a:t>万博記念</a:t>
              </a:r>
              <a:r>
                <a:rPr kumimoji="1" lang="ja-JP" altLang="ja-JP" sz="1050" dirty="0" smtClean="0">
                  <a:latin typeface="Meiryo UI" panose="020B0604030504040204" pitchFamily="50" charset="-128"/>
                  <a:ea typeface="Meiryo UI" panose="020B0604030504040204" pitchFamily="50" charset="-128"/>
                </a:rPr>
                <a:t>公園</a:t>
              </a:r>
              <a:r>
                <a:rPr kumimoji="1" lang="ja-JP" altLang="en-US" sz="1050" dirty="0" smtClean="0">
                  <a:latin typeface="Meiryo UI" panose="020B0604030504040204" pitchFamily="50" charset="-128"/>
                  <a:ea typeface="Meiryo UI" panose="020B0604030504040204" pitchFamily="50" charset="-128"/>
                </a:rPr>
                <a:t>駅前</a:t>
              </a:r>
              <a:r>
                <a:rPr kumimoji="1" lang="ja-JP" altLang="ja-JP" sz="1050" dirty="0" smtClean="0">
                  <a:latin typeface="Meiryo UI" panose="020B0604030504040204" pitchFamily="50" charset="-128"/>
                  <a:ea typeface="Meiryo UI" panose="020B0604030504040204" pitchFamily="50" charset="-128"/>
                </a:rPr>
                <a:t>周辺</a:t>
              </a:r>
              <a:r>
                <a:rPr kumimoji="1" lang="ja-JP" altLang="ja-JP" sz="1050" dirty="0">
                  <a:latin typeface="Meiryo UI" panose="020B0604030504040204" pitchFamily="50" charset="-128"/>
                  <a:ea typeface="Meiryo UI" panose="020B0604030504040204" pitchFamily="50" charset="-128"/>
                </a:rPr>
                <a:t>地区活性化事業</a:t>
              </a:r>
              <a:endParaRPr lang="ja-JP" altLang="ja-JP" sz="2000" dirty="0">
                <a:latin typeface="Arial" panose="020B0604020202020204" pitchFamily="34" charset="0"/>
              </a:endParaRPr>
            </a:p>
            <a:p>
              <a:pPr fontAlgn="t">
                <a:lnSpc>
                  <a:spcPts val="1100"/>
                </a:lnSpc>
              </a:pPr>
              <a:r>
                <a:rPr kumimoji="1" lang="ja-JP" altLang="en-US" sz="1050" dirty="0">
                  <a:latin typeface="Meiryo UI" panose="020B0604030504040204" pitchFamily="50" charset="-128"/>
                  <a:ea typeface="Meiryo UI" panose="020B0604030504040204" pitchFamily="50" charset="-128"/>
                </a:rPr>
                <a:t>　⑦</a:t>
              </a:r>
              <a:r>
                <a:rPr kumimoji="1" lang="ja-JP" altLang="ja-JP" sz="1050" dirty="0">
                  <a:latin typeface="Meiryo UI" panose="020B0604030504040204" pitchFamily="50" charset="-128"/>
                  <a:ea typeface="Meiryo UI" panose="020B0604030504040204" pitchFamily="50" charset="-128"/>
                </a:rPr>
                <a:t>指定管理者制度の導入</a:t>
              </a:r>
              <a:endParaRPr kumimoji="1" lang="en-US" altLang="ja-JP" sz="1050" dirty="0">
                <a:latin typeface="Meiryo UI" panose="020B0604030504040204" pitchFamily="50" charset="-128"/>
                <a:ea typeface="Meiryo UI" panose="020B0604030504040204" pitchFamily="50" charset="-128"/>
              </a:endParaRPr>
            </a:p>
          </p:txBody>
        </p:sp>
        <p:sp>
          <p:nvSpPr>
            <p:cNvPr id="72" name="角丸四角形 14">
              <a:extLst>
                <a:ext uri="{FF2B5EF4-FFF2-40B4-BE49-F238E27FC236}">
                  <a16:creationId xmlns:a16="http://schemas.microsoft.com/office/drawing/2014/main" id="{73F3BB74-9497-4E26-8D0F-629253162BBF}"/>
                </a:ext>
              </a:extLst>
            </p:cNvPr>
            <p:cNvSpPr/>
            <p:nvPr/>
          </p:nvSpPr>
          <p:spPr>
            <a:xfrm>
              <a:off x="6160213" y="3012755"/>
              <a:ext cx="3987800" cy="227888"/>
            </a:xfrm>
            <a:prstGeom prst="roundRect">
              <a:avLst>
                <a:gd name="adj" fmla="val 22056"/>
              </a:avLst>
            </a:prstGeom>
            <a:solidFill>
              <a:srgbClr val="0070C0"/>
            </a:solidFill>
            <a:ln>
              <a:solidFill>
                <a:schemeClr val="accent5"/>
              </a:solidFill>
            </a:ln>
          </p:spPr>
          <p:style>
            <a:lnRef idx="2">
              <a:schemeClr val="dk1">
                <a:shade val="50000"/>
              </a:schemeClr>
            </a:lnRef>
            <a:fillRef idx="1">
              <a:schemeClr val="dk1"/>
            </a:fillRef>
            <a:effectRef idx="0">
              <a:schemeClr val="dk1"/>
            </a:effectRef>
            <a:fontRef idx="minor">
              <a:schemeClr val="lt1"/>
            </a:fontRef>
          </p:style>
          <p:txBody>
            <a:bodyPr tIns="0" bIns="0" rtlCol="0" anchor="ctr" anchorCtr="1"/>
            <a:lstStyle/>
            <a:p>
              <a:pPr algn="ctr">
                <a:lnSpc>
                  <a:spcPts val="1700"/>
                </a:lnSpc>
              </a:pPr>
              <a:r>
                <a:rPr kumimoji="1" lang="ja-JP" altLang="en-US" sz="1400" b="1" dirty="0">
                  <a:latin typeface="ＭＳ Ｐゴシック" panose="020B0600070205080204" pitchFamily="50" charset="-128"/>
                  <a:ea typeface="ＭＳ Ｐゴシック" panose="020B0600070205080204" pitchFamily="50" charset="-128"/>
                </a:rPr>
                <a:t>現行将来</a:t>
              </a:r>
              <a:r>
                <a:rPr kumimoji="1" lang="ja-JP" altLang="en-US" sz="1400" b="1">
                  <a:latin typeface="ＭＳ Ｐゴシック" panose="020B0600070205080204" pitchFamily="50" charset="-128"/>
                  <a:ea typeface="ＭＳ Ｐゴシック" panose="020B0600070205080204" pitchFamily="50" charset="-128"/>
                </a:rPr>
                <a:t>ビジョンの成果</a:t>
              </a:r>
              <a:endParaRPr kumimoji="1" lang="ja-JP" altLang="en-US" sz="1400" b="1" dirty="0">
                <a:latin typeface="ＭＳ Ｐゴシック" panose="020B0600070205080204" pitchFamily="50" charset="-128"/>
                <a:ea typeface="ＭＳ Ｐゴシック" panose="020B0600070205080204" pitchFamily="50" charset="-128"/>
              </a:endParaRPr>
            </a:p>
          </p:txBody>
        </p:sp>
      </p:grpSp>
      <p:grpSp>
        <p:nvGrpSpPr>
          <p:cNvPr id="78" name="グループ化 77">
            <a:extLst>
              <a:ext uri="{FF2B5EF4-FFF2-40B4-BE49-F238E27FC236}">
                <a16:creationId xmlns:a16="http://schemas.microsoft.com/office/drawing/2014/main" id="{E6BCC41D-B07F-4970-AEE1-67FE35828340}"/>
              </a:ext>
            </a:extLst>
          </p:cNvPr>
          <p:cNvGrpSpPr/>
          <p:nvPr/>
        </p:nvGrpSpPr>
        <p:grpSpPr>
          <a:xfrm>
            <a:off x="3935637" y="2758049"/>
            <a:ext cx="4782640" cy="2405455"/>
            <a:chOff x="893590" y="352306"/>
            <a:chExt cx="5327465" cy="1965610"/>
          </a:xfrm>
        </p:grpSpPr>
        <p:sp>
          <p:nvSpPr>
            <p:cNvPr id="80" name="テキスト ボックス 79">
              <a:extLst>
                <a:ext uri="{FF2B5EF4-FFF2-40B4-BE49-F238E27FC236}">
                  <a16:creationId xmlns:a16="http://schemas.microsoft.com/office/drawing/2014/main" id="{424D99D1-ACFD-42CD-97CD-BB1AD66FE1D0}"/>
                </a:ext>
              </a:extLst>
            </p:cNvPr>
            <p:cNvSpPr txBox="1"/>
            <p:nvPr/>
          </p:nvSpPr>
          <p:spPr>
            <a:xfrm>
              <a:off x="932197" y="574404"/>
              <a:ext cx="5288858" cy="1743512"/>
            </a:xfrm>
            <a:prstGeom prst="rect">
              <a:avLst/>
            </a:prstGeom>
            <a:noFill/>
            <a:ln w="3175">
              <a:solidFill>
                <a:schemeClr val="tx1"/>
              </a:solidFill>
            </a:ln>
          </p:spPr>
          <p:txBody>
            <a:bodyPr wrap="square" rtlCol="0">
              <a:noAutofit/>
            </a:bodyPr>
            <a:lstStyle/>
            <a:p>
              <a:r>
                <a:rPr kumimoji="1" lang="ja-JP" altLang="en-US" sz="1050" dirty="0">
                  <a:solidFill>
                    <a:prstClr val="black"/>
                  </a:solidFill>
                  <a:latin typeface="Meiryo UI" panose="020B0604030504040204" pitchFamily="50" charset="-128"/>
                  <a:ea typeface="Meiryo UI" panose="020B0604030504040204" pitchFamily="50" charset="-128"/>
                </a:rPr>
                <a:t>現行ビジョン策定後、下記に掲げる内容に加え、大幅なインバウンドの増、指定管理者制度の導入等、万博公園を取り巻く状況は大きく変化。公園のポテンシャル</a:t>
              </a:r>
              <a:r>
                <a:rPr kumimoji="1" lang="ja-JP" altLang="en-US" sz="1050" dirty="0" smtClean="0">
                  <a:solidFill>
                    <a:prstClr val="black"/>
                  </a:solidFill>
                  <a:latin typeface="Meiryo UI" panose="020B0604030504040204" pitchFamily="50" charset="-128"/>
                  <a:ea typeface="Meiryo UI" panose="020B0604030504040204" pitchFamily="50" charset="-128"/>
                </a:rPr>
                <a:t>を</a:t>
              </a:r>
              <a:r>
                <a:rPr kumimoji="1" lang="ja-JP" altLang="en-US" sz="1050" dirty="0">
                  <a:solidFill>
                    <a:prstClr val="black"/>
                  </a:solidFill>
                  <a:latin typeface="Meiryo UI" panose="020B0604030504040204" pitchFamily="50" charset="-128"/>
                  <a:ea typeface="Meiryo UI" panose="020B0604030504040204" pitchFamily="50" charset="-128"/>
                </a:rPr>
                <a:t>最大限</a:t>
              </a:r>
              <a:r>
                <a:rPr kumimoji="1" lang="ja-JP" altLang="en-US" sz="1050" dirty="0" smtClean="0">
                  <a:solidFill>
                    <a:prstClr val="black"/>
                  </a:solidFill>
                  <a:latin typeface="Meiryo UI" panose="020B0604030504040204" pitchFamily="50" charset="-128"/>
                  <a:ea typeface="Meiryo UI" panose="020B0604030504040204" pitchFamily="50" charset="-128"/>
                </a:rPr>
                <a:t>に</a:t>
              </a:r>
              <a:r>
                <a:rPr kumimoji="1" lang="ja-JP" altLang="en-US" sz="1050" dirty="0">
                  <a:solidFill>
                    <a:prstClr val="black"/>
                  </a:solidFill>
                  <a:latin typeface="Meiryo UI" panose="020B0604030504040204" pitchFamily="50" charset="-128"/>
                  <a:ea typeface="Meiryo UI" panose="020B0604030504040204" pitchFamily="50" charset="-128"/>
                </a:rPr>
                <a:t>発揮し、さらなる活性化に向けた対応が</a:t>
              </a:r>
              <a:r>
                <a:rPr kumimoji="1" lang="ja-JP" altLang="en-US" sz="1050" dirty="0" smtClean="0">
                  <a:solidFill>
                    <a:prstClr val="black"/>
                  </a:solidFill>
                  <a:latin typeface="Meiryo UI" panose="020B0604030504040204" pitchFamily="50" charset="-128"/>
                  <a:ea typeface="Meiryo UI" panose="020B0604030504040204" pitchFamily="50" charset="-128"/>
                </a:rPr>
                <a:t>求められている</a:t>
              </a:r>
              <a:endParaRPr kumimoji="1" lang="en-US" altLang="ja-JP" sz="500" dirty="0">
                <a:solidFill>
                  <a:prstClr val="black"/>
                </a:solidFill>
                <a:latin typeface="Meiryo UI" panose="020B0604030504040204" pitchFamily="50" charset="-128"/>
                <a:ea typeface="Meiryo UI" panose="020B0604030504040204" pitchFamily="50" charset="-128"/>
              </a:endParaRPr>
            </a:p>
            <a:p>
              <a:r>
                <a:rPr kumimoji="1" lang="ja-JP" altLang="en-US" sz="1050" dirty="0">
                  <a:solidFill>
                    <a:prstClr val="black"/>
                  </a:solidFill>
                  <a:latin typeface="Meiryo UI" panose="020B0604030504040204" pitchFamily="50" charset="-128"/>
                  <a:ea typeface="Meiryo UI" panose="020B0604030504040204" pitchFamily="50" charset="-128"/>
                </a:rPr>
                <a:t>○</a:t>
              </a:r>
              <a:r>
                <a:rPr kumimoji="1" lang="en-US" altLang="ja-JP" sz="1050" b="1" dirty="0">
                  <a:solidFill>
                    <a:prstClr val="black"/>
                  </a:solidFill>
                  <a:latin typeface="Meiryo UI" panose="020B0604030504040204" pitchFamily="50" charset="-128"/>
                  <a:ea typeface="Meiryo UI" panose="020B0604030504040204" pitchFamily="50" charset="-128"/>
                </a:rPr>
                <a:t>2025</a:t>
              </a:r>
              <a:r>
                <a:rPr kumimoji="1" lang="ja-JP" altLang="en-US" sz="1050" b="1" dirty="0">
                  <a:solidFill>
                    <a:prstClr val="black"/>
                  </a:solidFill>
                  <a:latin typeface="Meiryo UI" panose="020B0604030504040204" pitchFamily="50" charset="-128"/>
                  <a:ea typeface="Meiryo UI" panose="020B0604030504040204" pitchFamily="50" charset="-128"/>
                </a:rPr>
                <a:t>年大阪・関西万博</a:t>
              </a:r>
              <a:r>
                <a:rPr kumimoji="1" lang="ja-JP" altLang="en-US" sz="1050" dirty="0">
                  <a:solidFill>
                    <a:prstClr val="black"/>
                  </a:solidFill>
                  <a:latin typeface="Meiryo UI" panose="020B0604030504040204" pitchFamily="50" charset="-128"/>
                  <a:ea typeface="Meiryo UI" panose="020B0604030504040204" pitchFamily="50" charset="-128"/>
                </a:rPr>
                <a:t>：</a:t>
              </a:r>
              <a:r>
                <a:rPr kumimoji="1" lang="en-US" altLang="ja-JP" sz="1050" dirty="0">
                  <a:solidFill>
                    <a:prstClr val="black"/>
                  </a:solidFill>
                  <a:latin typeface="Meiryo UI" panose="020B0604030504040204" pitchFamily="50" charset="-128"/>
                  <a:ea typeface="Meiryo UI" panose="020B0604030504040204" pitchFamily="50" charset="-128"/>
                </a:rPr>
                <a:t>70</a:t>
              </a:r>
              <a:r>
                <a:rPr kumimoji="1" lang="ja-JP" altLang="en-US" sz="1050" dirty="0">
                  <a:solidFill>
                    <a:prstClr val="black"/>
                  </a:solidFill>
                  <a:latin typeface="Meiryo UI" panose="020B0604030504040204" pitchFamily="50" charset="-128"/>
                  <a:ea typeface="Meiryo UI" panose="020B0604030504040204" pitchFamily="50" charset="-128"/>
                </a:rPr>
                <a:t>年万博を記念する公園として、アイデンティティ（レガシー）の明確化を図るとともに、その価値や魅力、歴史の次世代への継承、また大阪・関西万博の成功に向けた連携・協力</a:t>
              </a:r>
              <a:endParaRPr kumimoji="1" lang="en-US" altLang="ja-JP" sz="1050" dirty="0">
                <a:solidFill>
                  <a:prstClr val="black"/>
                </a:solidFill>
                <a:latin typeface="Meiryo UI" panose="020B0604030504040204" pitchFamily="50" charset="-128"/>
                <a:ea typeface="Meiryo UI" panose="020B0604030504040204" pitchFamily="50" charset="-128"/>
              </a:endParaRPr>
            </a:p>
            <a:p>
              <a:r>
                <a:rPr kumimoji="1" lang="ja-JP" altLang="en-US" sz="1050" dirty="0">
                  <a:solidFill>
                    <a:prstClr val="black"/>
                  </a:solidFill>
                  <a:latin typeface="Meiryo UI" panose="020B0604030504040204" pitchFamily="50" charset="-128"/>
                  <a:ea typeface="Meiryo UI" panose="020B0604030504040204" pitchFamily="50" charset="-128"/>
                </a:rPr>
                <a:t>○</a:t>
              </a:r>
              <a:r>
                <a:rPr kumimoji="1" lang="en-US" altLang="ja-JP" sz="1050" b="1" dirty="0">
                  <a:solidFill>
                    <a:prstClr val="black"/>
                  </a:solidFill>
                  <a:latin typeface="Meiryo UI" panose="020B0604030504040204" pitchFamily="50" charset="-128"/>
                  <a:ea typeface="Meiryo UI" panose="020B0604030504040204" pitchFamily="50" charset="-128"/>
                </a:rPr>
                <a:t>SDGs</a:t>
              </a:r>
              <a:r>
                <a:rPr kumimoji="1" lang="ja-JP" altLang="en-US" sz="1050" dirty="0">
                  <a:solidFill>
                    <a:prstClr val="black"/>
                  </a:solidFill>
                  <a:latin typeface="Meiryo UI" panose="020B0604030504040204" pitchFamily="50" charset="-128"/>
                  <a:ea typeface="Meiryo UI" panose="020B0604030504040204" pitchFamily="50" charset="-128"/>
                </a:rPr>
                <a:t>：持続可能でよりよい世界を目指す国際目標の達成に向け、多様なステークホルダーと連携した自主的・共同的・革新的な取組みの実施</a:t>
              </a:r>
              <a:endParaRPr kumimoji="1" lang="en-US" altLang="ja-JP" sz="1050" dirty="0">
                <a:solidFill>
                  <a:prstClr val="black"/>
                </a:solidFill>
                <a:latin typeface="Meiryo UI" panose="020B0604030504040204" pitchFamily="50" charset="-128"/>
                <a:ea typeface="Meiryo UI" panose="020B0604030504040204" pitchFamily="50" charset="-128"/>
              </a:endParaRPr>
            </a:p>
            <a:p>
              <a:r>
                <a:rPr kumimoji="1" lang="ja-JP" altLang="en-US" sz="1050" dirty="0">
                  <a:solidFill>
                    <a:prstClr val="black"/>
                  </a:solidFill>
                  <a:latin typeface="Meiryo UI" panose="020B0604030504040204" pitchFamily="50" charset="-128"/>
                  <a:ea typeface="Meiryo UI" panose="020B0604030504040204" pitchFamily="50" charset="-128"/>
                </a:rPr>
                <a:t>○</a:t>
              </a:r>
              <a:r>
                <a:rPr kumimoji="1" lang="ja-JP" altLang="en-US" sz="1050" b="1" dirty="0">
                  <a:solidFill>
                    <a:prstClr val="black"/>
                  </a:solidFill>
                  <a:latin typeface="Meiryo UI" panose="020B0604030504040204" pitchFamily="50" charset="-128"/>
                  <a:ea typeface="Meiryo UI" panose="020B0604030504040204" pitchFamily="50" charset="-128"/>
                </a:rPr>
                <a:t>新型コロナ感染症</a:t>
              </a:r>
              <a:r>
                <a:rPr kumimoji="1" lang="ja-JP" altLang="en-US" sz="1050" dirty="0">
                  <a:solidFill>
                    <a:prstClr val="black"/>
                  </a:solidFill>
                  <a:latin typeface="Meiryo UI" panose="020B0604030504040204" pitchFamily="50" charset="-128"/>
                  <a:ea typeface="Meiryo UI" panose="020B0604030504040204" pitchFamily="50" charset="-128"/>
                </a:rPr>
                <a:t>：</a:t>
              </a:r>
              <a:r>
                <a:rPr kumimoji="1" lang="ja-JP" altLang="en-US" sz="1050" b="1" dirty="0">
                  <a:solidFill>
                    <a:prstClr val="black"/>
                  </a:solidFill>
                  <a:latin typeface="Meiryo UI" panose="020B0604030504040204" pitchFamily="50" charset="-128"/>
                  <a:ea typeface="Meiryo UI" panose="020B0604030504040204" pitchFamily="50" charset="-128"/>
                </a:rPr>
                <a:t>「新しい生活様式」</a:t>
              </a:r>
              <a:r>
                <a:rPr kumimoji="1" lang="ja-JP" altLang="en-US" sz="1050" dirty="0">
                  <a:solidFill>
                    <a:prstClr val="black"/>
                  </a:solidFill>
                  <a:latin typeface="Meiryo UI" panose="020B0604030504040204" pitchFamily="50" charset="-128"/>
                  <a:ea typeface="Meiryo UI" panose="020B0604030504040204" pitchFamily="50" charset="-128"/>
                </a:rPr>
                <a:t>への転換に伴い</a:t>
              </a:r>
              <a:r>
                <a:rPr kumimoji="1" lang="ja-JP" altLang="en-US" sz="1050" b="1" dirty="0">
                  <a:solidFill>
                    <a:prstClr val="black"/>
                  </a:solidFill>
                  <a:latin typeface="Meiryo UI" panose="020B0604030504040204" pitchFamily="50" charset="-128"/>
                  <a:ea typeface="Meiryo UI" panose="020B0604030504040204" pitchFamily="50" charset="-128"/>
                </a:rPr>
                <a:t>加速する</a:t>
              </a:r>
              <a:r>
                <a:rPr kumimoji="1" lang="en-US" altLang="ja-JP" sz="1050" b="1" dirty="0">
                  <a:solidFill>
                    <a:prstClr val="black"/>
                  </a:solidFill>
                  <a:latin typeface="Meiryo UI" panose="020B0604030504040204" pitchFamily="50" charset="-128"/>
                  <a:ea typeface="Meiryo UI" panose="020B0604030504040204" pitchFamily="50" charset="-128"/>
                </a:rPr>
                <a:t>DX</a:t>
              </a:r>
              <a:r>
                <a:rPr kumimoji="1" lang="ja-JP" altLang="en-US" sz="1050" dirty="0">
                  <a:solidFill>
                    <a:prstClr val="black"/>
                  </a:solidFill>
                  <a:latin typeface="Meiryo UI" panose="020B0604030504040204" pitchFamily="50" charset="-128"/>
                  <a:ea typeface="Meiryo UI" panose="020B0604030504040204" pitchFamily="50" charset="-128"/>
                </a:rPr>
                <a:t>への対応や</a:t>
              </a:r>
              <a:endParaRPr kumimoji="1" lang="en-US" altLang="ja-JP" sz="1050" dirty="0">
                <a:solidFill>
                  <a:prstClr val="black"/>
                </a:solidFill>
                <a:latin typeface="Meiryo UI" panose="020B0604030504040204" pitchFamily="50" charset="-128"/>
                <a:ea typeface="Meiryo UI" panose="020B0604030504040204" pitchFamily="50" charset="-128"/>
              </a:endParaRPr>
            </a:p>
            <a:p>
              <a:r>
                <a:rPr kumimoji="1" lang="ja-JP" altLang="en-US" sz="1050" b="1" dirty="0">
                  <a:solidFill>
                    <a:prstClr val="black"/>
                  </a:solidFill>
                  <a:latin typeface="Meiryo UI" panose="020B0604030504040204" pitchFamily="50" charset="-128"/>
                  <a:ea typeface="Meiryo UI" panose="020B0604030504040204" pitchFamily="50" charset="-128"/>
                </a:rPr>
                <a:t>文化・スポーツの価値の再認識</a:t>
              </a:r>
              <a:r>
                <a:rPr kumimoji="1" lang="ja-JP" altLang="en-US" sz="1050" dirty="0">
                  <a:solidFill>
                    <a:prstClr val="black"/>
                  </a:solidFill>
                  <a:latin typeface="Meiryo UI" panose="020B0604030504040204" pitchFamily="50" charset="-128"/>
                  <a:ea typeface="Meiryo UI" panose="020B0604030504040204" pitchFamily="50" charset="-128"/>
                </a:rPr>
                <a:t>、また</a:t>
              </a:r>
              <a:r>
                <a:rPr kumimoji="1" lang="ja-JP" altLang="en-US" sz="1050" b="1" dirty="0">
                  <a:solidFill>
                    <a:prstClr val="black"/>
                  </a:solidFill>
                  <a:latin typeface="Meiryo UI" panose="020B0604030504040204" pitchFamily="50" charset="-128"/>
                  <a:ea typeface="Meiryo UI" panose="020B0604030504040204" pitchFamily="50" charset="-128"/>
                </a:rPr>
                <a:t>急減したインバウンド</a:t>
              </a:r>
              <a:r>
                <a:rPr kumimoji="1" lang="ja-JP" altLang="en-US" sz="1050" dirty="0">
                  <a:solidFill>
                    <a:prstClr val="black"/>
                  </a:solidFill>
                  <a:latin typeface="Meiryo UI" panose="020B0604030504040204" pitchFamily="50" charset="-128"/>
                  <a:ea typeface="Meiryo UI" panose="020B0604030504040204" pitchFamily="50" charset="-128"/>
                </a:rPr>
                <a:t>の反転攻勢に向けた環境整備の取組み等</a:t>
              </a:r>
              <a:endParaRPr kumimoji="1" lang="en-US" altLang="ja-JP" sz="1050" dirty="0">
                <a:solidFill>
                  <a:prstClr val="black"/>
                </a:solidFill>
                <a:latin typeface="Meiryo UI" panose="020B0604030504040204" pitchFamily="50" charset="-128"/>
                <a:ea typeface="Meiryo UI" panose="020B0604030504040204" pitchFamily="50" charset="-128"/>
              </a:endParaRPr>
            </a:p>
            <a:p>
              <a:r>
                <a:rPr kumimoji="1" lang="en-US" altLang="ja-JP" sz="1000" dirty="0">
                  <a:solidFill>
                    <a:prstClr val="black"/>
                  </a:solidFill>
                  <a:latin typeface="ＭＳ Ｐゴシック" panose="020B0600070205080204" pitchFamily="50" charset="-128"/>
                  <a:ea typeface="ＭＳ Ｐゴシック" panose="020B0600070205080204" pitchFamily="50" charset="-128"/>
                </a:rPr>
                <a:t>※</a:t>
              </a:r>
              <a:r>
                <a:rPr kumimoji="1" lang="ja-JP" altLang="en-US" sz="1000" b="1" dirty="0">
                  <a:solidFill>
                    <a:prstClr val="black"/>
                  </a:solidFill>
                  <a:latin typeface="ＭＳ Ｐゴシック" panose="020B0600070205080204" pitchFamily="50" charset="-128"/>
                  <a:ea typeface="ＭＳ Ｐゴシック" panose="020B0600070205080204" pitchFamily="50" charset="-128"/>
                </a:rPr>
                <a:t>大阪都市魅力創造戦略</a:t>
              </a:r>
              <a:r>
                <a:rPr kumimoji="1" lang="en-US" altLang="ja-JP" sz="1000" b="1" dirty="0">
                  <a:solidFill>
                    <a:prstClr val="black"/>
                  </a:solidFill>
                  <a:latin typeface="ＭＳ Ｐゴシック" panose="020B0600070205080204" pitchFamily="50" charset="-128"/>
                  <a:ea typeface="ＭＳ Ｐゴシック" panose="020B0600070205080204" pitchFamily="50" charset="-128"/>
                </a:rPr>
                <a:t>2025</a:t>
              </a:r>
              <a:r>
                <a:rPr kumimoji="1" lang="ja-JP" altLang="en-US" sz="1000" b="1" dirty="0">
                  <a:solidFill>
                    <a:prstClr val="black"/>
                  </a:solidFill>
                  <a:latin typeface="ＭＳ Ｐゴシック" panose="020B0600070205080204" pitchFamily="50" charset="-128"/>
                  <a:ea typeface="ＭＳ Ｐゴシック" panose="020B0600070205080204" pitchFamily="50" charset="-128"/>
                </a:rPr>
                <a:t>：</a:t>
              </a:r>
              <a:r>
                <a:rPr kumimoji="1" lang="ja-JP" altLang="en-US" sz="1000" dirty="0">
                  <a:solidFill>
                    <a:prstClr val="black"/>
                  </a:solidFill>
                  <a:latin typeface="ＭＳ Ｐゴシック" panose="020B0600070205080204" pitchFamily="50" charset="-128"/>
                  <a:ea typeface="ＭＳ Ｐゴシック" panose="020B0600070205080204" pitchFamily="50" charset="-128"/>
                </a:rPr>
                <a:t>万博公園の位置づけが、前計画の「世界第一級の文化・観光拠点の</a:t>
              </a:r>
              <a:r>
                <a:rPr kumimoji="1" lang="ja-JP" altLang="en-US" sz="1000" i="1" u="sng" dirty="0">
                  <a:solidFill>
                    <a:prstClr val="black"/>
                  </a:solidFill>
                  <a:latin typeface="ＭＳ Ｐゴシック" panose="020B0600070205080204" pitchFamily="50" charset="-128"/>
                  <a:ea typeface="ＭＳ Ｐゴシック" panose="020B0600070205080204" pitchFamily="50" charset="-128"/>
                </a:rPr>
                <a:t>形成</a:t>
              </a:r>
              <a:r>
                <a:rPr kumimoji="1" lang="ja-JP" altLang="en-US" sz="1000" dirty="0">
                  <a:solidFill>
                    <a:prstClr val="black"/>
                  </a:solidFill>
                  <a:latin typeface="ＭＳ Ｐゴシック" panose="020B0600070205080204" pitchFamily="50" charset="-128"/>
                  <a:ea typeface="ＭＳ Ｐゴシック" panose="020B0600070205080204" pitchFamily="50" charset="-128"/>
                </a:rPr>
                <a:t>・発信」から、「世界第一級の文化・観光拠点の</a:t>
              </a:r>
              <a:r>
                <a:rPr kumimoji="1" lang="ja-JP" altLang="en-US" sz="1000" i="1" u="sng" dirty="0">
                  <a:solidFill>
                    <a:prstClr val="black"/>
                  </a:solidFill>
                  <a:latin typeface="ＭＳ Ｐゴシック" panose="020B0600070205080204" pitchFamily="50" charset="-128"/>
                  <a:ea typeface="ＭＳ Ｐゴシック" panose="020B0600070205080204" pitchFamily="50" charset="-128"/>
                </a:rPr>
                <a:t>進化</a:t>
              </a:r>
              <a:r>
                <a:rPr kumimoji="1" lang="ja-JP" altLang="en-US" sz="1000" dirty="0">
                  <a:solidFill>
                    <a:prstClr val="black"/>
                  </a:solidFill>
                  <a:latin typeface="ＭＳ Ｐゴシック" panose="020B0600070205080204" pitchFamily="50" charset="-128"/>
                  <a:ea typeface="ＭＳ Ｐゴシック" panose="020B0600070205080204" pitchFamily="50" charset="-128"/>
                </a:rPr>
                <a:t>・発信」へ</a:t>
              </a:r>
              <a:endParaRPr kumimoji="1" lang="en-US" altLang="ja-JP" sz="1000" dirty="0">
                <a:solidFill>
                  <a:prstClr val="black"/>
                </a:solidFill>
                <a:latin typeface="ＭＳ Ｐゴシック" panose="020B0600070205080204" pitchFamily="50" charset="-128"/>
                <a:ea typeface="ＭＳ Ｐゴシック" panose="020B0600070205080204" pitchFamily="50" charset="-128"/>
              </a:endParaRPr>
            </a:p>
          </p:txBody>
        </p:sp>
        <p:sp>
          <p:nvSpPr>
            <p:cNvPr id="82" name="角丸四角形 1">
              <a:extLst>
                <a:ext uri="{FF2B5EF4-FFF2-40B4-BE49-F238E27FC236}">
                  <a16:creationId xmlns:a16="http://schemas.microsoft.com/office/drawing/2014/main" id="{BA2D022B-788B-4ADE-8966-BD312AEBD976}"/>
                </a:ext>
              </a:extLst>
            </p:cNvPr>
            <p:cNvSpPr/>
            <p:nvPr/>
          </p:nvSpPr>
          <p:spPr>
            <a:xfrm>
              <a:off x="893590" y="352306"/>
              <a:ext cx="4509259" cy="232217"/>
            </a:xfrm>
            <a:prstGeom prst="roundRect">
              <a:avLst>
                <a:gd name="adj" fmla="val 22056"/>
              </a:avLst>
            </a:prstGeom>
            <a:solidFill>
              <a:srgbClr val="0070C0"/>
            </a:solidFill>
            <a:ln>
              <a:noFill/>
            </a:ln>
          </p:spPr>
          <p:style>
            <a:lnRef idx="2">
              <a:schemeClr val="dk1">
                <a:shade val="50000"/>
              </a:schemeClr>
            </a:lnRef>
            <a:fillRef idx="1">
              <a:schemeClr val="dk1"/>
            </a:fillRef>
            <a:effectRef idx="0">
              <a:schemeClr val="dk1"/>
            </a:effectRef>
            <a:fontRef idx="minor">
              <a:schemeClr val="lt1"/>
            </a:fontRef>
          </p:style>
          <p:txBody>
            <a:bodyPr tIns="0" bIns="0" rtlCol="0" anchor="ctr" anchorCtr="1"/>
            <a:lstStyle/>
            <a:p>
              <a:pPr>
                <a:lnSpc>
                  <a:spcPts val="1700"/>
                </a:lnSpc>
              </a:pPr>
              <a:r>
                <a:rPr kumimoji="1" lang="ja-JP" altLang="en-US" sz="1400" b="1" dirty="0">
                  <a:latin typeface="ＭＳ Ｐゴシック" panose="020B0600070205080204" pitchFamily="50" charset="-128"/>
                  <a:ea typeface="ＭＳ Ｐゴシック" panose="020B0600070205080204" pitchFamily="50" charset="-128"/>
                </a:rPr>
                <a:t>万博公園を取り巻く状況の変化と求められる対応</a:t>
              </a:r>
            </a:p>
          </p:txBody>
        </p:sp>
      </p:grpSp>
      <p:sp>
        <p:nvSpPr>
          <p:cNvPr id="87" name="二等辺三角形 86">
            <a:extLst>
              <a:ext uri="{FF2B5EF4-FFF2-40B4-BE49-F238E27FC236}">
                <a16:creationId xmlns:a16="http://schemas.microsoft.com/office/drawing/2014/main" id="{65CE578A-CBCC-430B-8D6D-7AD9544A9DFB}"/>
              </a:ext>
            </a:extLst>
          </p:cNvPr>
          <p:cNvSpPr/>
          <p:nvPr/>
        </p:nvSpPr>
        <p:spPr>
          <a:xfrm rot="10800000">
            <a:off x="9425251" y="3301699"/>
            <a:ext cx="337114" cy="114392"/>
          </a:xfrm>
          <a:prstGeom prst="triangl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二等辺三角形 90">
            <a:extLst>
              <a:ext uri="{FF2B5EF4-FFF2-40B4-BE49-F238E27FC236}">
                <a16:creationId xmlns:a16="http://schemas.microsoft.com/office/drawing/2014/main" id="{5A7BDD09-4229-4B5E-A6B2-E6391369EF4A}"/>
              </a:ext>
            </a:extLst>
          </p:cNvPr>
          <p:cNvSpPr/>
          <p:nvPr/>
        </p:nvSpPr>
        <p:spPr>
          <a:xfrm rot="10800000">
            <a:off x="5404854" y="2610342"/>
            <a:ext cx="2024894" cy="120445"/>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二等辺三角形 57">
            <a:extLst>
              <a:ext uri="{FF2B5EF4-FFF2-40B4-BE49-F238E27FC236}">
                <a16:creationId xmlns:a16="http://schemas.microsoft.com/office/drawing/2014/main" id="{5A7BDD09-4229-4B5E-A6B2-E6391369EF4A}"/>
              </a:ext>
            </a:extLst>
          </p:cNvPr>
          <p:cNvSpPr/>
          <p:nvPr/>
        </p:nvSpPr>
        <p:spPr>
          <a:xfrm rot="10800000">
            <a:off x="5377642" y="5215749"/>
            <a:ext cx="2024894" cy="132489"/>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コネクタ 6"/>
          <p:cNvCxnSpPr/>
          <p:nvPr/>
        </p:nvCxnSpPr>
        <p:spPr>
          <a:xfrm>
            <a:off x="1896407" y="2305702"/>
            <a:ext cx="518111" cy="0"/>
          </a:xfrm>
          <a:prstGeom prst="line">
            <a:avLst/>
          </a:prstGeom>
        </p:spPr>
        <p:style>
          <a:lnRef idx="1">
            <a:schemeClr val="dk1"/>
          </a:lnRef>
          <a:fillRef idx="0">
            <a:schemeClr val="dk1"/>
          </a:fillRef>
          <a:effectRef idx="0">
            <a:schemeClr val="dk1"/>
          </a:effectRef>
          <a:fontRef idx="minor">
            <a:schemeClr val="tx1"/>
          </a:fontRef>
        </p:style>
      </p:cxnSp>
      <p:grpSp>
        <p:nvGrpSpPr>
          <p:cNvPr id="10" name="グループ化 9"/>
          <p:cNvGrpSpPr/>
          <p:nvPr/>
        </p:nvGrpSpPr>
        <p:grpSpPr>
          <a:xfrm>
            <a:off x="3593292" y="951230"/>
            <a:ext cx="377002" cy="4704088"/>
            <a:chOff x="3568882" y="951230"/>
            <a:chExt cx="377002" cy="4704088"/>
          </a:xfrm>
        </p:grpSpPr>
        <p:sp>
          <p:nvSpPr>
            <p:cNvPr id="8" name="屈折矢印 7"/>
            <p:cNvSpPr/>
            <p:nvPr/>
          </p:nvSpPr>
          <p:spPr>
            <a:xfrm rot="16200000" flipH="1" flipV="1">
              <a:off x="1465027" y="3174461"/>
              <a:ext cx="4695197" cy="266517"/>
            </a:xfrm>
            <a:prstGeom prst="bentUpArrow">
              <a:avLst>
                <a:gd name="adj1" fmla="val 44875"/>
                <a:gd name="adj2" fmla="val 50000"/>
                <a:gd name="adj3" fmla="val 27121"/>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900"/>
            </a:p>
          </p:txBody>
        </p:sp>
        <p:sp>
          <p:nvSpPr>
            <p:cNvPr id="9" name="正方形/長方形 8"/>
            <p:cNvSpPr/>
            <p:nvPr/>
          </p:nvSpPr>
          <p:spPr>
            <a:xfrm>
              <a:off x="3568882" y="951230"/>
              <a:ext cx="228418" cy="137984"/>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900"/>
            </a:p>
          </p:txBody>
        </p:sp>
      </p:grpSp>
      <p:sp>
        <p:nvSpPr>
          <p:cNvPr id="11" name="大かっこ 10"/>
          <p:cNvSpPr/>
          <p:nvPr/>
        </p:nvSpPr>
        <p:spPr>
          <a:xfrm>
            <a:off x="9202238" y="2368863"/>
            <a:ext cx="3485061" cy="903710"/>
          </a:xfrm>
          <a:prstGeom prst="bracketPair">
            <a:avLst>
              <a:gd name="adj" fmla="val 867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31" name="グループ化 30"/>
          <p:cNvGrpSpPr/>
          <p:nvPr/>
        </p:nvGrpSpPr>
        <p:grpSpPr>
          <a:xfrm flipV="1">
            <a:off x="8008156" y="875029"/>
            <a:ext cx="1170763" cy="4711166"/>
            <a:chOff x="2775122" y="3020677"/>
            <a:chExt cx="1170763" cy="4711166"/>
          </a:xfrm>
        </p:grpSpPr>
        <p:sp>
          <p:nvSpPr>
            <p:cNvPr id="32" name="屈折矢印 31"/>
            <p:cNvSpPr/>
            <p:nvPr/>
          </p:nvSpPr>
          <p:spPr>
            <a:xfrm rot="16200000" flipH="1" flipV="1">
              <a:off x="1481542" y="5267499"/>
              <a:ext cx="4662170" cy="266517"/>
            </a:xfrm>
            <a:prstGeom prst="bentUpArrow">
              <a:avLst>
                <a:gd name="adj1" fmla="val 44875"/>
                <a:gd name="adj2" fmla="val 50000"/>
                <a:gd name="adj3" fmla="val 27121"/>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900"/>
            </a:p>
          </p:txBody>
        </p:sp>
        <p:sp>
          <p:nvSpPr>
            <p:cNvPr id="33" name="正方形/長方形 32"/>
            <p:cNvSpPr/>
            <p:nvPr/>
          </p:nvSpPr>
          <p:spPr>
            <a:xfrm>
              <a:off x="2775122" y="3020677"/>
              <a:ext cx="1022177" cy="137984"/>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900"/>
            </a:p>
          </p:txBody>
        </p:sp>
      </p:grpSp>
      <p:sp>
        <p:nvSpPr>
          <p:cNvPr id="2" name="正方形/長方形 1">
            <a:extLst>
              <a:ext uri="{FF2B5EF4-FFF2-40B4-BE49-F238E27FC236}">
                <a16:creationId xmlns:a16="http://schemas.microsoft.com/office/drawing/2014/main" id="{958A52A8-8624-43D1-89E2-BA0EB1CF501D}"/>
              </a:ext>
            </a:extLst>
          </p:cNvPr>
          <p:cNvSpPr/>
          <p:nvPr/>
        </p:nvSpPr>
        <p:spPr>
          <a:xfrm>
            <a:off x="4041756" y="7637598"/>
            <a:ext cx="4617752" cy="1792037"/>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lIns="36000" tIns="18000" rIns="36000" bIns="18000" rtlCol="0" anchor="t" anchorCtr="0"/>
          <a:lstStyle/>
          <a:p>
            <a:r>
              <a:rPr kumimoji="1" lang="ja-JP" altLang="en-US" sz="1050" dirty="0">
                <a:solidFill>
                  <a:schemeClr val="tx1"/>
                </a:solidFill>
                <a:latin typeface="Meiryo UI" panose="020B0604030504040204" pitchFamily="50" charset="-128"/>
                <a:ea typeface="Meiryo UI" panose="020B0604030504040204" pitchFamily="50" charset="-128"/>
              </a:rPr>
              <a:t>具体的な取組み内容についての主な意見</a:t>
            </a:r>
            <a:endParaRPr kumimoji="1" lang="en-US" altLang="ja-JP" sz="1050" dirty="0">
              <a:solidFill>
                <a:schemeClr val="tx1"/>
              </a:solidFill>
              <a:latin typeface="Meiryo UI" panose="020B0604030504040204" pitchFamily="50" charset="-128"/>
              <a:ea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rPr>
              <a:t>○ダイバーシティ＆インクルージョン</a:t>
            </a:r>
            <a:endParaRPr kumimoji="1" lang="en-US" altLang="ja-JP" sz="1050" dirty="0">
              <a:solidFill>
                <a:schemeClr val="tx1"/>
              </a:solidFill>
              <a:latin typeface="Meiryo UI" panose="020B0604030504040204" pitchFamily="50" charset="-128"/>
              <a:ea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rPr>
              <a:t>・施設のバリアフリー化は当然。新しいインクルージョンの取組みが見えれば良い</a:t>
            </a:r>
          </a:p>
          <a:p>
            <a:r>
              <a:rPr kumimoji="1" lang="ja-JP" altLang="en-US" sz="1050" dirty="0">
                <a:solidFill>
                  <a:schemeClr val="tx1"/>
                </a:solidFill>
                <a:latin typeface="Meiryo UI" panose="020B0604030504040204" pitchFamily="50" charset="-128"/>
                <a:ea typeface="Meiryo UI" panose="020B0604030504040204" pitchFamily="50" charset="-128"/>
              </a:rPr>
              <a:t>・普段コミュニケーションが取れない人同士がコミュニケーションを取る取組みができないか</a:t>
            </a:r>
          </a:p>
          <a:p>
            <a:r>
              <a:rPr kumimoji="1" lang="ja-JP" altLang="en-US" sz="1050" dirty="0">
                <a:solidFill>
                  <a:schemeClr val="tx1"/>
                </a:solidFill>
                <a:latin typeface="Meiryo UI" panose="020B0604030504040204" pitchFamily="50" charset="-128"/>
                <a:ea typeface="Meiryo UI" panose="020B0604030504040204" pitchFamily="50" charset="-128"/>
              </a:rPr>
              <a:t>・ポストコロナを踏まえ、離れている方が公園に参加できるような工夫ができないか</a:t>
            </a:r>
          </a:p>
          <a:p>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SDGs</a:t>
            </a:r>
          </a:p>
          <a:p>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SDGs</a:t>
            </a:r>
            <a:r>
              <a:rPr kumimoji="1" lang="ja-JP" altLang="en-US" sz="1050" dirty="0">
                <a:solidFill>
                  <a:schemeClr val="tx1"/>
                </a:solidFill>
                <a:latin typeface="Meiryo UI" panose="020B0604030504040204" pitchFamily="50" charset="-128"/>
                <a:ea typeface="Meiryo UI" panose="020B0604030504040204" pitchFamily="50" charset="-128"/>
              </a:rPr>
              <a:t>は国際的なテーマで、必要不可欠。若い世代、特にこどもを中心に考えては</a:t>
            </a:r>
          </a:p>
          <a:p>
            <a:r>
              <a:rPr kumimoji="1" lang="ja-JP" altLang="en-US" sz="1050" dirty="0">
                <a:solidFill>
                  <a:schemeClr val="tx1"/>
                </a:solidFill>
                <a:latin typeface="Meiryo UI" panose="020B0604030504040204" pitchFamily="50" charset="-128"/>
                <a:ea typeface="Meiryo UI" panose="020B0604030504040204" pitchFamily="50" charset="-128"/>
              </a:rPr>
              <a:t>・万博公園の資源である自然、歴史文化をうまく保全と活用していくことが必要では</a:t>
            </a:r>
          </a:p>
          <a:p>
            <a:r>
              <a:rPr kumimoji="1" lang="ja-JP" altLang="en-US" sz="1050" dirty="0">
                <a:solidFill>
                  <a:schemeClr val="tx1"/>
                </a:solidFill>
                <a:latin typeface="Meiryo UI" panose="020B0604030504040204" pitchFamily="50" charset="-128"/>
                <a:ea typeface="Meiryo UI" panose="020B0604030504040204" pitchFamily="50" charset="-128"/>
              </a:rPr>
              <a:t>○文化・スポーツの拠点</a:t>
            </a:r>
            <a:endParaRPr kumimoji="1" lang="en-US" altLang="ja-JP" sz="1050" dirty="0">
              <a:solidFill>
                <a:schemeClr val="tx1"/>
              </a:solidFill>
              <a:latin typeface="Meiryo UI" panose="020B0604030504040204" pitchFamily="50" charset="-128"/>
              <a:ea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rPr>
              <a:t>・アート等を活用し、公園全体を楽しめる仕掛けや、園内の移動手段があってもよい</a:t>
            </a:r>
          </a:p>
          <a:p>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2025</a:t>
            </a:r>
            <a:r>
              <a:rPr kumimoji="1" lang="ja-JP" altLang="en-US" sz="1050" dirty="0">
                <a:solidFill>
                  <a:schemeClr val="tx1"/>
                </a:solidFill>
                <a:latin typeface="Meiryo UI" panose="020B0604030504040204" pitchFamily="50" charset="-128"/>
                <a:ea typeface="Meiryo UI" panose="020B0604030504040204" pitchFamily="50" charset="-128"/>
              </a:rPr>
              <a:t>大阪・関西万博との繋ぎ込みをしっかりと行うべき</a:t>
            </a:r>
          </a:p>
        </p:txBody>
      </p:sp>
      <p:sp>
        <p:nvSpPr>
          <p:cNvPr id="3" name="正方形/長方形 2"/>
          <p:cNvSpPr/>
          <p:nvPr/>
        </p:nvSpPr>
        <p:spPr>
          <a:xfrm>
            <a:off x="11891959" y="51710"/>
            <a:ext cx="766761" cy="27318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smtClean="0">
                <a:latin typeface="Meiryo UI" panose="020B0604030504040204" pitchFamily="50" charset="-128"/>
                <a:ea typeface="Meiryo UI" panose="020B0604030504040204" pitchFamily="50" charset="-128"/>
              </a:rPr>
              <a:t>資料２</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5920661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noAutofit/>
      </a:bodyPr>
      <a:lstStyle>
        <a:defPPr>
          <a:defRPr kumimoji="1" sz="1200" dirty="0" smtClean="0">
            <a:latin typeface="Meiryo UI" panose="020B0604030504040204" pitchFamily="50" charset="-128"/>
            <a:ea typeface="Meiryo UI" panose="020B0604030504040204"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1412</Words>
  <Application>Microsoft Office PowerPoint</Application>
  <PresentationFormat>A3 297x420 mm</PresentationFormat>
  <Paragraphs>96</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Ｐゴシック</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2022-04-06T00:54:12Z</dcterms:created>
  <dcterms:modified xsi:type="dcterms:W3CDTF">2022-04-27T05:06:38Z</dcterms:modified>
</cp:coreProperties>
</file>