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56" r:id="rId2"/>
    <p:sldId id="257" r:id="rId3"/>
  </p:sldIdLst>
  <p:sldSz cx="10693400" cy="7561263"/>
  <p:notesSz cx="6797675" cy="9926638"/>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2">
          <p15:clr>
            <a:srgbClr val="A4A3A4"/>
          </p15:clr>
        </p15:guide>
        <p15:guide id="2" pos="3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559" autoAdjust="0"/>
    <p:restoredTop sz="99647" autoAdjust="0"/>
  </p:normalViewPr>
  <p:slideViewPr>
    <p:cSldViewPr>
      <p:cViewPr varScale="1">
        <p:scale>
          <a:sx n="68" d="100"/>
          <a:sy n="68" d="100"/>
        </p:scale>
        <p:origin x="1554" y="60"/>
      </p:cViewPr>
      <p:guideLst>
        <p:guide orient="horz" pos="2382"/>
        <p:guide pos="3368"/>
      </p:guideLst>
    </p:cSldViewPr>
  </p:slideViewPr>
  <p:outlineViewPr>
    <p:cViewPr>
      <p:scale>
        <a:sx n="75" d="100"/>
        <a:sy n="75" d="100"/>
      </p:scale>
      <p:origin x="228" y="0"/>
    </p:cViewPr>
  </p:outlineViewPr>
  <p:notesTextViewPr>
    <p:cViewPr>
      <p:scale>
        <a:sx n="200" d="100"/>
        <a:sy n="2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5449" cy="496253"/>
          </a:xfrm>
          <a:prstGeom prst="rect">
            <a:avLst/>
          </a:prstGeom>
        </p:spPr>
        <p:txBody>
          <a:bodyPr vert="horz" lIns="91296" tIns="45649" rIns="91296" bIns="45649"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0642" y="1"/>
            <a:ext cx="2945449" cy="496253"/>
          </a:xfrm>
          <a:prstGeom prst="rect">
            <a:avLst/>
          </a:prstGeom>
        </p:spPr>
        <p:txBody>
          <a:bodyPr vert="horz" lIns="91296" tIns="45649" rIns="91296" bIns="45649" rtlCol="0"/>
          <a:lstStyle>
            <a:lvl1pPr algn="r">
              <a:defRPr sz="1300"/>
            </a:lvl1pPr>
          </a:lstStyle>
          <a:p>
            <a:fld id="{0DD1F5DA-9F3F-4EAD-B149-38D292385DF1}" type="datetimeFigureOut">
              <a:rPr kumimoji="1" lang="ja-JP" altLang="en-US" smtClean="0"/>
              <a:t>2022/2/14</a:t>
            </a:fld>
            <a:endParaRPr kumimoji="1" lang="ja-JP" altLang="en-US"/>
          </a:p>
        </p:txBody>
      </p:sp>
      <p:sp>
        <p:nvSpPr>
          <p:cNvPr id="4" name="スライド イメージ プレースホルダー 3"/>
          <p:cNvSpPr>
            <a:spLocks noGrp="1" noRot="1" noChangeAspect="1"/>
          </p:cNvSpPr>
          <p:nvPr>
            <p:ph type="sldImg" idx="2"/>
          </p:nvPr>
        </p:nvSpPr>
        <p:spPr>
          <a:xfrm>
            <a:off x="768350" y="744538"/>
            <a:ext cx="5260975" cy="3721100"/>
          </a:xfrm>
          <a:prstGeom prst="rect">
            <a:avLst/>
          </a:prstGeom>
          <a:noFill/>
          <a:ln w="12700">
            <a:solidFill>
              <a:prstClr val="black"/>
            </a:solidFill>
          </a:ln>
        </p:spPr>
        <p:txBody>
          <a:bodyPr vert="horz" lIns="91296" tIns="45649" rIns="91296" bIns="45649" rtlCol="0" anchor="ctr"/>
          <a:lstStyle/>
          <a:p>
            <a:endParaRPr lang="ja-JP" altLang="en-US"/>
          </a:p>
        </p:txBody>
      </p:sp>
      <p:sp>
        <p:nvSpPr>
          <p:cNvPr id="5" name="ノート プレースホルダー 4"/>
          <p:cNvSpPr>
            <a:spLocks noGrp="1"/>
          </p:cNvSpPr>
          <p:nvPr>
            <p:ph type="body" sz="quarter" idx="3"/>
          </p:nvPr>
        </p:nvSpPr>
        <p:spPr>
          <a:xfrm>
            <a:off x="680085" y="4715193"/>
            <a:ext cx="5437506" cy="4466274"/>
          </a:xfrm>
          <a:prstGeom prst="rect">
            <a:avLst/>
          </a:prstGeom>
        </p:spPr>
        <p:txBody>
          <a:bodyPr vert="horz" lIns="91296" tIns="45649" rIns="91296" bIns="4564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801"/>
            <a:ext cx="2945449" cy="496252"/>
          </a:xfrm>
          <a:prstGeom prst="rect">
            <a:avLst/>
          </a:prstGeom>
        </p:spPr>
        <p:txBody>
          <a:bodyPr vert="horz" lIns="91296" tIns="45649" rIns="91296" bIns="45649"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0642" y="9428801"/>
            <a:ext cx="2945449" cy="496252"/>
          </a:xfrm>
          <a:prstGeom prst="rect">
            <a:avLst/>
          </a:prstGeom>
        </p:spPr>
        <p:txBody>
          <a:bodyPr vert="horz" lIns="91296" tIns="45649" rIns="91296" bIns="45649" rtlCol="0" anchor="b"/>
          <a:lstStyle>
            <a:lvl1pPr algn="r">
              <a:defRPr sz="1300"/>
            </a:lvl1pPr>
          </a:lstStyle>
          <a:p>
            <a:fld id="{45628700-4C0E-478C-BF63-B8F6378ECA30}" type="slidenum">
              <a:rPr kumimoji="1" lang="ja-JP" altLang="en-US" smtClean="0"/>
              <a:t>‹#›</a:t>
            </a:fld>
            <a:endParaRPr kumimoji="1" lang="ja-JP" altLang="en-US"/>
          </a:p>
        </p:txBody>
      </p:sp>
    </p:spTree>
    <p:extLst>
      <p:ext uri="{BB962C8B-B14F-4D97-AF65-F5344CB8AC3E}">
        <p14:creationId xmlns:p14="http://schemas.microsoft.com/office/powerpoint/2010/main" val="40127800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5628700-4C0E-478C-BF63-B8F6378ECA30}" type="slidenum">
              <a:rPr kumimoji="1" lang="ja-JP" altLang="en-US" smtClean="0"/>
              <a:t>1</a:t>
            </a:fld>
            <a:endParaRPr kumimoji="1" lang="ja-JP" altLang="en-US"/>
          </a:p>
        </p:txBody>
      </p:sp>
    </p:spTree>
    <p:extLst>
      <p:ext uri="{BB962C8B-B14F-4D97-AF65-F5344CB8AC3E}">
        <p14:creationId xmlns:p14="http://schemas.microsoft.com/office/powerpoint/2010/main" val="20603996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5628700-4C0E-478C-BF63-B8F6378ECA30}" type="slidenum">
              <a:rPr kumimoji="1" lang="ja-JP" altLang="en-US" smtClean="0"/>
              <a:t>2</a:t>
            </a:fld>
            <a:endParaRPr kumimoji="1" lang="ja-JP" altLang="en-US"/>
          </a:p>
        </p:txBody>
      </p:sp>
    </p:spTree>
    <p:extLst>
      <p:ext uri="{BB962C8B-B14F-4D97-AF65-F5344CB8AC3E}">
        <p14:creationId xmlns:p14="http://schemas.microsoft.com/office/powerpoint/2010/main" val="152161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2005" y="2348893"/>
            <a:ext cx="9089390" cy="162077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604010" y="4284716"/>
            <a:ext cx="7485380" cy="1932323"/>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83F881F-B461-4E0F-8ACA-E7513AA675C5}" type="datetimeFigureOut">
              <a:rPr kumimoji="1" lang="ja-JP" altLang="en-US" smtClean="0"/>
              <a:t>2022/2/14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1312886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83F881F-B461-4E0F-8ACA-E7513AA675C5}" type="datetimeFigureOut">
              <a:rPr kumimoji="1" lang="ja-JP" altLang="en-US" smtClean="0"/>
              <a:t>2022/2/14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1066879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2715" y="302802"/>
            <a:ext cx="2406015" cy="645157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34670" y="302802"/>
            <a:ext cx="7039822" cy="645157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83F881F-B461-4E0F-8ACA-E7513AA675C5}" type="datetimeFigureOut">
              <a:rPr kumimoji="1" lang="ja-JP" altLang="en-US" smtClean="0"/>
              <a:t>2022/2/14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147019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83F881F-B461-4E0F-8ACA-E7513AA675C5}" type="datetimeFigureOut">
              <a:rPr kumimoji="1" lang="ja-JP" altLang="en-US" smtClean="0"/>
              <a:t>2022/2/14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3277205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705" y="4858812"/>
            <a:ext cx="9089390" cy="1501751"/>
          </a:xfrm>
        </p:spPr>
        <p:txBody>
          <a:bodyPr anchor="t"/>
          <a:lstStyle>
            <a:lvl1pPr algn="l">
              <a:defRPr sz="4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44705" y="3204786"/>
            <a:ext cx="9089390" cy="1654026"/>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83F881F-B461-4E0F-8ACA-E7513AA675C5}" type="datetimeFigureOut">
              <a:rPr kumimoji="1" lang="ja-JP" altLang="en-US" smtClean="0"/>
              <a:t>2022/2/14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2291021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34670" y="1764295"/>
            <a:ext cx="4722918"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435812" y="1764295"/>
            <a:ext cx="4722918"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83F881F-B461-4E0F-8ACA-E7513AA675C5}" type="datetimeFigureOut">
              <a:rPr kumimoji="1" lang="ja-JP" altLang="en-US" smtClean="0"/>
              <a:t>2022/2/14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3173320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34670" y="1692533"/>
            <a:ext cx="4724775" cy="705367"/>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534670" y="2397901"/>
            <a:ext cx="4724775"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432099" y="1692533"/>
            <a:ext cx="4726631" cy="705367"/>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432099" y="2397901"/>
            <a:ext cx="4726631"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83F881F-B461-4E0F-8ACA-E7513AA675C5}" type="datetimeFigureOut">
              <a:rPr kumimoji="1" lang="ja-JP" altLang="en-US" smtClean="0"/>
              <a:t>2022/2/14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2988795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83F881F-B461-4E0F-8ACA-E7513AA675C5}" type="datetimeFigureOut">
              <a:rPr kumimoji="1" lang="ja-JP" altLang="en-US" smtClean="0"/>
              <a:t>2022/2/14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1245498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83F881F-B461-4E0F-8ACA-E7513AA675C5}" type="datetimeFigureOut">
              <a:rPr kumimoji="1" lang="ja-JP" altLang="en-US" smtClean="0"/>
              <a:t>2022/2/14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1694762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1" y="301050"/>
            <a:ext cx="3518055" cy="1281214"/>
          </a:xfrm>
        </p:spPr>
        <p:txBody>
          <a:bodyPr anchor="b"/>
          <a:lstStyle>
            <a:lvl1pPr algn="l">
              <a:defRPr sz="23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180822" y="301051"/>
            <a:ext cx="5977908" cy="6453328"/>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534671" y="1582265"/>
            <a:ext cx="3518055" cy="5172114"/>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83F881F-B461-4E0F-8ACA-E7513AA675C5}" type="datetimeFigureOut">
              <a:rPr kumimoji="1" lang="ja-JP" altLang="en-US" smtClean="0"/>
              <a:t>2022/2/14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1674415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981" y="5292884"/>
            <a:ext cx="6416040" cy="624855"/>
          </a:xfrm>
        </p:spPr>
        <p:txBody>
          <a:bodyPr anchor="b"/>
          <a:lstStyle>
            <a:lvl1pPr algn="l">
              <a:defRPr sz="2300" b="1"/>
            </a:lvl1pPr>
          </a:lstStyle>
          <a:p>
            <a:r>
              <a:rPr kumimoji="1" lang="ja-JP" altLang="en-US"/>
              <a:t>マスター タイトルの書式設定</a:t>
            </a:r>
          </a:p>
        </p:txBody>
      </p:sp>
      <p:sp>
        <p:nvSpPr>
          <p:cNvPr id="3" name="図プレースホルダー 2"/>
          <p:cNvSpPr>
            <a:spLocks noGrp="1"/>
          </p:cNvSpPr>
          <p:nvPr>
            <p:ph type="pic" idx="1"/>
          </p:nvPr>
        </p:nvSpPr>
        <p:spPr>
          <a:xfrm>
            <a:off x="2095981" y="675613"/>
            <a:ext cx="6416040" cy="4536758"/>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endParaRPr kumimoji="1" lang="ja-JP" altLang="en-US"/>
          </a:p>
        </p:txBody>
      </p:sp>
      <p:sp>
        <p:nvSpPr>
          <p:cNvPr id="4" name="テキスト プレースホルダー 3"/>
          <p:cNvSpPr>
            <a:spLocks noGrp="1"/>
          </p:cNvSpPr>
          <p:nvPr>
            <p:ph type="body" sz="half" idx="2"/>
          </p:nvPr>
        </p:nvSpPr>
        <p:spPr>
          <a:xfrm>
            <a:off x="2095981" y="5917739"/>
            <a:ext cx="6416040" cy="887398"/>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83F881F-B461-4E0F-8ACA-E7513AA675C5}" type="datetimeFigureOut">
              <a:rPr kumimoji="1" lang="ja-JP" altLang="en-US" smtClean="0"/>
              <a:t>2022/2/14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2335600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4670" y="302801"/>
            <a:ext cx="9624060" cy="1260211"/>
          </a:xfrm>
          <a:prstGeom prst="rect">
            <a:avLst/>
          </a:prstGeom>
        </p:spPr>
        <p:txBody>
          <a:bodyPr vert="horz" lIns="104306" tIns="52153" rIns="104306" bIns="5215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34670" y="1764295"/>
            <a:ext cx="9624060" cy="4990084"/>
          </a:xfrm>
          <a:prstGeom prst="rect">
            <a:avLst/>
          </a:prstGeom>
        </p:spPr>
        <p:txBody>
          <a:bodyPr vert="horz" lIns="104306" tIns="52153" rIns="104306" bIns="5215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534670" y="7008171"/>
            <a:ext cx="2495127" cy="402567"/>
          </a:xfrm>
          <a:prstGeom prst="rect">
            <a:avLst/>
          </a:prstGeom>
        </p:spPr>
        <p:txBody>
          <a:bodyPr vert="horz" lIns="104306" tIns="52153" rIns="104306" bIns="52153" rtlCol="0" anchor="ctr"/>
          <a:lstStyle>
            <a:lvl1pPr algn="l">
              <a:defRPr sz="1400">
                <a:solidFill>
                  <a:schemeClr val="tx1">
                    <a:tint val="75000"/>
                  </a:schemeClr>
                </a:solidFill>
              </a:defRPr>
            </a:lvl1pPr>
          </a:lstStyle>
          <a:p>
            <a:fld id="{183F881F-B461-4E0F-8ACA-E7513AA675C5}" type="datetimeFigureOut">
              <a:rPr kumimoji="1" lang="ja-JP" altLang="en-US" smtClean="0"/>
              <a:t>2022/2/14</a:t>
            </a:fld>
            <a:endParaRPr kumimoji="1" lang="ja-JP" altLang="en-US"/>
          </a:p>
        </p:txBody>
      </p:sp>
      <p:sp>
        <p:nvSpPr>
          <p:cNvPr id="5" name="フッター プレースホルダー 4"/>
          <p:cNvSpPr>
            <a:spLocks noGrp="1"/>
          </p:cNvSpPr>
          <p:nvPr>
            <p:ph type="ftr" sz="quarter" idx="3"/>
          </p:nvPr>
        </p:nvSpPr>
        <p:spPr>
          <a:xfrm>
            <a:off x="3653579" y="7008171"/>
            <a:ext cx="3386243" cy="402567"/>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63603" y="7008171"/>
            <a:ext cx="2495127" cy="402567"/>
          </a:xfrm>
          <a:prstGeom prst="rect">
            <a:avLst/>
          </a:prstGeom>
        </p:spPr>
        <p:txBody>
          <a:bodyPr vert="horz" lIns="104306" tIns="52153" rIns="104306" bIns="52153" rtlCol="0" anchor="ctr"/>
          <a:lstStyle>
            <a:lvl1pPr algn="r">
              <a:defRPr sz="1400">
                <a:solidFill>
                  <a:schemeClr val="tx1">
                    <a:tint val="75000"/>
                  </a:schemeClr>
                </a:solidFill>
              </a:defRPr>
            </a:lvl1p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442514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expo70-park.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www.pref.osaka.lg.jp/fukatsu/souding/index.html"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fuminsomu-banpaku@gbox.pref.osaka.lg.jp"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153043" y="53272"/>
            <a:ext cx="10736718" cy="400680"/>
            <a:chOff x="-158872" y="-4425"/>
            <a:chExt cx="10736718" cy="400680"/>
          </a:xfrm>
        </p:grpSpPr>
        <p:sp>
          <p:nvSpPr>
            <p:cNvPr id="242" name="正方形/長方形 241"/>
            <p:cNvSpPr/>
            <p:nvPr/>
          </p:nvSpPr>
          <p:spPr>
            <a:xfrm>
              <a:off x="97332" y="-4425"/>
              <a:ext cx="10480514" cy="400680"/>
            </a:xfrm>
            <a:prstGeom prst="rect">
              <a:avLst/>
            </a:prstGeom>
            <a:solidFill>
              <a:srgbClr val="00B05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kumimoji="1" lang="ja-JP" altLang="en-US"/>
            </a:p>
          </p:txBody>
        </p:sp>
        <p:sp>
          <p:nvSpPr>
            <p:cNvPr id="243" name="テキスト ボックス 242"/>
            <p:cNvSpPr txBox="1"/>
            <p:nvPr/>
          </p:nvSpPr>
          <p:spPr>
            <a:xfrm>
              <a:off x="-158872" y="37722"/>
              <a:ext cx="10480514" cy="312161"/>
            </a:xfrm>
            <a:prstGeom prst="rect">
              <a:avLst/>
            </a:prstGeom>
            <a:noFill/>
            <a:ln>
              <a:noFill/>
            </a:ln>
          </p:spPr>
          <p:txBody>
            <a:bodyPr wrap="square" lIns="95782" tIns="47891" rIns="95782" bIns="47891" rtlCol="0">
              <a:spAutoFit/>
            </a:bodyPr>
            <a:lstStyle/>
            <a:p>
              <a:pPr algn="ctr"/>
              <a:r>
                <a:rPr lang="ja-JP" altLang="en-US" sz="1400" b="1" dirty="0">
                  <a:solidFill>
                    <a:schemeClr val="bg1"/>
                  </a:solidFill>
                  <a:latin typeface="HG丸ｺﾞｼｯｸM-PRO" panose="020F0600000000000000" pitchFamily="50" charset="-128"/>
                  <a:ea typeface="HG丸ｺﾞｼｯｸM-PRO" panose="020F0600000000000000" pitchFamily="50" charset="-128"/>
                </a:rPr>
                <a:t>日本万国博覧会記念公園の活性化に向けた</a:t>
              </a:r>
              <a:r>
                <a:rPr lang="en-US" altLang="ja-JP" sz="1400" b="1" dirty="0">
                  <a:solidFill>
                    <a:schemeClr val="bg1"/>
                  </a:solidFill>
                  <a:latin typeface="HG丸ｺﾞｼｯｸM-PRO" panose="020F0600000000000000" pitchFamily="50" charset="-128"/>
                  <a:ea typeface="HG丸ｺﾞｼｯｸM-PRO" panose="020F0600000000000000" pitchFamily="50" charset="-128"/>
                </a:rPr>
                <a:t>DX</a:t>
              </a:r>
              <a:r>
                <a:rPr lang="ja-JP" altLang="en-US" sz="1400" b="1" dirty="0">
                  <a:solidFill>
                    <a:schemeClr val="bg1"/>
                  </a:solidFill>
                  <a:latin typeface="HG丸ｺﾞｼｯｸM-PRO" panose="020F0600000000000000" pitchFamily="50" charset="-128"/>
                  <a:ea typeface="HG丸ｺﾞｼｯｸM-PRO" panose="020F0600000000000000" pitchFamily="50" charset="-128"/>
                </a:rPr>
                <a:t>の活用に関するサウンディング型市場調査 実施要領（</a:t>
              </a:r>
              <a:r>
                <a:rPr lang="en-US" altLang="ja-JP" sz="1400" b="1" dirty="0">
                  <a:solidFill>
                    <a:schemeClr val="bg1"/>
                  </a:solidFill>
                  <a:latin typeface="HG丸ｺﾞｼｯｸM-PRO" panose="020F0600000000000000" pitchFamily="50" charset="-128"/>
                  <a:ea typeface="HG丸ｺﾞｼｯｸM-PRO" panose="020F0600000000000000" pitchFamily="50" charset="-128"/>
                </a:rPr>
                <a:t>1/2</a:t>
              </a:r>
              <a:r>
                <a:rPr lang="ja-JP" altLang="en-US" sz="1400" b="1" dirty="0">
                  <a:solidFill>
                    <a:schemeClr val="bg1"/>
                  </a:solidFill>
                  <a:latin typeface="HG丸ｺﾞｼｯｸM-PRO" panose="020F0600000000000000" pitchFamily="50" charset="-128"/>
                  <a:ea typeface="HG丸ｺﾞｼｯｸM-PRO" panose="020F0600000000000000" pitchFamily="50" charset="-128"/>
                </a:rPr>
                <a:t>）</a:t>
              </a:r>
              <a:r>
                <a:rPr lang="ja-JP" altLang="en-US" sz="1200" dirty="0">
                  <a:solidFill>
                    <a:schemeClr val="bg1"/>
                  </a:solidFill>
                  <a:latin typeface="HG丸ｺﾞｼｯｸM-PRO" panose="020F0600000000000000" pitchFamily="50" charset="-128"/>
                  <a:ea typeface="HG丸ｺﾞｼｯｸM-PRO" panose="020F0600000000000000" pitchFamily="50" charset="-128"/>
                </a:rPr>
                <a:t>　　　</a:t>
              </a:r>
              <a:r>
                <a:rPr lang="ja-JP" altLang="en-US" sz="1200" b="1" dirty="0">
                  <a:solidFill>
                    <a:schemeClr val="bg1"/>
                  </a:solidFill>
                  <a:latin typeface="HG丸ｺﾞｼｯｸM-PRO" panose="020F0600000000000000" pitchFamily="50" charset="-128"/>
                  <a:ea typeface="HG丸ｺﾞｼｯｸM-PRO" panose="020F0600000000000000" pitchFamily="50" charset="-128"/>
                </a:rPr>
                <a:t>　</a:t>
              </a:r>
              <a:r>
                <a:rPr lang="ja-JP" altLang="en-US" sz="1400" dirty="0">
                  <a:solidFill>
                    <a:schemeClr val="bg1"/>
                  </a:solidFill>
                  <a:latin typeface="HG丸ｺﾞｼｯｸM-PRO" panose="020F0600000000000000" pitchFamily="50" charset="-128"/>
                  <a:ea typeface="HG丸ｺﾞｼｯｸM-PRO" panose="020F0600000000000000" pitchFamily="50" charset="-128"/>
                </a:rPr>
                <a:t>　</a:t>
              </a:r>
            </a:p>
          </p:txBody>
        </p:sp>
      </p:grpSp>
      <p:sp>
        <p:nvSpPr>
          <p:cNvPr id="282" name="正方形/長方形 281"/>
          <p:cNvSpPr/>
          <p:nvPr/>
        </p:nvSpPr>
        <p:spPr>
          <a:xfrm>
            <a:off x="168149" y="540271"/>
            <a:ext cx="4738188" cy="2108269"/>
          </a:xfrm>
          <a:prstGeom prst="rect">
            <a:avLst/>
          </a:prstGeom>
        </p:spPr>
        <p:txBody>
          <a:bodyPr wrap="square" lIns="0" tIns="0" rIns="0" bIns="0">
            <a:spAutoFit/>
          </a:bodyPr>
          <a:lstStyle/>
          <a:p>
            <a:r>
              <a:rPr lang="ja-JP" altLang="ja-JP" sz="1200" b="1" dirty="0"/>
              <a:t>１．</a:t>
            </a:r>
            <a:r>
              <a:rPr lang="ja-JP" altLang="en-US" sz="1200" b="1" dirty="0"/>
              <a:t>調査の目的</a:t>
            </a:r>
            <a:endParaRPr lang="ja-JP" altLang="ja-JP" sz="1200" dirty="0"/>
          </a:p>
          <a:p>
            <a:pPr marL="179388" indent="90488">
              <a:spcBef>
                <a:spcPts val="600"/>
              </a:spcBef>
            </a:pPr>
            <a:r>
              <a:rPr lang="ja-JP" altLang="en-US" sz="1000" dirty="0">
                <a:latin typeface="HG丸ｺﾞｼｯｸM-PRO" panose="020F0600000000000000" pitchFamily="50" charset="-128"/>
                <a:ea typeface="HG丸ｺﾞｼｯｸM-PRO" panose="020F0600000000000000" pitchFamily="50" charset="-128"/>
              </a:rPr>
              <a:t>大阪府では、平成</a:t>
            </a:r>
            <a:r>
              <a:rPr lang="en-US" altLang="ja-JP" sz="1000" dirty="0">
                <a:latin typeface="HG丸ｺﾞｼｯｸM-PRO" panose="020F0600000000000000" pitchFamily="50" charset="-128"/>
                <a:ea typeface="HG丸ｺﾞｼｯｸM-PRO" panose="020F0600000000000000" pitchFamily="50" charset="-128"/>
              </a:rPr>
              <a:t>27</a:t>
            </a:r>
            <a:r>
              <a:rPr lang="ja-JP" altLang="en-US" sz="1000" dirty="0">
                <a:latin typeface="HG丸ｺﾞｼｯｸM-PRO" panose="020F0600000000000000" pitchFamily="50" charset="-128"/>
                <a:ea typeface="HG丸ｺﾞｼｯｸM-PRO" panose="020F0600000000000000" pitchFamily="50" charset="-128"/>
              </a:rPr>
              <a:t>年に策定した「日本万国博覧会記念公園の活性化に向けた将来ビジョン」に基づき、公園の管理運営を行うとともに、都市の魅力創出を図るための取組みを進めています。</a:t>
            </a:r>
            <a:r>
              <a:rPr lang="en-US" altLang="ja-JP" sz="1000" dirty="0">
                <a:latin typeface="HG丸ｺﾞｼｯｸM-PRO" panose="020F0600000000000000" pitchFamily="50" charset="-128"/>
                <a:ea typeface="HG丸ｺﾞｼｯｸM-PRO" panose="020F0600000000000000" pitchFamily="50" charset="-128"/>
              </a:rPr>
              <a:t/>
            </a:r>
            <a:br>
              <a:rPr lang="en-US" altLang="ja-JP" sz="1000" dirty="0">
                <a:latin typeface="HG丸ｺﾞｼｯｸM-PRO" panose="020F0600000000000000" pitchFamily="50" charset="-128"/>
                <a:ea typeface="HG丸ｺﾞｼｯｸM-PRO" panose="020F0600000000000000" pitchFamily="50" charset="-128"/>
              </a:rPr>
            </a:br>
            <a:r>
              <a:rPr lang="ja-JP" altLang="en-US" sz="1000" dirty="0">
                <a:latin typeface="HG丸ｺﾞｼｯｸM-PRO" panose="020F0600000000000000" pitchFamily="50" charset="-128"/>
                <a:ea typeface="HG丸ｺﾞｼｯｸM-PRO" panose="020F0600000000000000" pitchFamily="50" charset="-128"/>
              </a:rPr>
              <a:t>　現行のビジョン策定時から、公園を取り巻く状況が大きく変化していることを踏まえ、長年にわたって守り育まれてきた万博のレガシーを次世代に継承するとともに、公園のポテンシャルを最大限に発揮し、さらなる活性化を図り、世界第一級の文化・観光拠点を目指すため、現在、新たな将来ビジョンを検討しています。</a:t>
            </a:r>
            <a:r>
              <a:rPr lang="en-US" altLang="ja-JP" sz="1000" dirty="0">
                <a:latin typeface="HG丸ｺﾞｼｯｸM-PRO" panose="020F0600000000000000" pitchFamily="50" charset="-128"/>
                <a:ea typeface="HG丸ｺﾞｼｯｸM-PRO" panose="020F0600000000000000" pitchFamily="50" charset="-128"/>
              </a:rPr>
              <a:t/>
            </a:r>
            <a:br>
              <a:rPr lang="en-US" altLang="ja-JP" sz="1000" dirty="0">
                <a:latin typeface="HG丸ｺﾞｼｯｸM-PRO" panose="020F0600000000000000" pitchFamily="50" charset="-128"/>
                <a:ea typeface="HG丸ｺﾞｼｯｸM-PRO" panose="020F0600000000000000" pitchFamily="50" charset="-128"/>
              </a:rPr>
            </a:br>
            <a:r>
              <a:rPr lang="ja-JP" altLang="en-US" sz="1000" dirty="0">
                <a:latin typeface="HG丸ｺﾞｼｯｸM-PRO" panose="020F0600000000000000" pitchFamily="50" charset="-128"/>
                <a:ea typeface="HG丸ｺﾞｼｯｸM-PRO" panose="020F0600000000000000" pitchFamily="50" charset="-128"/>
              </a:rPr>
              <a:t>　このたび、新たな将来ビジョンの策定に向け、</a:t>
            </a:r>
            <a:r>
              <a:rPr lang="en-US" altLang="ja-JP" sz="1000" dirty="0">
                <a:latin typeface="HG丸ｺﾞｼｯｸM-PRO" panose="020F0600000000000000" pitchFamily="50" charset="-128"/>
                <a:ea typeface="HG丸ｺﾞｼｯｸM-PRO" panose="020F0600000000000000" pitchFamily="50" charset="-128"/>
              </a:rPr>
              <a:t>DX</a:t>
            </a:r>
            <a:r>
              <a:rPr lang="ja-JP" altLang="en-US" sz="1000" dirty="0">
                <a:latin typeface="HG丸ｺﾞｼｯｸM-PRO" panose="020F0600000000000000" pitchFamily="50" charset="-128"/>
                <a:ea typeface="HG丸ｺﾞｼｯｸM-PRO" panose="020F0600000000000000" pitchFamily="50" charset="-128"/>
              </a:rPr>
              <a:t>（デジタルトランスフォーメーション）を活用した「利用者サービスの向上」と「維持管理の質的向上や効率化」について、民間の自由な発想に基づく提案を幅広く募るサウンディング型市場調査を、以下のとおり実施します。 </a:t>
            </a:r>
            <a:endParaRPr lang="en-US" altLang="ja-JP" sz="1000" dirty="0">
              <a:latin typeface="HG丸ｺﾞｼｯｸM-PRO" panose="020F0600000000000000" pitchFamily="50" charset="-128"/>
              <a:ea typeface="HG丸ｺﾞｼｯｸM-PRO" panose="020F0600000000000000" pitchFamily="50" charset="-128"/>
            </a:endParaRPr>
          </a:p>
        </p:txBody>
      </p:sp>
      <p:sp>
        <p:nvSpPr>
          <p:cNvPr id="380" name="正方形/長方形 379"/>
          <p:cNvSpPr/>
          <p:nvPr/>
        </p:nvSpPr>
        <p:spPr>
          <a:xfrm>
            <a:off x="170977" y="3200714"/>
            <a:ext cx="4690645" cy="2723823"/>
          </a:xfrm>
          <a:prstGeom prst="rect">
            <a:avLst/>
          </a:prstGeom>
        </p:spPr>
        <p:txBody>
          <a:bodyPr wrap="square" lIns="0" tIns="0" rIns="0" bIns="0">
            <a:spAutoFit/>
          </a:bodyPr>
          <a:lstStyle/>
          <a:p>
            <a:r>
              <a:rPr lang="ja-JP" altLang="en-US" sz="1200" b="1" dirty="0"/>
              <a:t>２</a:t>
            </a:r>
            <a:r>
              <a:rPr lang="ja-JP" altLang="ja-JP" sz="1200" b="1" dirty="0"/>
              <a:t>．</a:t>
            </a:r>
            <a:r>
              <a:rPr lang="ja-JP" altLang="en-US" sz="1200" b="1" dirty="0"/>
              <a:t>調査</a:t>
            </a:r>
            <a:r>
              <a:rPr lang="ja-JP" altLang="ja-JP" sz="1200" b="1" dirty="0"/>
              <a:t>概要</a:t>
            </a:r>
            <a:endParaRPr lang="ja-JP" altLang="ja-JP" sz="1200" dirty="0"/>
          </a:p>
          <a:p>
            <a:pPr marL="180975" indent="84138">
              <a:spcBef>
                <a:spcPts val="600"/>
              </a:spcBef>
            </a:pPr>
            <a:r>
              <a:rPr lang="en-US" altLang="ja-JP" sz="1000" dirty="0">
                <a:latin typeface="HG丸ｺﾞｼｯｸM-PRO" panose="020F0600000000000000" pitchFamily="50" charset="-128"/>
                <a:ea typeface="HG丸ｺﾞｼｯｸM-PRO" panose="020F0600000000000000" pitchFamily="50" charset="-128"/>
              </a:rPr>
              <a:t>DX</a:t>
            </a:r>
            <a:r>
              <a:rPr lang="ja-JP" altLang="en-US" sz="1000" dirty="0">
                <a:latin typeface="HG丸ｺﾞｼｯｸM-PRO" panose="020F0600000000000000" pitchFamily="50" charset="-128"/>
                <a:ea typeface="HG丸ｺﾞｼｯｸM-PRO" panose="020F0600000000000000" pitchFamily="50" charset="-128"/>
              </a:rPr>
              <a:t>を活用した利用者サービスの向上及び維持管理の質的向上や効率化等により、公園のさらなる活性化を目指すための検討の参考とするため、</a:t>
            </a:r>
            <a:r>
              <a:rPr lang="en-US" altLang="ja-JP" sz="1000" dirty="0">
                <a:latin typeface="HG丸ｺﾞｼｯｸM-PRO" panose="020F0600000000000000" pitchFamily="50" charset="-128"/>
                <a:ea typeface="HG丸ｺﾞｼｯｸM-PRO" panose="020F0600000000000000" pitchFamily="50" charset="-128"/>
              </a:rPr>
              <a:t>DX</a:t>
            </a:r>
            <a:r>
              <a:rPr lang="ja-JP" altLang="en-US" sz="1000" dirty="0">
                <a:latin typeface="HG丸ｺﾞｼｯｸM-PRO" panose="020F0600000000000000" pitchFamily="50" charset="-128"/>
                <a:ea typeface="HG丸ｺﾞｼｯｸM-PRO" panose="020F0600000000000000" pitchFamily="50" charset="-128"/>
              </a:rPr>
              <a:t>の活用について知見・ノウハウのある民間事業者の方々のご意見・ご提案を求めます。</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ja-JP" sz="1000" dirty="0">
                <a:latin typeface="HG丸ｺﾞｼｯｸM-PRO" panose="020F0600000000000000" pitchFamily="50" charset="-128"/>
                <a:ea typeface="HG丸ｺﾞｼｯｸM-PRO" panose="020F0600000000000000" pitchFamily="50" charset="-128"/>
              </a:rPr>
              <a:t>（１）</a:t>
            </a:r>
            <a:r>
              <a:rPr lang="ja-JP" altLang="en-US" sz="1000" dirty="0">
                <a:latin typeface="HG丸ｺﾞｼｯｸM-PRO" panose="020F0600000000000000" pitchFamily="50" charset="-128"/>
                <a:ea typeface="HG丸ｺﾞｼｯｸM-PRO" panose="020F0600000000000000" pitchFamily="50" charset="-128"/>
              </a:rPr>
              <a:t>調査対象地</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・万博記念公園　</a:t>
            </a:r>
            <a:r>
              <a:rPr lang="en-US" altLang="ja-JP" sz="1000" dirty="0">
                <a:latin typeface="HG丸ｺﾞｼｯｸM-PRO" panose="020F0600000000000000" pitchFamily="50" charset="-128"/>
                <a:ea typeface="HG丸ｺﾞｼｯｸM-PRO" panose="020F0600000000000000" pitchFamily="50" charset="-128"/>
                <a:hlinkClick r:id="rId3"/>
              </a:rPr>
              <a:t>https://www.expo70-park.jp/</a:t>
            </a:r>
            <a:endParaRPr lang="en-US" altLang="ja-JP" sz="1000" dirty="0">
              <a:latin typeface="HG丸ｺﾞｼｯｸM-PRO" panose="020F0600000000000000" pitchFamily="50" charset="-128"/>
              <a:ea typeface="HG丸ｺﾞｼｯｸM-PRO" panose="020F0600000000000000" pitchFamily="50" charset="-128"/>
            </a:endParaRPr>
          </a:p>
          <a:p>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２</a:t>
            </a:r>
            <a:r>
              <a:rPr lang="ja-JP"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調査スケジュール</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・質問の受付　：令和３年</a:t>
            </a:r>
            <a:r>
              <a:rPr lang="en-US" altLang="ja-JP" sz="1000" dirty="0">
                <a:latin typeface="HG丸ｺﾞｼｯｸM-PRO" panose="020F0600000000000000" pitchFamily="50" charset="-128"/>
                <a:ea typeface="HG丸ｺﾞｼｯｸM-PRO" panose="020F0600000000000000" pitchFamily="50" charset="-128"/>
              </a:rPr>
              <a:t>11</a:t>
            </a:r>
            <a:r>
              <a:rPr lang="ja-JP" altLang="en-US" sz="1000" dirty="0">
                <a:latin typeface="HG丸ｺﾞｼｯｸM-PRO" panose="020F0600000000000000" pitchFamily="50" charset="-128"/>
                <a:ea typeface="HG丸ｺﾞｼｯｸM-PRO" panose="020F0600000000000000" pitchFamily="50" charset="-128"/>
              </a:rPr>
              <a:t>月</a:t>
            </a:r>
            <a:r>
              <a:rPr lang="en-US" altLang="ja-JP" sz="1000" dirty="0">
                <a:latin typeface="HG丸ｺﾞｼｯｸM-PRO" panose="020F0600000000000000" pitchFamily="50" charset="-128"/>
                <a:ea typeface="HG丸ｺﾞｼｯｸM-PRO" panose="020F0600000000000000" pitchFamily="50" charset="-128"/>
              </a:rPr>
              <a:t>26</a:t>
            </a:r>
            <a:r>
              <a:rPr lang="ja-JP" altLang="en-US" sz="1000" dirty="0">
                <a:latin typeface="HG丸ｺﾞｼｯｸM-PRO" panose="020F0600000000000000" pitchFamily="50" charset="-128"/>
                <a:ea typeface="HG丸ｺﾞｼｯｸM-PRO" panose="020F0600000000000000" pitchFamily="50" charset="-128"/>
              </a:rPr>
              <a:t>日（金）～</a:t>
            </a:r>
            <a:r>
              <a:rPr lang="en-US" altLang="ja-JP" sz="1000" dirty="0">
                <a:latin typeface="HG丸ｺﾞｼｯｸM-PRO" panose="020F0600000000000000" pitchFamily="50" charset="-128"/>
                <a:ea typeface="HG丸ｺﾞｼｯｸM-PRO" panose="020F0600000000000000" pitchFamily="50" charset="-128"/>
              </a:rPr>
              <a:t>12</a:t>
            </a:r>
            <a:r>
              <a:rPr lang="ja-JP" altLang="en-US" sz="1000" dirty="0">
                <a:latin typeface="HG丸ｺﾞｼｯｸM-PRO" panose="020F0600000000000000" pitchFamily="50" charset="-128"/>
                <a:ea typeface="HG丸ｺﾞｼｯｸM-PRO" panose="020F0600000000000000" pitchFamily="50" charset="-128"/>
              </a:rPr>
              <a:t>月</a:t>
            </a:r>
            <a:r>
              <a:rPr lang="en-US" altLang="ja-JP" sz="1000" dirty="0">
                <a:latin typeface="HG丸ｺﾞｼｯｸM-PRO" panose="020F0600000000000000" pitchFamily="50" charset="-128"/>
                <a:ea typeface="HG丸ｺﾞｼｯｸM-PRO" panose="020F0600000000000000" pitchFamily="50" charset="-128"/>
              </a:rPr>
              <a:t>13</a:t>
            </a:r>
            <a:r>
              <a:rPr lang="ja-JP" altLang="en-US" sz="1000" dirty="0">
                <a:latin typeface="HG丸ｺﾞｼｯｸM-PRO" panose="020F0600000000000000" pitchFamily="50" charset="-128"/>
                <a:ea typeface="HG丸ｺﾞｼｯｸM-PRO" panose="020F0600000000000000" pitchFamily="50" charset="-128"/>
              </a:rPr>
              <a:t>日（月）午後５時</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・質問への回答：令和３年</a:t>
            </a:r>
            <a:r>
              <a:rPr lang="en-US" altLang="ja-JP" sz="1000" dirty="0">
                <a:latin typeface="HG丸ｺﾞｼｯｸM-PRO" panose="020F0600000000000000" pitchFamily="50" charset="-128"/>
                <a:ea typeface="HG丸ｺﾞｼｯｸM-PRO" panose="020F0600000000000000" pitchFamily="50" charset="-128"/>
              </a:rPr>
              <a:t>12</a:t>
            </a:r>
            <a:r>
              <a:rPr lang="ja-JP" altLang="en-US" sz="1000" dirty="0">
                <a:latin typeface="HG丸ｺﾞｼｯｸM-PRO" panose="020F0600000000000000" pitchFamily="50" charset="-128"/>
                <a:ea typeface="HG丸ｺﾞｼｯｸM-PRO" panose="020F0600000000000000" pitchFamily="50" charset="-128"/>
              </a:rPr>
              <a:t>月</a:t>
            </a:r>
            <a:r>
              <a:rPr lang="en-US" altLang="ja-JP" sz="1000" dirty="0">
                <a:latin typeface="HG丸ｺﾞｼｯｸM-PRO" panose="020F0600000000000000" pitchFamily="50" charset="-128"/>
                <a:ea typeface="HG丸ｺﾞｼｯｸM-PRO" panose="020F0600000000000000" pitchFamily="50" charset="-128"/>
              </a:rPr>
              <a:t>20</a:t>
            </a:r>
            <a:r>
              <a:rPr lang="ja-JP" altLang="en-US" sz="1000" dirty="0">
                <a:latin typeface="HG丸ｺﾞｼｯｸM-PRO" panose="020F0600000000000000" pitchFamily="50" charset="-128"/>
                <a:ea typeface="HG丸ｺﾞｼｯｸM-PRO" panose="020F0600000000000000" pitchFamily="50" charset="-128"/>
              </a:rPr>
              <a:t>日（月）</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・提案の受付　：令和３年</a:t>
            </a:r>
            <a:r>
              <a:rPr lang="en-US" altLang="ja-JP" sz="1000" dirty="0">
                <a:latin typeface="HG丸ｺﾞｼｯｸM-PRO" panose="020F0600000000000000" pitchFamily="50" charset="-128"/>
                <a:ea typeface="HG丸ｺﾞｼｯｸM-PRO" panose="020F0600000000000000" pitchFamily="50" charset="-128"/>
              </a:rPr>
              <a:t>12</a:t>
            </a:r>
            <a:r>
              <a:rPr lang="ja-JP" altLang="en-US" sz="1000" dirty="0">
                <a:latin typeface="HG丸ｺﾞｼｯｸM-PRO" panose="020F0600000000000000" pitchFamily="50" charset="-128"/>
                <a:ea typeface="HG丸ｺﾞｼｯｸM-PRO" panose="020F0600000000000000" pitchFamily="50" charset="-128"/>
              </a:rPr>
              <a:t>月</a:t>
            </a:r>
            <a:r>
              <a:rPr lang="en-US" altLang="ja-JP" sz="1000" dirty="0">
                <a:latin typeface="HG丸ｺﾞｼｯｸM-PRO" panose="020F0600000000000000" pitchFamily="50" charset="-128"/>
                <a:ea typeface="HG丸ｺﾞｼｯｸM-PRO" panose="020F0600000000000000" pitchFamily="50" charset="-128"/>
              </a:rPr>
              <a:t>21</a:t>
            </a:r>
            <a:r>
              <a:rPr lang="ja-JP" altLang="en-US" sz="1000" dirty="0">
                <a:latin typeface="HG丸ｺﾞｼｯｸM-PRO" panose="020F0600000000000000" pitchFamily="50" charset="-128"/>
                <a:ea typeface="HG丸ｺﾞｼｯｸM-PRO" panose="020F0600000000000000" pitchFamily="50" charset="-128"/>
              </a:rPr>
              <a:t>日（火）～令和４年１月</a:t>
            </a:r>
            <a:r>
              <a:rPr lang="en-US" altLang="ja-JP" sz="1000" dirty="0">
                <a:latin typeface="HG丸ｺﾞｼｯｸM-PRO" panose="020F0600000000000000" pitchFamily="50" charset="-128"/>
                <a:ea typeface="HG丸ｺﾞｼｯｸM-PRO" panose="020F0600000000000000" pitchFamily="50" charset="-128"/>
              </a:rPr>
              <a:t>28</a:t>
            </a:r>
            <a:r>
              <a:rPr lang="ja-JP" altLang="en-US" sz="1000" dirty="0">
                <a:latin typeface="HG丸ｺﾞｼｯｸM-PRO" panose="020F0600000000000000" pitchFamily="50" charset="-128"/>
                <a:ea typeface="HG丸ｺﾞｼｯｸM-PRO" panose="020F0600000000000000" pitchFamily="50" charset="-128"/>
              </a:rPr>
              <a:t>日（金）</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・対話の実施　：令和４年２月上旬ごろ</a:t>
            </a:r>
            <a:endParaRPr lang="en-US" altLang="ja-JP" sz="1000" dirty="0">
              <a:latin typeface="HG丸ｺﾞｼｯｸM-PRO" panose="020F0600000000000000" pitchFamily="50" charset="-128"/>
              <a:ea typeface="HG丸ｺﾞｼｯｸM-PRO" panose="020F0600000000000000" pitchFamily="50" charset="-128"/>
            </a:endParaRPr>
          </a:p>
          <a:p>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（３）調査への応募資格</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万博公園で事業を実施する意向のある民間事業者、</a:t>
            </a:r>
            <a:r>
              <a:rPr lang="en-US" altLang="ja-JP" sz="1000" dirty="0">
                <a:latin typeface="HG丸ｺﾞｼｯｸM-PRO" panose="020F0600000000000000" pitchFamily="50" charset="-128"/>
                <a:ea typeface="HG丸ｺﾞｼｯｸM-PRO" panose="020F0600000000000000" pitchFamily="50" charset="-128"/>
              </a:rPr>
              <a:t>NPO</a:t>
            </a:r>
            <a:r>
              <a:rPr lang="ja-JP" altLang="en-US" sz="1000" dirty="0">
                <a:latin typeface="HG丸ｺﾞｼｯｸM-PRO" panose="020F0600000000000000" pitchFamily="50" charset="-128"/>
                <a:ea typeface="HG丸ｺﾞｼｯｸM-PRO" panose="020F0600000000000000" pitchFamily="50" charset="-128"/>
              </a:rPr>
              <a:t>法人等</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以下</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「法人等」という。</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または、複数の法人が構成するグループ</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業種、業態を問いません。</a:t>
            </a:r>
            <a:r>
              <a:rPr lang="en-US" altLang="ja-JP" sz="1000" dirty="0">
                <a:latin typeface="HG丸ｺﾞｼｯｸM-PRO" panose="020F0600000000000000" pitchFamily="50" charset="-128"/>
                <a:ea typeface="HG丸ｺﾞｼｯｸM-PRO" panose="020F0600000000000000" pitchFamily="50" charset="-128"/>
              </a:rPr>
              <a:t>)</a:t>
            </a:r>
          </a:p>
        </p:txBody>
      </p:sp>
      <p:sp>
        <p:nvSpPr>
          <p:cNvPr id="14" name="正方形/長方形 13"/>
          <p:cNvSpPr/>
          <p:nvPr/>
        </p:nvSpPr>
        <p:spPr>
          <a:xfrm>
            <a:off x="5130676" y="328885"/>
            <a:ext cx="5328592" cy="5539978"/>
          </a:xfrm>
          <a:prstGeom prst="rect">
            <a:avLst/>
          </a:prstGeom>
        </p:spPr>
        <p:txBody>
          <a:bodyPr wrap="square" lIns="0" tIns="0" rIns="0" bIns="0">
            <a:spAutoFit/>
          </a:bodyPr>
          <a:lstStyle/>
          <a:p>
            <a:r>
              <a:rPr lang="ja-JP" altLang="en-US" sz="1000" dirty="0">
                <a:latin typeface="HG丸ｺﾞｼｯｸM-PRO" panose="020F0600000000000000" pitchFamily="50" charset="-128"/>
                <a:ea typeface="HG丸ｺﾞｼｯｸM-PRO" panose="020F0600000000000000" pitchFamily="50" charset="-128"/>
              </a:rPr>
              <a:t>　</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（４）応募方法</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・質問の受付・回答</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質問の受付期限：令和３年</a:t>
            </a:r>
            <a:r>
              <a:rPr lang="en-US" altLang="ja-JP" sz="1000" dirty="0">
                <a:latin typeface="HG丸ｺﾞｼｯｸM-PRO" panose="020F0600000000000000" pitchFamily="50" charset="-128"/>
                <a:ea typeface="HG丸ｺﾞｼｯｸM-PRO" panose="020F0600000000000000" pitchFamily="50" charset="-128"/>
              </a:rPr>
              <a:t>11</a:t>
            </a:r>
            <a:r>
              <a:rPr lang="ja-JP" altLang="en-US" sz="1000" dirty="0">
                <a:latin typeface="HG丸ｺﾞｼｯｸM-PRO" panose="020F0600000000000000" pitchFamily="50" charset="-128"/>
                <a:ea typeface="HG丸ｺﾞｼｯｸM-PRO" panose="020F0600000000000000" pitchFamily="50" charset="-128"/>
              </a:rPr>
              <a:t>月</a:t>
            </a:r>
            <a:r>
              <a:rPr lang="en-US" altLang="ja-JP" sz="1000" dirty="0">
                <a:latin typeface="HG丸ｺﾞｼｯｸM-PRO" panose="020F0600000000000000" pitchFamily="50" charset="-128"/>
                <a:ea typeface="HG丸ｺﾞｼｯｸM-PRO" panose="020F0600000000000000" pitchFamily="50" charset="-128"/>
              </a:rPr>
              <a:t>26</a:t>
            </a:r>
            <a:r>
              <a:rPr lang="ja-JP" altLang="en-US" sz="1000" dirty="0">
                <a:latin typeface="HG丸ｺﾞｼｯｸM-PRO" panose="020F0600000000000000" pitchFamily="50" charset="-128"/>
                <a:ea typeface="HG丸ｺﾞｼｯｸM-PRO" panose="020F0600000000000000" pitchFamily="50" charset="-128"/>
              </a:rPr>
              <a:t>日（金）～</a:t>
            </a:r>
            <a:r>
              <a:rPr lang="en-US" altLang="ja-JP" sz="1000" dirty="0">
                <a:latin typeface="HG丸ｺﾞｼｯｸM-PRO" panose="020F0600000000000000" pitchFamily="50" charset="-128"/>
                <a:ea typeface="HG丸ｺﾞｼｯｸM-PRO" panose="020F0600000000000000" pitchFamily="50" charset="-128"/>
              </a:rPr>
              <a:t>12</a:t>
            </a:r>
            <a:r>
              <a:rPr lang="ja-JP" altLang="en-US" sz="1000" dirty="0">
                <a:latin typeface="HG丸ｺﾞｼｯｸM-PRO" panose="020F0600000000000000" pitchFamily="50" charset="-128"/>
                <a:ea typeface="HG丸ｺﾞｼｯｸM-PRO" panose="020F0600000000000000" pitchFamily="50" charset="-128"/>
              </a:rPr>
              <a:t>月</a:t>
            </a:r>
            <a:r>
              <a:rPr lang="en-US" altLang="ja-JP" sz="1000" dirty="0">
                <a:latin typeface="HG丸ｺﾞｼｯｸM-PRO" panose="020F0600000000000000" pitchFamily="50" charset="-128"/>
                <a:ea typeface="HG丸ｺﾞｼｯｸM-PRO" panose="020F0600000000000000" pitchFamily="50" charset="-128"/>
              </a:rPr>
              <a:t>13</a:t>
            </a:r>
            <a:r>
              <a:rPr lang="ja-JP" altLang="en-US" sz="1000" dirty="0">
                <a:latin typeface="HG丸ｺﾞｼｯｸM-PRO" panose="020F0600000000000000" pitchFamily="50" charset="-128"/>
                <a:ea typeface="HG丸ｺﾞｼｯｸM-PRO" panose="020F0600000000000000" pitchFamily="50" charset="-128"/>
              </a:rPr>
              <a:t>日（月）午後５時</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質問方法：質問シート（様式１）に必要事項を記入の上、連絡先に記載した</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アドレスに電子メールで送付してください。メール件名の冒頭に</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en-US" altLang="ja-JP" sz="1000" dirty="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質問</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と記入してください。</a:t>
            </a:r>
          </a:p>
          <a:p>
            <a:r>
              <a:rPr lang="ja-JP" altLang="en-US" sz="1000" dirty="0">
                <a:latin typeface="HG丸ｺﾞｼｯｸM-PRO" panose="020F0600000000000000" pitchFamily="50" charset="-128"/>
                <a:ea typeface="HG丸ｺﾞｼｯｸM-PRO" panose="020F0600000000000000" pitchFamily="50" charset="-128"/>
              </a:rPr>
              <a:t>　　　　質問に対する回答：令和３年</a:t>
            </a:r>
            <a:r>
              <a:rPr lang="en-US" altLang="ja-JP" sz="1000" dirty="0">
                <a:latin typeface="HG丸ｺﾞｼｯｸM-PRO" panose="020F0600000000000000" pitchFamily="50" charset="-128"/>
                <a:ea typeface="HG丸ｺﾞｼｯｸM-PRO" panose="020F0600000000000000" pitchFamily="50" charset="-128"/>
              </a:rPr>
              <a:t>12</a:t>
            </a:r>
            <a:r>
              <a:rPr lang="ja-JP" altLang="en-US" sz="1000" dirty="0">
                <a:latin typeface="HG丸ｺﾞｼｯｸM-PRO" panose="020F0600000000000000" pitchFamily="50" charset="-128"/>
                <a:ea typeface="HG丸ｺﾞｼｯｸM-PRO" panose="020F0600000000000000" pitchFamily="50" charset="-128"/>
              </a:rPr>
              <a:t>月</a:t>
            </a:r>
            <a:r>
              <a:rPr lang="en-US" altLang="ja-JP" sz="1000" dirty="0">
                <a:latin typeface="HG丸ｺﾞｼｯｸM-PRO" panose="020F0600000000000000" pitchFamily="50" charset="-128"/>
                <a:ea typeface="HG丸ｺﾞｼｯｸM-PRO" panose="020F0600000000000000" pitchFamily="50" charset="-128"/>
              </a:rPr>
              <a:t>20</a:t>
            </a:r>
            <a:r>
              <a:rPr lang="ja-JP" altLang="en-US" sz="1000" dirty="0">
                <a:latin typeface="HG丸ｺﾞｼｯｸM-PRO" panose="020F0600000000000000" pitchFamily="50" charset="-128"/>
                <a:ea typeface="HG丸ｺﾞｼｯｸM-PRO" panose="020F0600000000000000" pitchFamily="50" charset="-128"/>
              </a:rPr>
              <a:t>日（月）までに、以下の府ホームページに</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掲載する予定です。</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en-US" altLang="ja-JP" sz="1000" dirty="0">
                <a:latin typeface="HG丸ｺﾞｼｯｸM-PRO" panose="020F0600000000000000" pitchFamily="50" charset="-128"/>
                <a:ea typeface="HG丸ｺﾞｼｯｸM-PRO" panose="020F0600000000000000" pitchFamily="50" charset="-128"/>
                <a:hlinkClick r:id="rId4"/>
              </a:rPr>
              <a:t>https://www.pref.osaka.lg.jp/fukatsu/souding/index.html</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・提案の受付</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申込期間：令和３年</a:t>
            </a:r>
            <a:r>
              <a:rPr lang="en-US" altLang="ja-JP" sz="1000" dirty="0">
                <a:latin typeface="HG丸ｺﾞｼｯｸM-PRO" panose="020F0600000000000000" pitchFamily="50" charset="-128"/>
                <a:ea typeface="HG丸ｺﾞｼｯｸM-PRO" panose="020F0600000000000000" pitchFamily="50" charset="-128"/>
              </a:rPr>
              <a:t>12</a:t>
            </a:r>
            <a:r>
              <a:rPr lang="ja-JP" altLang="en-US" sz="1000" dirty="0">
                <a:latin typeface="HG丸ｺﾞｼｯｸM-PRO" panose="020F0600000000000000" pitchFamily="50" charset="-128"/>
                <a:ea typeface="HG丸ｺﾞｼｯｸM-PRO" panose="020F0600000000000000" pitchFamily="50" charset="-128"/>
              </a:rPr>
              <a:t>月</a:t>
            </a:r>
            <a:r>
              <a:rPr lang="en-US" altLang="ja-JP" sz="1000" dirty="0">
                <a:latin typeface="HG丸ｺﾞｼｯｸM-PRO" panose="020F0600000000000000" pitchFamily="50" charset="-128"/>
                <a:ea typeface="HG丸ｺﾞｼｯｸM-PRO" panose="020F0600000000000000" pitchFamily="50" charset="-128"/>
              </a:rPr>
              <a:t>21</a:t>
            </a:r>
            <a:r>
              <a:rPr lang="ja-JP" altLang="en-US" sz="1000" dirty="0">
                <a:latin typeface="HG丸ｺﾞｼｯｸM-PRO" panose="020F0600000000000000" pitchFamily="50" charset="-128"/>
                <a:ea typeface="HG丸ｺﾞｼｯｸM-PRO" panose="020F0600000000000000" pitchFamily="50" charset="-128"/>
              </a:rPr>
              <a:t>日（火）～令和４年１月</a:t>
            </a:r>
            <a:r>
              <a:rPr lang="en-US" altLang="ja-JP" sz="1000" dirty="0">
                <a:latin typeface="HG丸ｺﾞｼｯｸM-PRO" panose="020F0600000000000000" pitchFamily="50" charset="-128"/>
                <a:ea typeface="HG丸ｺﾞｼｯｸM-PRO" panose="020F0600000000000000" pitchFamily="50" charset="-128"/>
              </a:rPr>
              <a:t>28</a:t>
            </a:r>
            <a:r>
              <a:rPr lang="ja-JP" altLang="en-US" sz="1000" dirty="0">
                <a:latin typeface="HG丸ｺﾞｼｯｸM-PRO" panose="020F0600000000000000" pitchFamily="50" charset="-128"/>
                <a:ea typeface="HG丸ｺﾞｼｯｸM-PRO" panose="020F0600000000000000" pitchFamily="50" charset="-128"/>
              </a:rPr>
              <a:t>日（金）</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申込方法：提案概要シート（様式２）に必要事項を記入の上、連絡先に記載した</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アドレスに電子メールで送付してください。提案書や参考資料等が</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ある場合は同時に送付してください。</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・対話（ヒアリング）の実施</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実施期間：令和４年２月上旬ごろ</a:t>
            </a:r>
          </a:p>
          <a:p>
            <a:r>
              <a:rPr lang="ja-JP" altLang="en-US" sz="1000" dirty="0">
                <a:latin typeface="HG丸ｺﾞｼｯｸM-PRO" panose="020F0600000000000000" pitchFamily="50" charset="-128"/>
                <a:ea typeface="HG丸ｺﾞｼｯｸM-PRO" panose="020F0600000000000000" pitchFamily="50" charset="-128"/>
              </a:rPr>
              <a:t>　　　　提出いただいた提案概要シート等を基に、必要に応じて、ヒアリングを実施します。</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ヒアリングを行う場合、具体的な日時・場所等は個別に調整させていただきます。</a:t>
            </a:r>
            <a:endParaRPr lang="en-US" altLang="ja-JP" sz="1000" dirty="0">
              <a:latin typeface="HG丸ｺﾞｼｯｸM-PRO" panose="020F0600000000000000" pitchFamily="50" charset="-128"/>
              <a:ea typeface="HG丸ｺﾞｼｯｸM-PRO" panose="020F0600000000000000" pitchFamily="50" charset="-128"/>
            </a:endParaRPr>
          </a:p>
          <a:p>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（５）主な</a:t>
            </a:r>
            <a:r>
              <a:rPr lang="ja-JP" altLang="ja-JP" sz="1000" dirty="0">
                <a:latin typeface="HG丸ｺﾞｼｯｸM-PRO" panose="020F0600000000000000" pitchFamily="50" charset="-128"/>
                <a:ea typeface="HG丸ｺﾞｼｯｸM-PRO" panose="020F0600000000000000" pitchFamily="50" charset="-128"/>
              </a:rPr>
              <a:t>調査内容</a:t>
            </a:r>
          </a:p>
          <a:p>
            <a:r>
              <a:rPr lang="ja-JP" altLang="en-US" sz="1000" dirty="0">
                <a:latin typeface="HG丸ｺﾞｼｯｸM-PRO" panose="020F0600000000000000" pitchFamily="50" charset="-128"/>
                <a:ea typeface="HG丸ｺﾞｼｯｸM-PRO" panose="020F0600000000000000" pitchFamily="50" charset="-128"/>
              </a:rPr>
              <a:t>　　　・利用者サービスの向上に向けた</a:t>
            </a:r>
            <a:r>
              <a:rPr lang="en-US" altLang="ja-JP" sz="1000" dirty="0">
                <a:latin typeface="HG丸ｺﾞｼｯｸM-PRO" panose="020F0600000000000000" pitchFamily="50" charset="-128"/>
                <a:ea typeface="HG丸ｺﾞｼｯｸM-PRO" panose="020F0600000000000000" pitchFamily="50" charset="-128"/>
              </a:rPr>
              <a:t>DX</a:t>
            </a:r>
            <a:r>
              <a:rPr lang="ja-JP" altLang="en-US" sz="1000" dirty="0">
                <a:latin typeface="HG丸ｺﾞｼｯｸM-PRO" panose="020F0600000000000000" pitchFamily="50" charset="-128"/>
                <a:ea typeface="HG丸ｺﾞｼｯｸM-PRO" panose="020F0600000000000000" pitchFamily="50" charset="-128"/>
              </a:rPr>
              <a:t>の活用策</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例</a:t>
            </a:r>
            <a:r>
              <a:rPr lang="en-US" altLang="ja-JP" sz="1000" dirty="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チケットレス、リモート観光等ポストコロナに対応した公園の利用方法</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スマートモビリティ等新たな園内移動手段</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ビッグデータを活用した来園者個々のニーズに応じたサービス・情報提供</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園内ガイド等</a:t>
            </a:r>
            <a:r>
              <a:rPr lang="en-US" altLang="ja-JP" sz="1000" dirty="0">
                <a:latin typeface="HG丸ｺﾞｼｯｸM-PRO" panose="020F0600000000000000" pitchFamily="50" charset="-128"/>
                <a:ea typeface="HG丸ｺﾞｼｯｸM-PRO" panose="020F0600000000000000" pitchFamily="50" charset="-128"/>
              </a:rPr>
              <a:t>XR</a:t>
            </a:r>
            <a:r>
              <a:rPr lang="ja-JP" altLang="en-US" sz="1000" dirty="0">
                <a:latin typeface="HG丸ｺﾞｼｯｸM-PRO" panose="020F0600000000000000" pitchFamily="50" charset="-128"/>
                <a:ea typeface="HG丸ｺﾞｼｯｸM-PRO" panose="020F0600000000000000" pitchFamily="50" charset="-128"/>
              </a:rPr>
              <a:t>（クロスリアリティ）技術を活用した新たな体験型サービス　等</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・維持管理の質的向上や効率化に向けた</a:t>
            </a:r>
            <a:r>
              <a:rPr lang="en-US" altLang="ja-JP" sz="1000" dirty="0">
                <a:latin typeface="HG丸ｺﾞｼｯｸM-PRO" panose="020F0600000000000000" pitchFamily="50" charset="-128"/>
                <a:ea typeface="HG丸ｺﾞｼｯｸM-PRO" panose="020F0600000000000000" pitchFamily="50" charset="-128"/>
              </a:rPr>
              <a:t>DX</a:t>
            </a:r>
            <a:r>
              <a:rPr lang="ja-JP" altLang="en-US" sz="1000" dirty="0">
                <a:latin typeface="HG丸ｺﾞｼｯｸM-PRO" panose="020F0600000000000000" pitchFamily="50" charset="-128"/>
                <a:ea typeface="HG丸ｺﾞｼｯｸM-PRO" panose="020F0600000000000000" pitchFamily="50" charset="-128"/>
              </a:rPr>
              <a:t>の活用策</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例</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植物管理や施設管理へのクラウドシステム導入</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en-US" altLang="ja-JP" sz="1000" dirty="0">
                <a:latin typeface="HG丸ｺﾞｼｯｸM-PRO" panose="020F0600000000000000" pitchFamily="50" charset="-128"/>
                <a:ea typeface="HG丸ｺﾞｼｯｸM-PRO" panose="020F0600000000000000" pitchFamily="50" charset="-128"/>
              </a:rPr>
              <a:t>AI</a:t>
            </a:r>
            <a:r>
              <a:rPr lang="ja-JP" altLang="en-US" sz="1000" dirty="0">
                <a:latin typeface="HG丸ｺﾞｼｯｸM-PRO" panose="020F0600000000000000" pitchFamily="50" charset="-128"/>
                <a:ea typeface="HG丸ｺﾞｼｯｸM-PRO" panose="020F0600000000000000" pitchFamily="50" charset="-128"/>
              </a:rPr>
              <a:t>やデジタル機器等を用いた維持管理作業の高度化</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駐車場や入退園ゲートのマネジメント　等</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（６）その他</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可能な限り導入に必要なスケジュールや予算額等もご提案ください。</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また、</a:t>
            </a:r>
            <a:r>
              <a:rPr lang="en-US" altLang="ja-JP" sz="1000" dirty="0">
                <a:latin typeface="HG丸ｺﾞｼｯｸM-PRO" panose="020F0600000000000000" pitchFamily="50" charset="-128"/>
                <a:ea typeface="HG丸ｺﾞｼｯｸM-PRO" panose="020F0600000000000000" pitchFamily="50" charset="-128"/>
              </a:rPr>
              <a:t>SDGs</a:t>
            </a:r>
            <a:r>
              <a:rPr lang="ja-JP" altLang="en-US" sz="1000" dirty="0">
                <a:latin typeface="HG丸ｺﾞｼｯｸM-PRO" panose="020F0600000000000000" pitchFamily="50" charset="-128"/>
                <a:ea typeface="HG丸ｺﾞｼｯｸM-PRO" panose="020F0600000000000000" pitchFamily="50" charset="-128"/>
              </a:rPr>
              <a:t>やダイバーシティ＆インクルージョンの推進に向けた</a:t>
            </a:r>
            <a:r>
              <a:rPr lang="en-US" altLang="ja-JP" sz="1000" dirty="0">
                <a:latin typeface="HG丸ｺﾞｼｯｸM-PRO" panose="020F0600000000000000" pitchFamily="50" charset="-128"/>
                <a:ea typeface="HG丸ｺﾞｼｯｸM-PRO" panose="020F0600000000000000" pitchFamily="50" charset="-128"/>
              </a:rPr>
              <a:t>DX</a:t>
            </a:r>
            <a:r>
              <a:rPr lang="ja-JP" altLang="en-US" sz="1000" dirty="0">
                <a:latin typeface="HG丸ｺﾞｼｯｸM-PRO" panose="020F0600000000000000" pitchFamily="50" charset="-128"/>
                <a:ea typeface="HG丸ｺﾞｼｯｸM-PRO" panose="020F0600000000000000" pitchFamily="50" charset="-128"/>
              </a:rPr>
              <a:t>の</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活用等幅広い観点からのご意見・ご提案や、将来的な実現が見込まれる</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技術の活用等中長期的な展望に基づくご意見・ご提案も歓迎します。</a:t>
            </a:r>
            <a:endParaRPr lang="en-US" altLang="ja-JP" sz="1000" dirty="0">
              <a:latin typeface="HG丸ｺﾞｼｯｸM-PRO" panose="020F0600000000000000" pitchFamily="50" charset="-128"/>
              <a:ea typeface="HG丸ｺﾞｼｯｸM-PRO" panose="020F0600000000000000" pitchFamily="50" charset="-128"/>
            </a:endParaRPr>
          </a:p>
        </p:txBody>
      </p:sp>
      <p:sp>
        <p:nvSpPr>
          <p:cNvPr id="7" name="正方形/長方形 6"/>
          <p:cNvSpPr/>
          <p:nvPr/>
        </p:nvSpPr>
        <p:spPr>
          <a:xfrm>
            <a:off x="5202684" y="5724847"/>
            <a:ext cx="4896544" cy="184666"/>
          </a:xfrm>
          <a:prstGeom prst="rect">
            <a:avLst/>
          </a:prstGeom>
        </p:spPr>
        <p:txBody>
          <a:bodyPr wrap="square" lIns="0" tIns="0" rIns="0" bIns="0">
            <a:spAutoFit/>
          </a:bodyPr>
          <a:lstStyle/>
          <a:p>
            <a:r>
              <a:rPr lang="ja-JP" altLang="en-US" sz="1200" b="1" dirty="0"/>
              <a:t>３</a:t>
            </a:r>
            <a:r>
              <a:rPr lang="ja-JP" altLang="ja-JP" sz="1200" b="1" dirty="0"/>
              <a:t>．</a:t>
            </a:r>
            <a:r>
              <a:rPr lang="ja-JP" altLang="en-US" sz="1200" b="1" dirty="0"/>
              <a:t>今後の予定（案）</a:t>
            </a:r>
            <a:endParaRPr lang="ja-JP" altLang="ja-JP" sz="1100" dirty="0">
              <a:latin typeface="HG丸ｺﾞｼｯｸM-PRO" panose="020F0600000000000000" pitchFamily="50" charset="-128"/>
              <a:ea typeface="HG丸ｺﾞｼｯｸM-PRO" panose="020F0600000000000000"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611256637"/>
              </p:ext>
            </p:extLst>
          </p:nvPr>
        </p:nvGraphicFramePr>
        <p:xfrm>
          <a:off x="5479421" y="5924537"/>
          <a:ext cx="4113175" cy="1600510"/>
        </p:xfrm>
        <a:graphic>
          <a:graphicData uri="http://schemas.openxmlformats.org/drawingml/2006/table">
            <a:tbl>
              <a:tblPr firstRow="1" bandRow="1">
                <a:tableStyleId>{5C22544A-7EE6-4342-B048-85BDC9FD1C3A}</a:tableStyleId>
              </a:tblPr>
              <a:tblGrid>
                <a:gridCol w="1203653">
                  <a:extLst>
                    <a:ext uri="{9D8B030D-6E8A-4147-A177-3AD203B41FA5}">
                      <a16:colId xmlns:a16="http://schemas.microsoft.com/office/drawing/2014/main" val="805909422"/>
                    </a:ext>
                  </a:extLst>
                </a:gridCol>
                <a:gridCol w="924529">
                  <a:extLst>
                    <a:ext uri="{9D8B030D-6E8A-4147-A177-3AD203B41FA5}">
                      <a16:colId xmlns:a16="http://schemas.microsoft.com/office/drawing/2014/main" val="638242740"/>
                    </a:ext>
                  </a:extLst>
                </a:gridCol>
                <a:gridCol w="1001407">
                  <a:extLst>
                    <a:ext uri="{9D8B030D-6E8A-4147-A177-3AD203B41FA5}">
                      <a16:colId xmlns:a16="http://schemas.microsoft.com/office/drawing/2014/main" val="503789327"/>
                    </a:ext>
                  </a:extLst>
                </a:gridCol>
                <a:gridCol w="983586">
                  <a:extLst>
                    <a:ext uri="{9D8B030D-6E8A-4147-A177-3AD203B41FA5}">
                      <a16:colId xmlns:a16="http://schemas.microsoft.com/office/drawing/2014/main" val="2744071629"/>
                    </a:ext>
                  </a:extLst>
                </a:gridCol>
              </a:tblGrid>
              <a:tr h="325377">
                <a:tc>
                  <a:txBody>
                    <a:bodyPr/>
                    <a:lstStyle/>
                    <a:p>
                      <a:pPr algn="ctr"/>
                      <a:endParaRPr kumimoji="1" lang="ja-JP" altLang="en-US" sz="8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j-ea"/>
                          <a:ea typeface="+mj-ea"/>
                        </a:rPr>
                        <a:t>R</a:t>
                      </a:r>
                      <a:r>
                        <a:rPr kumimoji="1" lang="ja-JP" altLang="en-US" sz="1100" dirty="0">
                          <a:latin typeface="+mj-ea"/>
                          <a:ea typeface="+mj-ea"/>
                        </a:rPr>
                        <a:t>３年度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j-ea"/>
                          <a:ea typeface="+mj-ea"/>
                        </a:rPr>
                        <a:t>R</a:t>
                      </a:r>
                      <a:r>
                        <a:rPr kumimoji="1" lang="ja-JP" altLang="en-US" sz="1100" dirty="0">
                          <a:latin typeface="+mj-ea"/>
                          <a:ea typeface="+mj-ea"/>
                        </a:rPr>
                        <a:t>４年度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j-ea"/>
                          <a:ea typeface="+mj-ea"/>
                        </a:rPr>
                        <a:t>R</a:t>
                      </a:r>
                      <a:r>
                        <a:rPr kumimoji="1" lang="ja-JP" altLang="en-US" sz="1100" dirty="0">
                          <a:latin typeface="+mj-ea"/>
                          <a:ea typeface="+mj-ea"/>
                        </a:rPr>
                        <a:t>５年度～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8528766"/>
                  </a:ext>
                </a:extLst>
              </a:tr>
              <a:tr h="330253">
                <a:tc>
                  <a:txBody>
                    <a:bodyPr/>
                    <a:lstStyle/>
                    <a:p>
                      <a:pPr algn="ctr"/>
                      <a:r>
                        <a:rPr kumimoji="1" lang="ja-JP" altLang="en-US" sz="1000" dirty="0"/>
                        <a:t>本調査</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89999616"/>
                  </a:ext>
                </a:extLst>
              </a:tr>
              <a:tr h="377213">
                <a:tc>
                  <a:txBody>
                    <a:bodyPr/>
                    <a:lstStyle/>
                    <a:p>
                      <a:pPr algn="ctr"/>
                      <a:r>
                        <a:rPr kumimoji="1" lang="ja-JP" altLang="en-US" sz="1000" dirty="0"/>
                        <a:t>新たな将来ビジョンの策定</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08511324"/>
                  </a:ext>
                </a:extLst>
              </a:tr>
              <a:tr h="377213">
                <a:tc>
                  <a:txBody>
                    <a:bodyPr/>
                    <a:lstStyle/>
                    <a:p>
                      <a:pPr algn="ctr"/>
                      <a:r>
                        <a:rPr kumimoji="1" lang="ja-JP" altLang="en-US" sz="1000" dirty="0"/>
                        <a:t>新たな将来ビジョンに基づく取り組みの順次実施</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7206519"/>
                  </a:ext>
                </a:extLst>
              </a:tr>
            </a:tbl>
          </a:graphicData>
        </a:graphic>
      </p:graphicFrame>
      <p:sp>
        <p:nvSpPr>
          <p:cNvPr id="9" name="ホームベース 8"/>
          <p:cNvSpPr/>
          <p:nvPr/>
        </p:nvSpPr>
        <p:spPr>
          <a:xfrm>
            <a:off x="7202028" y="6279273"/>
            <a:ext cx="333145" cy="228137"/>
          </a:xfrm>
          <a:prstGeom prst="homePlate">
            <a:avLst>
              <a:gd name="adj" fmla="val 45973"/>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kumimoji="1" lang="ja-JP" altLang="en-US"/>
          </a:p>
        </p:txBody>
      </p:sp>
      <p:sp>
        <p:nvSpPr>
          <p:cNvPr id="10" name="ホームベース 19"/>
          <p:cNvSpPr/>
          <p:nvPr/>
        </p:nvSpPr>
        <p:spPr>
          <a:xfrm>
            <a:off x="8167941" y="6695263"/>
            <a:ext cx="176146" cy="173289"/>
          </a:xfrm>
          <a:custGeom>
            <a:avLst/>
            <a:gdLst>
              <a:gd name="connsiteX0" fmla="*/ 0 w 462991"/>
              <a:gd name="connsiteY0" fmla="*/ 0 h 216024"/>
              <a:gd name="connsiteX1" fmla="*/ 363678 w 462991"/>
              <a:gd name="connsiteY1" fmla="*/ 0 h 216024"/>
              <a:gd name="connsiteX2" fmla="*/ 462991 w 462991"/>
              <a:gd name="connsiteY2" fmla="*/ 108012 h 216024"/>
              <a:gd name="connsiteX3" fmla="*/ 363678 w 462991"/>
              <a:gd name="connsiteY3" fmla="*/ 216024 h 216024"/>
              <a:gd name="connsiteX4" fmla="*/ 0 w 462991"/>
              <a:gd name="connsiteY4" fmla="*/ 216024 h 216024"/>
              <a:gd name="connsiteX5" fmla="*/ 0 w 462991"/>
              <a:gd name="connsiteY5" fmla="*/ 0 h 216024"/>
              <a:gd name="connsiteX0" fmla="*/ 0 w 363678"/>
              <a:gd name="connsiteY0" fmla="*/ 0 h 216024"/>
              <a:gd name="connsiteX1" fmla="*/ 363678 w 363678"/>
              <a:gd name="connsiteY1" fmla="*/ 0 h 216024"/>
              <a:gd name="connsiteX2" fmla="*/ 363678 w 363678"/>
              <a:gd name="connsiteY2" fmla="*/ 216024 h 216024"/>
              <a:gd name="connsiteX3" fmla="*/ 0 w 363678"/>
              <a:gd name="connsiteY3" fmla="*/ 216024 h 216024"/>
              <a:gd name="connsiteX4" fmla="*/ 0 w 363678"/>
              <a:gd name="connsiteY4" fmla="*/ 0 h 2160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3678" h="216024">
                <a:moveTo>
                  <a:pt x="0" y="0"/>
                </a:moveTo>
                <a:lnTo>
                  <a:pt x="363678" y="0"/>
                </a:lnTo>
                <a:lnTo>
                  <a:pt x="363678" y="216024"/>
                </a:lnTo>
                <a:lnTo>
                  <a:pt x="0" y="216024"/>
                </a:lnTo>
                <a:lnTo>
                  <a:pt x="0" y="0"/>
                </a:lnTo>
                <a:close/>
              </a:path>
            </a:pathLst>
          </a:cu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kumimoji="1" lang="ja-JP" altLang="en-US"/>
          </a:p>
        </p:txBody>
      </p:sp>
      <p:sp>
        <p:nvSpPr>
          <p:cNvPr id="11" name="ホームベース 10"/>
          <p:cNvSpPr/>
          <p:nvPr/>
        </p:nvSpPr>
        <p:spPr>
          <a:xfrm>
            <a:off x="8344088" y="7170062"/>
            <a:ext cx="1223844" cy="200940"/>
          </a:xfrm>
          <a:prstGeom prst="homePlate">
            <a:avLst>
              <a:gd name="adj" fmla="val 45973"/>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kumimoji="1" lang="ja-JP" altLang="en-US"/>
          </a:p>
        </p:txBody>
      </p:sp>
      <p:sp>
        <p:nvSpPr>
          <p:cNvPr id="12" name="正方形/長方形 11">
            <a:extLst>
              <a:ext uri="{FF2B5EF4-FFF2-40B4-BE49-F238E27FC236}">
                <a16:creationId xmlns:a16="http://schemas.microsoft.com/office/drawing/2014/main" id="{D5B2E118-EBBA-40D0-B1C9-A5626D98D2B8}"/>
              </a:ext>
            </a:extLst>
          </p:cNvPr>
          <p:cNvSpPr/>
          <p:nvPr/>
        </p:nvSpPr>
        <p:spPr>
          <a:xfrm>
            <a:off x="9722333" y="81852"/>
            <a:ext cx="817880" cy="333768"/>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800"/>
              </a:lnSpc>
            </a:pPr>
            <a:r>
              <a:rPr 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資料</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６</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4255230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77102" y="67583"/>
            <a:ext cx="10480514" cy="400680"/>
            <a:chOff x="97332" y="-4425"/>
            <a:chExt cx="10480514" cy="400680"/>
          </a:xfrm>
        </p:grpSpPr>
        <p:sp>
          <p:nvSpPr>
            <p:cNvPr id="242" name="正方形/長方形 241"/>
            <p:cNvSpPr/>
            <p:nvPr/>
          </p:nvSpPr>
          <p:spPr>
            <a:xfrm>
              <a:off x="97332" y="-4425"/>
              <a:ext cx="10480514" cy="400680"/>
            </a:xfrm>
            <a:prstGeom prst="rect">
              <a:avLst/>
            </a:prstGeom>
            <a:solidFill>
              <a:srgbClr val="00B05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kumimoji="1" lang="ja-JP" altLang="en-US"/>
            </a:p>
          </p:txBody>
        </p:sp>
        <p:sp>
          <p:nvSpPr>
            <p:cNvPr id="243" name="テキスト ボックス 242"/>
            <p:cNvSpPr txBox="1"/>
            <p:nvPr/>
          </p:nvSpPr>
          <p:spPr>
            <a:xfrm>
              <a:off x="97332" y="38100"/>
              <a:ext cx="9929888" cy="312161"/>
            </a:xfrm>
            <a:prstGeom prst="rect">
              <a:avLst/>
            </a:prstGeom>
            <a:noFill/>
            <a:ln>
              <a:noFill/>
            </a:ln>
          </p:spPr>
          <p:txBody>
            <a:bodyPr wrap="square" lIns="95782" tIns="47891" rIns="95782" bIns="47891" rtlCol="0">
              <a:spAutoFit/>
            </a:bodyPr>
            <a:lstStyle/>
            <a:p>
              <a:pPr algn="ctr"/>
              <a:r>
                <a:rPr lang="ja-JP" altLang="en-US" sz="1400" b="1" dirty="0">
                  <a:solidFill>
                    <a:schemeClr val="bg1"/>
                  </a:solidFill>
                  <a:latin typeface="HG丸ｺﾞｼｯｸM-PRO" panose="020F0600000000000000" pitchFamily="50" charset="-128"/>
                  <a:ea typeface="HG丸ｺﾞｼｯｸM-PRO" panose="020F0600000000000000" pitchFamily="50" charset="-128"/>
                </a:rPr>
                <a:t>日本万国博覧会記念公園の活性化に向けた</a:t>
              </a:r>
              <a:r>
                <a:rPr lang="en-US" altLang="ja-JP" sz="1400" b="1" dirty="0">
                  <a:solidFill>
                    <a:schemeClr val="bg1"/>
                  </a:solidFill>
                  <a:latin typeface="HG丸ｺﾞｼｯｸM-PRO" panose="020F0600000000000000" pitchFamily="50" charset="-128"/>
                  <a:ea typeface="HG丸ｺﾞｼｯｸM-PRO" panose="020F0600000000000000" pitchFamily="50" charset="-128"/>
                </a:rPr>
                <a:t>DX</a:t>
              </a:r>
              <a:r>
                <a:rPr lang="ja-JP" altLang="en-US" sz="1400" b="1" dirty="0">
                  <a:solidFill>
                    <a:schemeClr val="bg1"/>
                  </a:solidFill>
                  <a:latin typeface="HG丸ｺﾞｼｯｸM-PRO" panose="020F0600000000000000" pitchFamily="50" charset="-128"/>
                  <a:ea typeface="HG丸ｺﾞｼｯｸM-PRO" panose="020F0600000000000000" pitchFamily="50" charset="-128"/>
                </a:rPr>
                <a:t>の活用に関するサウンディング型市場調査 実施要領（</a:t>
              </a:r>
              <a:r>
                <a:rPr lang="en-US" altLang="ja-JP" sz="1400" b="1" dirty="0">
                  <a:solidFill>
                    <a:schemeClr val="bg1"/>
                  </a:solidFill>
                  <a:latin typeface="HG丸ｺﾞｼｯｸM-PRO" panose="020F0600000000000000" pitchFamily="50" charset="-128"/>
                  <a:ea typeface="HG丸ｺﾞｼｯｸM-PRO" panose="020F0600000000000000" pitchFamily="50" charset="-128"/>
                </a:rPr>
                <a:t>2/2</a:t>
              </a:r>
              <a:r>
                <a:rPr lang="ja-JP" altLang="en-US" sz="1400" b="1" dirty="0">
                  <a:solidFill>
                    <a:schemeClr val="bg1"/>
                  </a:solidFill>
                  <a:latin typeface="HG丸ｺﾞｼｯｸM-PRO" panose="020F0600000000000000" pitchFamily="50" charset="-128"/>
                  <a:ea typeface="HG丸ｺﾞｼｯｸM-PRO" panose="020F0600000000000000" pitchFamily="50" charset="-128"/>
                </a:rPr>
                <a:t>）</a:t>
              </a:r>
              <a:r>
                <a:rPr lang="ja-JP" altLang="en-US" sz="1200" dirty="0">
                  <a:solidFill>
                    <a:schemeClr val="bg1"/>
                  </a:solidFill>
                  <a:latin typeface="HG丸ｺﾞｼｯｸM-PRO" panose="020F0600000000000000" pitchFamily="50" charset="-128"/>
                  <a:ea typeface="HG丸ｺﾞｼｯｸM-PRO" panose="020F0600000000000000" pitchFamily="50" charset="-128"/>
                </a:rPr>
                <a:t>　　　</a:t>
              </a:r>
              <a:r>
                <a:rPr lang="ja-JP" altLang="en-US" sz="1200" b="1" dirty="0">
                  <a:solidFill>
                    <a:schemeClr val="bg1"/>
                  </a:solidFill>
                  <a:latin typeface="HG丸ｺﾞｼｯｸM-PRO" panose="020F0600000000000000" pitchFamily="50" charset="-128"/>
                  <a:ea typeface="HG丸ｺﾞｼｯｸM-PRO" panose="020F0600000000000000" pitchFamily="50" charset="-128"/>
                </a:rPr>
                <a:t>　</a:t>
              </a:r>
              <a:r>
                <a:rPr lang="ja-JP" altLang="en-US" sz="1400" dirty="0">
                  <a:solidFill>
                    <a:schemeClr val="bg1"/>
                  </a:solidFill>
                  <a:latin typeface="HG丸ｺﾞｼｯｸM-PRO" panose="020F0600000000000000" pitchFamily="50" charset="-128"/>
                  <a:ea typeface="HG丸ｺﾞｼｯｸM-PRO" panose="020F0600000000000000" pitchFamily="50" charset="-128"/>
                </a:rPr>
                <a:t>　</a:t>
              </a:r>
            </a:p>
          </p:txBody>
        </p:sp>
      </p:grpSp>
      <p:sp>
        <p:nvSpPr>
          <p:cNvPr id="24" name="正方形/長方形 23"/>
          <p:cNvSpPr/>
          <p:nvPr/>
        </p:nvSpPr>
        <p:spPr>
          <a:xfrm>
            <a:off x="276918" y="2076303"/>
            <a:ext cx="4896544" cy="184666"/>
          </a:xfrm>
          <a:prstGeom prst="rect">
            <a:avLst/>
          </a:prstGeom>
        </p:spPr>
        <p:txBody>
          <a:bodyPr wrap="square" lIns="0" tIns="0" rIns="0" bIns="0">
            <a:spAutoFit/>
          </a:bodyPr>
          <a:lstStyle/>
          <a:p>
            <a:r>
              <a:rPr lang="ja-JP" altLang="en-US" sz="1200" b="1" dirty="0"/>
              <a:t>５</a:t>
            </a:r>
            <a:r>
              <a:rPr lang="ja-JP" altLang="ja-JP" sz="1200" b="1" dirty="0"/>
              <a:t>．</a:t>
            </a:r>
            <a:r>
              <a:rPr lang="ja-JP" altLang="en-US" sz="1200" b="1" dirty="0"/>
              <a:t>留意事項（必ずお読みください）</a:t>
            </a:r>
            <a:endParaRPr lang="ja-JP" altLang="ja-JP" sz="1100" dirty="0">
              <a:latin typeface="HG丸ｺﾞｼｯｸM-PRO" panose="020F0600000000000000" pitchFamily="50" charset="-128"/>
              <a:ea typeface="HG丸ｺﾞｼｯｸM-PRO" panose="020F0600000000000000" pitchFamily="50" charset="-128"/>
            </a:endParaRPr>
          </a:p>
        </p:txBody>
      </p:sp>
      <p:sp>
        <p:nvSpPr>
          <p:cNvPr id="25" name="正方形/長方形 24"/>
          <p:cNvSpPr/>
          <p:nvPr/>
        </p:nvSpPr>
        <p:spPr>
          <a:xfrm>
            <a:off x="77102" y="2319560"/>
            <a:ext cx="5588961" cy="3693319"/>
          </a:xfrm>
          <a:prstGeom prst="rect">
            <a:avLst/>
          </a:prstGeom>
          <a:ln>
            <a:noFill/>
          </a:ln>
        </p:spPr>
        <p:txBody>
          <a:bodyPr wrap="square" lIns="0" tIns="0" rIns="0" bIns="0">
            <a:spAutoFit/>
          </a:bodyPr>
          <a:lstStyle/>
          <a:p>
            <a:r>
              <a:rPr lang="ja-JP" altLang="en-US" sz="1000" dirty="0">
                <a:latin typeface="HG丸ｺﾞｼｯｸM-PRO" panose="020F0600000000000000" pitchFamily="50" charset="-128"/>
                <a:ea typeface="HG丸ｺﾞｼｯｸM-PRO" panose="020F0600000000000000" pitchFamily="50" charset="-128"/>
              </a:rPr>
              <a:t>　（１）本調査の扱い</a:t>
            </a:r>
          </a:p>
          <a:p>
            <a:r>
              <a:rPr lang="ja-JP" altLang="en-US" sz="1000" dirty="0">
                <a:latin typeface="HG丸ｺﾞｼｯｸM-PRO" panose="020F0600000000000000" pitchFamily="50" charset="-128"/>
                <a:ea typeface="HG丸ｺﾞｼｯｸM-PRO" panose="020F0600000000000000" pitchFamily="50" charset="-128"/>
              </a:rPr>
              <a:t>　　・調査へのご協力は、今後の入札や事業者公募等における評価の対象とはなりません。</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・調査で頂いたご意見・ご提案は、新たな将来ビジョンの策定等の参考とさせていただきます。</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・対話を行わず、書面での調査のみとさせていただく場合があります。また、対話をお願いす</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る場合にあっても、双方の発言とも、あくまで調査時点での想定のものであり、今後の取組</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み等を何らお約束するものではありません。あらかじめご了承ください。　　</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（２）調査に関する費用</a:t>
            </a:r>
          </a:p>
          <a:p>
            <a:r>
              <a:rPr lang="ja-JP" altLang="en-US" sz="1000" dirty="0">
                <a:latin typeface="HG丸ｺﾞｼｯｸM-PRO" panose="020F0600000000000000" pitchFamily="50" charset="-128"/>
                <a:ea typeface="HG丸ｺﾞｼｯｸM-PRO" panose="020F0600000000000000" pitchFamily="50" charset="-128"/>
              </a:rPr>
              <a:t>　　・本調査への参加に要する費用は、事業者の負担とします。</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（３）調査への協力</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・必要に応じて追加調査を行うことがあります。ご協力をお願いします。</a:t>
            </a:r>
          </a:p>
          <a:p>
            <a:r>
              <a:rPr lang="ja-JP" altLang="en-US" sz="1000" dirty="0">
                <a:latin typeface="HG丸ｺﾞｼｯｸM-PRO" panose="020F0600000000000000" pitchFamily="50" charset="-128"/>
                <a:ea typeface="HG丸ｺﾞｼｯｸM-PRO" panose="020F0600000000000000" pitchFamily="50" charset="-128"/>
              </a:rPr>
              <a:t>　（４）実施結果の公表</a:t>
            </a:r>
          </a:p>
          <a:p>
            <a:r>
              <a:rPr lang="ja-JP" altLang="en-US" sz="1000" dirty="0">
                <a:latin typeface="HG丸ｺﾞｼｯｸM-PRO" panose="020F0600000000000000" pitchFamily="50" charset="-128"/>
                <a:ea typeface="HG丸ｺﾞｼｯｸM-PRO" panose="020F0600000000000000" pitchFamily="50" charset="-128"/>
              </a:rPr>
              <a:t>　　・調査結果については、概要を府ホームページ等で公表します。</a:t>
            </a:r>
          </a:p>
          <a:p>
            <a:r>
              <a:rPr lang="ja-JP" altLang="en-US" sz="1000" dirty="0">
                <a:latin typeface="HG丸ｺﾞｼｯｸM-PRO" panose="020F0600000000000000" pitchFamily="50" charset="-128"/>
                <a:ea typeface="HG丸ｺﾞｼｯｸM-PRO" panose="020F0600000000000000" pitchFamily="50" charset="-128"/>
              </a:rPr>
              <a:t>　　・公表にあたっては、事前に提案を頂いた方に内容の確認を行います。</a:t>
            </a:r>
          </a:p>
          <a:p>
            <a:r>
              <a:rPr lang="ja-JP" altLang="en-US" sz="1000" dirty="0">
                <a:latin typeface="HG丸ｺﾞｼｯｸM-PRO" panose="020F0600000000000000" pitchFamily="50" charset="-128"/>
                <a:ea typeface="HG丸ｺﾞｼｯｸM-PRO" panose="020F0600000000000000" pitchFamily="50" charset="-128"/>
              </a:rPr>
              <a:t>　　・提案を頂いた方の名称及び企業ノウハウに係る内容は、原則として公表しません。</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（５）参加除外条件</a:t>
            </a:r>
          </a:p>
          <a:p>
            <a:r>
              <a:rPr lang="ja-JP" altLang="en-US" sz="1000" dirty="0">
                <a:latin typeface="HG丸ｺﾞｼｯｸM-PRO" panose="020F0600000000000000" pitchFamily="50" charset="-128"/>
                <a:ea typeface="HG丸ｺﾞｼｯｸM-PRO" panose="020F0600000000000000" pitchFamily="50" charset="-128"/>
              </a:rPr>
              <a:t>　　・次のいずれかに該当する場合は、調査対象者として参加頂くことができません。</a:t>
            </a:r>
          </a:p>
          <a:p>
            <a:r>
              <a:rPr lang="ja-JP" altLang="en-US" sz="1000" dirty="0">
                <a:latin typeface="HG丸ｺﾞｼｯｸM-PRO" panose="020F0600000000000000" pitchFamily="50" charset="-128"/>
                <a:ea typeface="HG丸ｺﾞｼｯｸM-PRO" panose="020F0600000000000000" pitchFamily="50" charset="-128"/>
              </a:rPr>
              <a:t>　　　ア　無差別大量殺人行為を行った団体の規制に関する法律（平成</a:t>
            </a:r>
            <a:r>
              <a:rPr lang="en-US" altLang="ja-JP" sz="1000" dirty="0">
                <a:latin typeface="HG丸ｺﾞｼｯｸM-PRO" panose="020F0600000000000000" pitchFamily="50" charset="-128"/>
                <a:ea typeface="HG丸ｺﾞｼｯｸM-PRO" panose="020F0600000000000000" pitchFamily="50" charset="-128"/>
              </a:rPr>
              <a:t>11</a:t>
            </a:r>
            <a:r>
              <a:rPr lang="ja-JP" altLang="en-US" sz="1000" dirty="0">
                <a:latin typeface="HG丸ｺﾞｼｯｸM-PRO" panose="020F0600000000000000" pitchFamily="50" charset="-128"/>
                <a:ea typeface="HG丸ｺﾞｼｯｸM-PRO" panose="020F0600000000000000" pitchFamily="50" charset="-128"/>
              </a:rPr>
              <a:t>年法律第</a:t>
            </a:r>
            <a:r>
              <a:rPr lang="en-US" altLang="ja-JP" sz="1000" dirty="0">
                <a:latin typeface="HG丸ｺﾞｼｯｸM-PRO" panose="020F0600000000000000" pitchFamily="50" charset="-128"/>
                <a:ea typeface="HG丸ｺﾞｼｯｸM-PRO" panose="020F0600000000000000" pitchFamily="50" charset="-128"/>
              </a:rPr>
              <a:t>147</a:t>
            </a:r>
            <a:r>
              <a:rPr lang="ja-JP" altLang="en-US" sz="1000" dirty="0">
                <a:latin typeface="HG丸ｺﾞｼｯｸM-PRO" panose="020F0600000000000000" pitchFamily="50" charset="-128"/>
                <a:ea typeface="HG丸ｺﾞｼｯｸM-PRO" panose="020F0600000000000000" pitchFamily="50" charset="-128"/>
              </a:rPr>
              <a:t>号）第</a:t>
            </a:r>
          </a:p>
          <a:p>
            <a:r>
              <a:rPr lang="ja-JP" altLang="en-US" sz="1000" dirty="0">
                <a:latin typeface="HG丸ｺﾞｼｯｸM-PRO" panose="020F0600000000000000" pitchFamily="50" charset="-128"/>
                <a:ea typeface="HG丸ｺﾞｼｯｸM-PRO" panose="020F0600000000000000" pitchFamily="50" charset="-128"/>
              </a:rPr>
              <a:t>　　　　８条第２項第１号の処分を受けている団体若しくはその代表者、主宰者その他の構成員</a:t>
            </a:r>
          </a:p>
          <a:p>
            <a:r>
              <a:rPr lang="ja-JP" altLang="en-US" sz="1000" dirty="0">
                <a:latin typeface="HG丸ｺﾞｼｯｸM-PRO" panose="020F0600000000000000" pitchFamily="50" charset="-128"/>
                <a:ea typeface="HG丸ｺﾞｼｯｸM-PRO" panose="020F0600000000000000" pitchFamily="50" charset="-128"/>
              </a:rPr>
              <a:t>　　　　または当該構成員を含む団体</a:t>
            </a:r>
          </a:p>
          <a:p>
            <a:r>
              <a:rPr lang="ja-JP" altLang="en-US" sz="1000" dirty="0">
                <a:latin typeface="HG丸ｺﾞｼｯｸM-PRO" panose="020F0600000000000000" pitchFamily="50" charset="-128"/>
                <a:ea typeface="HG丸ｺﾞｼｯｸM-PRO" panose="020F0600000000000000" pitchFamily="50" charset="-128"/>
              </a:rPr>
              <a:t>　　　イ　大阪府暴力団排除条例第２条第１号に規定する暴力団、同条第２号に規定する暴力団</a:t>
            </a:r>
          </a:p>
          <a:p>
            <a:r>
              <a:rPr lang="ja-JP" altLang="en-US" sz="1000" dirty="0">
                <a:latin typeface="HG丸ｺﾞｼｯｸM-PRO" panose="020F0600000000000000" pitchFamily="50" charset="-128"/>
                <a:ea typeface="HG丸ｺﾞｼｯｸM-PRO" panose="020F0600000000000000" pitchFamily="50" charset="-128"/>
              </a:rPr>
              <a:t>　　　　員、同条第３号に規定する暴力団員等及び同条第４号に規定する暴力団密接関係者</a:t>
            </a:r>
          </a:p>
          <a:p>
            <a:r>
              <a:rPr lang="ja-JP" altLang="en-US" sz="1000" dirty="0">
                <a:latin typeface="HG丸ｺﾞｼｯｸM-PRO" panose="020F0600000000000000" pitchFamily="50" charset="-128"/>
                <a:ea typeface="HG丸ｺﾞｼｯｸM-PRO" panose="020F0600000000000000" pitchFamily="50" charset="-128"/>
              </a:rPr>
              <a:t>　　　ウ　大阪府暴力団排除条例第</a:t>
            </a:r>
            <a:r>
              <a:rPr lang="en-US" altLang="ja-JP" sz="1000" dirty="0">
                <a:latin typeface="HG丸ｺﾞｼｯｸM-PRO" panose="020F0600000000000000" pitchFamily="50" charset="-128"/>
                <a:ea typeface="HG丸ｺﾞｼｯｸM-PRO" panose="020F0600000000000000" pitchFamily="50" charset="-128"/>
              </a:rPr>
              <a:t>14</a:t>
            </a:r>
            <a:r>
              <a:rPr lang="ja-JP" altLang="en-US" sz="1000" dirty="0">
                <a:latin typeface="HG丸ｺﾞｼｯｸM-PRO" panose="020F0600000000000000" pitchFamily="50" charset="-128"/>
                <a:ea typeface="HG丸ｺﾞｼｯｸM-PRO" panose="020F0600000000000000" pitchFamily="50" charset="-128"/>
              </a:rPr>
              <a:t>条第１項、第２項又は第３項に違反している事実がある者</a:t>
            </a:r>
          </a:p>
          <a:p>
            <a:endParaRPr lang="ja-JP" altLang="en-US"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endParaRPr lang="ja-JP" altLang="ja-JP" sz="1000" dirty="0">
              <a:latin typeface="HG丸ｺﾞｼｯｸM-PRO" panose="020F0600000000000000" pitchFamily="50" charset="-128"/>
              <a:ea typeface="HG丸ｺﾞｼｯｸM-PRO" panose="020F0600000000000000" pitchFamily="50" charset="-128"/>
            </a:endParaRPr>
          </a:p>
        </p:txBody>
      </p:sp>
      <p:sp>
        <p:nvSpPr>
          <p:cNvPr id="26" name="正方形/長方形 25"/>
          <p:cNvSpPr/>
          <p:nvPr/>
        </p:nvSpPr>
        <p:spPr>
          <a:xfrm>
            <a:off x="296042" y="6084887"/>
            <a:ext cx="4917179" cy="823302"/>
          </a:xfrm>
          <a:prstGeom prst="rect">
            <a:avLst/>
          </a:prstGeom>
          <a:ln w="12700">
            <a:solidFill>
              <a:schemeClr val="tx1"/>
            </a:solidFill>
            <a:prstDash val="sysDot"/>
          </a:ln>
        </p:spPr>
        <p:txBody>
          <a:bodyPr wrap="square" lIns="0" tIns="0" rIns="0" bIns="0">
            <a:spAutoFit/>
          </a:bodyPr>
          <a:lstStyle/>
          <a:p>
            <a:pPr indent="84138"/>
            <a:r>
              <a:rPr lang="ja-JP" altLang="ja-JP" sz="1100" dirty="0">
                <a:latin typeface="+mj-ea"/>
                <a:ea typeface="+mj-ea"/>
              </a:rPr>
              <a:t> </a:t>
            </a:r>
            <a:r>
              <a:rPr lang="en-US" altLang="ja-JP" sz="1100" b="1" dirty="0">
                <a:latin typeface="+mj-ea"/>
                <a:ea typeface="+mj-ea"/>
              </a:rPr>
              <a:t>【</a:t>
            </a:r>
            <a:r>
              <a:rPr lang="ja-JP" altLang="ja-JP" sz="1100" b="1" dirty="0">
                <a:latin typeface="+mj-ea"/>
                <a:ea typeface="+mj-ea"/>
              </a:rPr>
              <a:t>連絡先</a:t>
            </a:r>
            <a:r>
              <a:rPr lang="en-US" altLang="ja-JP" sz="1100" b="1" dirty="0">
                <a:latin typeface="+mj-ea"/>
                <a:ea typeface="+mj-ea"/>
              </a:rPr>
              <a:t>】</a:t>
            </a:r>
            <a:endParaRPr lang="ja-JP" altLang="ja-JP" sz="1100" dirty="0">
              <a:latin typeface="+mj-ea"/>
              <a:ea typeface="+mj-ea"/>
            </a:endParaRPr>
          </a:p>
          <a:p>
            <a:pPr indent="180975">
              <a:lnSpc>
                <a:spcPts val="1500"/>
              </a:lnSpc>
            </a:pPr>
            <a:r>
              <a:rPr lang="ja-JP" altLang="ja-JP" sz="1000" dirty="0">
                <a:latin typeface="HG丸ｺﾞｼｯｸM-PRO" panose="020F0600000000000000" pitchFamily="50" charset="-128"/>
                <a:ea typeface="HG丸ｺﾞｼｯｸM-PRO" panose="020F0600000000000000" pitchFamily="50" charset="-128"/>
              </a:rPr>
              <a:t>連絡先：大阪府</a:t>
            </a:r>
            <a:r>
              <a:rPr lang="ja-JP" altLang="en-US" sz="1000" dirty="0">
                <a:latin typeface="HG丸ｺﾞｼｯｸM-PRO" panose="020F0600000000000000" pitchFamily="50" charset="-128"/>
                <a:ea typeface="HG丸ｺﾞｼｯｸM-PRO" panose="020F0600000000000000" pitchFamily="50" charset="-128"/>
              </a:rPr>
              <a:t>府民文化部府民文化総務課　担当</a:t>
            </a:r>
            <a:r>
              <a:rPr lang="ja-JP" altLang="ja-JP" sz="1000" dirty="0">
                <a:latin typeface="HG丸ｺﾞｼｯｸM-PRO" panose="020F0600000000000000" pitchFamily="50" charset="-128"/>
                <a:ea typeface="HG丸ｺﾞｼｯｸM-PRO" panose="020F0600000000000000" pitchFamily="50" charset="-128"/>
              </a:rPr>
              <a:t>：</a:t>
            </a:r>
            <a:r>
              <a:rPr lang="ja-JP" altLang="en-US" sz="1000" u="sng" dirty="0">
                <a:latin typeface="HG丸ｺﾞｼｯｸM-PRO" panose="020F0600000000000000" pitchFamily="50" charset="-128"/>
                <a:ea typeface="HG丸ｺﾞｼｯｸM-PRO" panose="020F0600000000000000" pitchFamily="50" charset="-128"/>
              </a:rPr>
              <a:t>福田</a:t>
            </a:r>
            <a:r>
              <a:rPr lang="ja-JP" altLang="en-US" sz="1000" dirty="0">
                <a:latin typeface="HG丸ｺﾞｼｯｸM-PRO" panose="020F0600000000000000" pitchFamily="50" charset="-128"/>
                <a:ea typeface="HG丸ｺﾞｼｯｸM-PRO" panose="020F0600000000000000" pitchFamily="50" charset="-128"/>
              </a:rPr>
              <a:t>・堤・大多</a:t>
            </a:r>
            <a:endParaRPr lang="ja-JP" altLang="ja-JP" sz="1000" dirty="0">
              <a:latin typeface="HG丸ｺﾞｼｯｸM-PRO" panose="020F0600000000000000" pitchFamily="50" charset="-128"/>
              <a:ea typeface="HG丸ｺﾞｼｯｸM-PRO" panose="020F0600000000000000" pitchFamily="50" charset="-128"/>
            </a:endParaRPr>
          </a:p>
          <a:p>
            <a:pPr indent="180975"/>
            <a:r>
              <a:rPr lang="ja-JP" altLang="ja-JP" sz="1000" dirty="0">
                <a:latin typeface="HG丸ｺﾞｼｯｸM-PRO" panose="020F0600000000000000" pitchFamily="50" charset="-128"/>
                <a:ea typeface="HG丸ｺﾞｼｯｸM-PRO" panose="020F0600000000000000" pitchFamily="50" charset="-128"/>
              </a:rPr>
              <a:t>所在地：〒</a:t>
            </a:r>
            <a:r>
              <a:rPr lang="en-US" altLang="ja-JP" sz="1000" dirty="0">
                <a:latin typeface="HG丸ｺﾞｼｯｸM-PRO" panose="020F0600000000000000" pitchFamily="50" charset="-128"/>
                <a:ea typeface="HG丸ｺﾞｼｯｸM-PRO" panose="020F0600000000000000" pitchFamily="50" charset="-128"/>
              </a:rPr>
              <a:t>559-8555</a:t>
            </a:r>
            <a:r>
              <a:rPr lang="ja-JP" altLang="ja-JP" sz="1000" dirty="0">
                <a:latin typeface="HG丸ｺﾞｼｯｸM-PRO" panose="020F0600000000000000" pitchFamily="50" charset="-128"/>
                <a:ea typeface="HG丸ｺﾞｼｯｸM-PRO" panose="020F0600000000000000" pitchFamily="50" charset="-128"/>
              </a:rPr>
              <a:t>　大阪市</a:t>
            </a:r>
            <a:r>
              <a:rPr lang="ja-JP" altLang="en-US" sz="1000" dirty="0">
                <a:latin typeface="HG丸ｺﾞｼｯｸM-PRO" panose="020F0600000000000000" pitchFamily="50" charset="-128"/>
                <a:ea typeface="HG丸ｺﾞｼｯｸM-PRO" panose="020F0600000000000000" pitchFamily="50" charset="-128"/>
              </a:rPr>
              <a:t>住之江区南港北</a:t>
            </a:r>
            <a:r>
              <a:rPr lang="en-US" altLang="ja-JP" sz="1000" dirty="0">
                <a:latin typeface="HG丸ｺﾞｼｯｸM-PRO" panose="020F0600000000000000" pitchFamily="50" charset="-128"/>
                <a:ea typeface="HG丸ｺﾞｼｯｸM-PRO" panose="020F0600000000000000" pitchFamily="50" charset="-128"/>
              </a:rPr>
              <a:t>1-14-16  </a:t>
            </a:r>
            <a:r>
              <a:rPr lang="ja-JP" altLang="en-US" sz="1000" dirty="0">
                <a:latin typeface="HG丸ｺﾞｼｯｸM-PRO" panose="020F0600000000000000" pitchFamily="50" charset="-128"/>
                <a:ea typeface="HG丸ｺﾞｼｯｸM-PRO" panose="020F0600000000000000" pitchFamily="50" charset="-128"/>
              </a:rPr>
              <a:t>咲洲庁舎</a:t>
            </a:r>
            <a:r>
              <a:rPr lang="en-US" altLang="ja-JP" sz="1000" dirty="0">
                <a:latin typeface="HG丸ｺﾞｼｯｸM-PRO" panose="020F0600000000000000" pitchFamily="50" charset="-128"/>
                <a:ea typeface="HG丸ｺﾞｼｯｸM-PRO" panose="020F0600000000000000" pitchFamily="50" charset="-128"/>
              </a:rPr>
              <a:t>38</a:t>
            </a:r>
            <a:r>
              <a:rPr lang="ja-JP" altLang="en-US" sz="1000" dirty="0">
                <a:latin typeface="HG丸ｺﾞｼｯｸM-PRO" panose="020F0600000000000000" pitchFamily="50" charset="-128"/>
                <a:ea typeface="HG丸ｺﾞｼｯｸM-PRO" panose="020F0600000000000000" pitchFamily="50" charset="-128"/>
              </a:rPr>
              <a:t>階</a:t>
            </a:r>
            <a:endParaRPr lang="ja-JP" altLang="ja-JP" sz="1000" dirty="0">
              <a:latin typeface="HG丸ｺﾞｼｯｸM-PRO" panose="020F0600000000000000" pitchFamily="50" charset="-128"/>
              <a:ea typeface="HG丸ｺﾞｼｯｸM-PRO" panose="020F0600000000000000" pitchFamily="50" charset="-128"/>
            </a:endParaRPr>
          </a:p>
          <a:p>
            <a:pPr indent="180975"/>
            <a:r>
              <a:rPr lang="ja-JP" altLang="ja-JP" sz="1000" dirty="0">
                <a:latin typeface="HG丸ｺﾞｼｯｸM-PRO" panose="020F0600000000000000" pitchFamily="50" charset="-128"/>
                <a:ea typeface="HG丸ｺﾞｼｯｸM-PRO" panose="020F0600000000000000" pitchFamily="50" charset="-128"/>
              </a:rPr>
              <a:t>電話　：</a:t>
            </a:r>
            <a:r>
              <a:rPr lang="en-US" altLang="ja-JP" sz="1000" dirty="0">
                <a:latin typeface="HG丸ｺﾞｼｯｸM-PRO" panose="020F0600000000000000" pitchFamily="50" charset="-128"/>
                <a:ea typeface="HG丸ｺﾞｼｯｸM-PRO" panose="020F0600000000000000" pitchFamily="50" charset="-128"/>
              </a:rPr>
              <a:t>06-6941-0351</a:t>
            </a:r>
            <a:r>
              <a:rPr lang="ja-JP" altLang="ja-JP" sz="1000" dirty="0">
                <a:latin typeface="HG丸ｺﾞｼｯｸM-PRO" panose="020F0600000000000000" pitchFamily="50" charset="-128"/>
                <a:ea typeface="HG丸ｺﾞｼｯｸM-PRO" panose="020F0600000000000000" pitchFamily="50" charset="-128"/>
              </a:rPr>
              <a:t>（内線</a:t>
            </a:r>
            <a:r>
              <a:rPr lang="en-US" altLang="ja-JP" sz="1000" dirty="0">
                <a:latin typeface="HG丸ｺﾞｼｯｸM-PRO" panose="020F0600000000000000" pitchFamily="50" charset="-128"/>
                <a:ea typeface="HG丸ｺﾞｼｯｸM-PRO" panose="020F0600000000000000" pitchFamily="50" charset="-128"/>
              </a:rPr>
              <a:t> 2855</a:t>
            </a:r>
            <a:r>
              <a:rPr lang="ja-JP" altLang="ja-JP" sz="1000" dirty="0">
                <a:latin typeface="HG丸ｺﾞｼｯｸM-PRO" panose="020F0600000000000000" pitchFamily="50" charset="-128"/>
                <a:ea typeface="HG丸ｺﾞｼｯｸM-PRO" panose="020F0600000000000000" pitchFamily="50" charset="-128"/>
              </a:rPr>
              <a:t>）</a:t>
            </a:r>
            <a:r>
              <a:rPr lang="en-US" altLang="ja-JP" sz="1000" dirty="0">
                <a:latin typeface="HG丸ｺﾞｼｯｸM-PRO" panose="020F0600000000000000" pitchFamily="50" charset="-128"/>
                <a:ea typeface="HG丸ｺﾞｼｯｸM-PRO" panose="020F0600000000000000" pitchFamily="50" charset="-128"/>
              </a:rPr>
              <a:t>FAX</a:t>
            </a:r>
            <a:r>
              <a:rPr lang="ja-JP" altLang="ja-JP" sz="1000" dirty="0">
                <a:latin typeface="HG丸ｺﾞｼｯｸM-PRO" panose="020F0600000000000000" pitchFamily="50" charset="-128"/>
                <a:ea typeface="HG丸ｺﾞｼｯｸM-PRO" panose="020F0600000000000000" pitchFamily="50" charset="-128"/>
              </a:rPr>
              <a:t>：</a:t>
            </a:r>
            <a:r>
              <a:rPr lang="en-US" altLang="ja-JP" sz="1000" dirty="0">
                <a:latin typeface="HG丸ｺﾞｼｯｸM-PRO" panose="020F0600000000000000" pitchFamily="50" charset="-128"/>
                <a:ea typeface="HG丸ｺﾞｼｯｸM-PRO" panose="020F0600000000000000" pitchFamily="50" charset="-128"/>
              </a:rPr>
              <a:t>06-6210-9268 </a:t>
            </a:r>
            <a:endParaRPr lang="ja-JP" altLang="ja-JP" sz="1000" dirty="0">
              <a:latin typeface="HG丸ｺﾞｼｯｸM-PRO" panose="020F0600000000000000" pitchFamily="50" charset="-128"/>
              <a:ea typeface="HG丸ｺﾞｼｯｸM-PRO" panose="020F0600000000000000" pitchFamily="50" charset="-128"/>
            </a:endParaRPr>
          </a:p>
          <a:p>
            <a:pPr indent="180975"/>
            <a:r>
              <a:rPr lang="en-US" altLang="ja-JP" sz="1000" dirty="0">
                <a:latin typeface="HG丸ｺﾞｼｯｸM-PRO" panose="020F0600000000000000" pitchFamily="50" charset="-128"/>
                <a:ea typeface="HG丸ｺﾞｼｯｸM-PRO" panose="020F0600000000000000" pitchFamily="50" charset="-128"/>
              </a:rPr>
              <a:t>E-mail</a:t>
            </a:r>
            <a:r>
              <a:rPr lang="ja-JP" altLang="ja-JP" sz="1000" dirty="0">
                <a:latin typeface="HG丸ｺﾞｼｯｸM-PRO" panose="020F0600000000000000" pitchFamily="50" charset="-128"/>
                <a:ea typeface="HG丸ｺﾞｼｯｸM-PRO" panose="020F0600000000000000" pitchFamily="50" charset="-128"/>
              </a:rPr>
              <a:t>：</a:t>
            </a:r>
            <a:r>
              <a:rPr lang="en-US" altLang="zh-TW" sz="1000" dirty="0">
                <a:latin typeface="HG丸ｺﾞｼｯｸM-PRO" panose="020F0600000000000000" pitchFamily="50" charset="-128"/>
                <a:ea typeface="HG丸ｺﾞｼｯｸM-PRO" panose="020F0600000000000000" pitchFamily="50" charset="-128"/>
                <a:hlinkClick r:id="rId3"/>
              </a:rPr>
              <a:t>fuminsomu-banpaku@gbox.pref.osaka.lg.jp</a:t>
            </a:r>
            <a:endParaRPr lang="en-US" altLang="zh-TW" sz="1000" dirty="0">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276918" y="540271"/>
            <a:ext cx="4896544" cy="184666"/>
          </a:xfrm>
          <a:prstGeom prst="rect">
            <a:avLst/>
          </a:prstGeom>
        </p:spPr>
        <p:txBody>
          <a:bodyPr wrap="square" lIns="0" tIns="0" rIns="0" bIns="0">
            <a:spAutoFit/>
          </a:bodyPr>
          <a:lstStyle/>
          <a:p>
            <a:r>
              <a:rPr lang="ja-JP" altLang="en-US" sz="1200" b="1"/>
              <a:t>４</a:t>
            </a:r>
            <a:r>
              <a:rPr lang="ja-JP" altLang="ja-JP" sz="1200" b="1"/>
              <a:t>．</a:t>
            </a:r>
            <a:r>
              <a:rPr lang="ja-JP" altLang="en-US" sz="1200" b="1"/>
              <a:t>提供資料</a:t>
            </a:r>
            <a:endParaRPr lang="ja-JP" altLang="ja-JP" sz="1100" dirty="0">
              <a:latin typeface="HG丸ｺﾞｼｯｸM-PRO" panose="020F0600000000000000" pitchFamily="50" charset="-128"/>
              <a:ea typeface="HG丸ｺﾞｼｯｸM-PRO" panose="020F0600000000000000" pitchFamily="50" charset="-128"/>
            </a:endParaRPr>
          </a:p>
        </p:txBody>
      </p:sp>
      <p:sp>
        <p:nvSpPr>
          <p:cNvPr id="13" name="正方形/長方形 12"/>
          <p:cNvSpPr/>
          <p:nvPr/>
        </p:nvSpPr>
        <p:spPr>
          <a:xfrm>
            <a:off x="77102" y="783528"/>
            <a:ext cx="5845662" cy="1077218"/>
          </a:xfrm>
          <a:prstGeom prst="rect">
            <a:avLst/>
          </a:prstGeom>
          <a:ln>
            <a:noFill/>
          </a:ln>
        </p:spPr>
        <p:txBody>
          <a:bodyPr wrap="square" lIns="0" tIns="0" rIns="0" bIns="0">
            <a:spAutoFit/>
          </a:bodyPr>
          <a:lstStyle/>
          <a:p>
            <a:r>
              <a:rPr lang="ja-JP" altLang="en-US" sz="1000" dirty="0">
                <a:latin typeface="HG丸ｺﾞｼｯｸM-PRO" panose="020F0600000000000000" pitchFamily="50" charset="-128"/>
                <a:ea typeface="HG丸ｺﾞｼｯｸM-PRO" panose="020F0600000000000000" pitchFamily="50" charset="-128"/>
              </a:rPr>
              <a:t>　　　資料１　日本万国博覧会記念公園の活性化に向けた将来ビジョン</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資料２　将来ビジョンの短期・中期目標の取組みについて</a:t>
            </a:r>
          </a:p>
          <a:p>
            <a:r>
              <a:rPr lang="ja-JP" altLang="en-US" sz="1000" dirty="0">
                <a:latin typeface="HG丸ｺﾞｼｯｸM-PRO" panose="020F0600000000000000" pitchFamily="50" charset="-128"/>
                <a:ea typeface="HG丸ｺﾞｼｯｸM-PRO" panose="020F0600000000000000" pitchFamily="50" charset="-128"/>
              </a:rPr>
              <a:t>　　　資料３　万博公園の主要施設一覧</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資料４　大阪府立万国博覧会記念公園管理マニュアル</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資料５　日本万国博覧会記念公園の活性化に向けた新たな将来ビジョンの策定について（諮問）</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資料６　令和３年度第１回大阪府日本万国博覧会記念公園運営審議会　議事録</a:t>
            </a:r>
          </a:p>
          <a:p>
            <a:r>
              <a:rPr lang="ja-JP" altLang="en-US" sz="1000" dirty="0">
                <a:latin typeface="HG丸ｺﾞｼｯｸM-PRO" panose="020F0600000000000000" pitchFamily="50" charset="-128"/>
                <a:ea typeface="HG丸ｺﾞｼｯｸM-PRO" panose="020F0600000000000000" pitchFamily="50" charset="-128"/>
              </a:rPr>
              <a:t>　　　資料７　万博記念公園駅前周辺地区活性化事業予定者の提案概要</a:t>
            </a:r>
          </a:p>
        </p:txBody>
      </p:sp>
    </p:spTree>
    <p:extLst>
      <p:ext uri="{BB962C8B-B14F-4D97-AF65-F5344CB8AC3E}">
        <p14:creationId xmlns:p14="http://schemas.microsoft.com/office/powerpoint/2010/main" val="418139304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9525">
          <a:solidFill>
            <a:schemeClr val="tx2"/>
          </a:solidFill>
          <a:prstDash val="solid"/>
        </a:ln>
      </a:spPr>
      <a:bodyPr lIns="95782" tIns="47891" rIns="95782" bIns="47891"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w="6350">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1689</Words>
  <Application>Microsoft Office PowerPoint</Application>
  <PresentationFormat>ユーザー設定</PresentationFormat>
  <Paragraphs>102</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HG丸ｺﾞｼｯｸM-PRO</vt:lpstr>
      <vt:lpstr>Meiryo UI</vt:lpstr>
      <vt:lpstr>ＭＳ Ｐゴシック</vt:lpstr>
      <vt:lpstr>Arial</vt:lpstr>
      <vt:lpstr>Calibri</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2022-02-14T06:02:21Z</dcterms:created>
  <dcterms:modified xsi:type="dcterms:W3CDTF">2022-02-14T06:03:16Z</dcterms:modified>
</cp:coreProperties>
</file>