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280451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1315267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3221091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420409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190022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186913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4218395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395272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360391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513212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CFB1A1-4D57-407C-9884-580453AB8136}"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2284092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FB1A1-4D57-407C-9884-580453AB8136}" type="datetimeFigureOut">
              <a:rPr kumimoji="1" lang="ja-JP" altLang="en-US" smtClean="0"/>
              <a:t>2022/2/14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12FFD-3DEB-46C0-8C4C-B486E15AB02D}" type="slidenum">
              <a:rPr kumimoji="1" lang="ja-JP" altLang="en-US" smtClean="0"/>
              <a:t>‹#›</a:t>
            </a:fld>
            <a:endParaRPr kumimoji="1" lang="ja-JP" altLang="en-US"/>
          </a:p>
        </p:txBody>
      </p:sp>
    </p:spTree>
    <p:extLst>
      <p:ext uri="{BB962C8B-B14F-4D97-AF65-F5344CB8AC3E}">
        <p14:creationId xmlns:p14="http://schemas.microsoft.com/office/powerpoint/2010/main" val="3292176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8637"/>
            <a:ext cx="12192000" cy="52322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kumimoji="1" lang="ja-JP" altLang="en-US" sz="2800" dirty="0">
                <a:latin typeface="Meiryo UI" panose="020B0604030504040204" pitchFamily="50" charset="-128"/>
                <a:ea typeface="Meiryo UI" panose="020B0604030504040204" pitchFamily="50" charset="-128"/>
              </a:rPr>
              <a:t>主な論点：ダイバーシティ＆インクルージョン</a:t>
            </a:r>
          </a:p>
        </p:txBody>
      </p:sp>
      <p:sp>
        <p:nvSpPr>
          <p:cNvPr id="5" name="フローチャート: 代替処理 4"/>
          <p:cNvSpPr/>
          <p:nvPr/>
        </p:nvSpPr>
        <p:spPr>
          <a:xfrm>
            <a:off x="171718" y="936884"/>
            <a:ext cx="11848564" cy="870781"/>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600" dirty="0"/>
              <a:t>・施設のバリアフリー化を進めるのは当然で、新しいインクルージョンに取り組んでいることが見えるようにできればよい。</a:t>
            </a:r>
            <a:endParaRPr lang="en-US" altLang="ja-JP" sz="1600" dirty="0"/>
          </a:p>
          <a:p>
            <a:r>
              <a:rPr kumimoji="1" lang="ja-JP" altLang="en-US" sz="1600" dirty="0"/>
              <a:t>・普段コミュニケーションが取れない人同士がコミュニケーションを取る場として使えるような取り組みができないか。</a:t>
            </a:r>
            <a:endParaRPr kumimoji="1" lang="en-US" altLang="ja-JP" sz="1600" dirty="0"/>
          </a:p>
          <a:p>
            <a:r>
              <a:rPr lang="ja-JP" altLang="en-US" sz="1600" dirty="0"/>
              <a:t>・ポストコロナを踏まえ、離れている方が公園に参加できるような工夫ができないか。</a:t>
            </a:r>
            <a:endParaRPr kumimoji="1" lang="ja-JP" altLang="en-US" sz="1600" dirty="0"/>
          </a:p>
        </p:txBody>
      </p:sp>
      <p:sp>
        <p:nvSpPr>
          <p:cNvPr id="6" name="テキスト ボックス 5"/>
          <p:cNvSpPr txBox="1"/>
          <p:nvPr/>
        </p:nvSpPr>
        <p:spPr>
          <a:xfrm>
            <a:off x="171717" y="2226558"/>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u="sng" dirty="0"/>
              <a:t>○誰もが安全安心に利用できる公園づくり</a:t>
            </a:r>
            <a:endParaRPr kumimoji="1" lang="en-US" altLang="ja-JP" b="1" u="sng" dirty="0"/>
          </a:p>
          <a:p>
            <a:r>
              <a:rPr lang="ja-JP" altLang="en-US" dirty="0"/>
              <a:t>・</a:t>
            </a:r>
            <a:r>
              <a:rPr lang="en-US" altLang="ja-JP" dirty="0"/>
              <a:t>DX</a:t>
            </a:r>
            <a:r>
              <a:rPr lang="ja-JP" altLang="en-US" dirty="0"/>
              <a:t>の活用による障害等ハンディキャップの解消、スマートモビリティ、性の多様性にも配慮したトイレ、</a:t>
            </a:r>
            <a:endParaRPr lang="en-US" altLang="ja-JP" dirty="0"/>
          </a:p>
          <a:p>
            <a:r>
              <a:rPr lang="ja-JP" altLang="en-US" dirty="0"/>
              <a:t>　カラーバリアフリー等の取り入れ等</a:t>
            </a:r>
            <a:endParaRPr lang="en-US" altLang="ja-JP" dirty="0"/>
          </a:p>
          <a:p>
            <a:endParaRPr lang="en-US" altLang="ja-JP" dirty="0"/>
          </a:p>
        </p:txBody>
      </p:sp>
      <p:sp>
        <p:nvSpPr>
          <p:cNvPr id="9" name="テキスト ボックス 8"/>
          <p:cNvSpPr txBox="1"/>
          <p:nvPr/>
        </p:nvSpPr>
        <p:spPr>
          <a:xfrm>
            <a:off x="154545" y="1857226"/>
            <a:ext cx="1609861"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＜取組み案＞</a:t>
            </a:r>
          </a:p>
        </p:txBody>
      </p:sp>
      <p:sp>
        <p:nvSpPr>
          <p:cNvPr id="10" name="テキスト ボックス 9"/>
          <p:cNvSpPr txBox="1"/>
          <p:nvPr/>
        </p:nvSpPr>
        <p:spPr>
          <a:xfrm>
            <a:off x="171717" y="3655892"/>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u="sng" dirty="0"/>
              <a:t>○あらゆる人々とアクセスできる公園づくり</a:t>
            </a:r>
            <a:endParaRPr kumimoji="1" lang="en-US" altLang="ja-JP" b="1" u="sng" dirty="0"/>
          </a:p>
          <a:p>
            <a:r>
              <a:rPr lang="ja-JP" altLang="en-US" dirty="0"/>
              <a:t>・ナショナル・デーやスペシャル・デーの再現、レインボーパレード、昔遊びやスポーツを通じた小学校単位での</a:t>
            </a:r>
            <a:endParaRPr lang="en-US" altLang="ja-JP" dirty="0"/>
          </a:p>
          <a:p>
            <a:r>
              <a:rPr lang="ja-JP" altLang="en-US" dirty="0"/>
              <a:t>　シニアや外国人とのふれあい等</a:t>
            </a:r>
            <a:endParaRPr lang="en-US" altLang="ja-JP" dirty="0"/>
          </a:p>
          <a:p>
            <a:endParaRPr lang="en-US" altLang="ja-JP" dirty="0"/>
          </a:p>
        </p:txBody>
      </p:sp>
      <p:sp>
        <p:nvSpPr>
          <p:cNvPr id="11" name="テキスト ボックス 10"/>
          <p:cNvSpPr txBox="1"/>
          <p:nvPr/>
        </p:nvSpPr>
        <p:spPr>
          <a:xfrm>
            <a:off x="171717" y="5109055"/>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u="sng" dirty="0"/>
              <a:t>○ポストコロナにおける普段使いとしての公園づくり</a:t>
            </a:r>
            <a:endParaRPr kumimoji="1" lang="en-US" altLang="ja-JP" b="1" u="sng" dirty="0"/>
          </a:p>
          <a:p>
            <a:r>
              <a:rPr lang="ja-JP" altLang="en-US" dirty="0"/>
              <a:t>・人々が自由気ままに、仕事、読書、コミュニケーションの場として公園を活用等</a:t>
            </a:r>
            <a:endParaRPr lang="en-US" altLang="ja-JP" dirty="0"/>
          </a:p>
          <a:p>
            <a:endParaRPr lang="en-US" altLang="ja-JP" dirty="0"/>
          </a:p>
          <a:p>
            <a:endParaRPr lang="en-US" altLang="ja-JP" dirty="0"/>
          </a:p>
        </p:txBody>
      </p:sp>
      <p:sp>
        <p:nvSpPr>
          <p:cNvPr id="8" name="テキスト ボックス 7"/>
          <p:cNvSpPr txBox="1"/>
          <p:nvPr/>
        </p:nvSpPr>
        <p:spPr>
          <a:xfrm>
            <a:off x="171717" y="567552"/>
            <a:ext cx="4889680"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＜取組みの方向性に関わる主な意見＞</a:t>
            </a:r>
          </a:p>
        </p:txBody>
      </p:sp>
      <p:sp>
        <p:nvSpPr>
          <p:cNvPr id="2" name="テキスト ボックス 1"/>
          <p:cNvSpPr txBox="1"/>
          <p:nvPr/>
        </p:nvSpPr>
        <p:spPr>
          <a:xfrm>
            <a:off x="10895527" y="38307"/>
            <a:ext cx="1124755" cy="369332"/>
          </a:xfrm>
          <a:prstGeom prst="rect">
            <a:avLst/>
          </a:prstGeom>
          <a:solidFill>
            <a:schemeClr val="bg1"/>
          </a:solidFill>
          <a:ln>
            <a:solidFill>
              <a:schemeClr val="tx1"/>
            </a:solidFill>
          </a:ln>
        </p:spPr>
        <p:txBody>
          <a:bodyPr wrap="square" rtlCol="0" anchor="ctr">
            <a:spAutoFit/>
          </a:bodyPr>
          <a:lstStyle/>
          <a:p>
            <a:pPr algn="ctr"/>
            <a:r>
              <a:rPr lang="ja-JP" altLang="en-US" dirty="0" smtClean="0">
                <a:latin typeface="ＭＳ ゴシック" panose="020B0609070205080204" pitchFamily="49" charset="-128"/>
                <a:ea typeface="ＭＳ ゴシック" panose="020B0609070205080204" pitchFamily="49" charset="-128"/>
              </a:rPr>
              <a:t>資料４</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3790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8637"/>
            <a:ext cx="12192000" cy="52322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kumimoji="1" lang="ja-JP" altLang="en-US" sz="2800" dirty="0">
                <a:latin typeface="Meiryo UI" panose="020B0604030504040204" pitchFamily="50" charset="-128"/>
                <a:ea typeface="Meiryo UI" panose="020B0604030504040204" pitchFamily="50" charset="-128"/>
              </a:rPr>
              <a:t>主な論点：</a:t>
            </a:r>
            <a:r>
              <a:rPr kumimoji="1" lang="en-US" altLang="ja-JP" sz="2800" dirty="0">
                <a:latin typeface="Meiryo UI" panose="020B0604030504040204" pitchFamily="50" charset="-128"/>
                <a:ea typeface="Meiryo UI" panose="020B0604030504040204" pitchFamily="50" charset="-128"/>
              </a:rPr>
              <a:t>SDGs</a:t>
            </a:r>
            <a:endParaRPr kumimoji="1" lang="ja-JP" altLang="en-US" sz="2800" dirty="0">
              <a:latin typeface="Meiryo UI" panose="020B0604030504040204" pitchFamily="50" charset="-128"/>
              <a:ea typeface="Meiryo UI" panose="020B0604030504040204" pitchFamily="50" charset="-128"/>
            </a:endParaRPr>
          </a:p>
        </p:txBody>
      </p:sp>
      <p:sp>
        <p:nvSpPr>
          <p:cNvPr id="5" name="フローチャート: 代替処理 4"/>
          <p:cNvSpPr/>
          <p:nvPr/>
        </p:nvSpPr>
        <p:spPr>
          <a:xfrm>
            <a:off x="171718" y="933864"/>
            <a:ext cx="11848564" cy="1825764"/>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a:t>・</a:t>
            </a:r>
            <a:r>
              <a:rPr kumimoji="1" lang="en-US" altLang="ja-JP" sz="1600" dirty="0"/>
              <a:t>SDGs</a:t>
            </a:r>
            <a:r>
              <a:rPr kumimoji="1" lang="ja-JP" altLang="en-US" sz="1600" dirty="0"/>
              <a:t>のテーマの中で、何を選ぶか悩ましい。項目が多いので、絞り込</a:t>
            </a:r>
            <a:r>
              <a:rPr lang="ja-JP" altLang="en-US" sz="1600" dirty="0"/>
              <a:t>みをした方がよいのでは。</a:t>
            </a:r>
            <a:endParaRPr kumimoji="1" lang="en-US" altLang="ja-JP" sz="1600" dirty="0"/>
          </a:p>
          <a:p>
            <a:r>
              <a:rPr lang="ja-JP" altLang="en-US" sz="1600" dirty="0"/>
              <a:t>・</a:t>
            </a:r>
            <a:r>
              <a:rPr lang="en-US" altLang="ja-JP" sz="1600" dirty="0"/>
              <a:t>SDGs</a:t>
            </a:r>
            <a:r>
              <a:rPr lang="ja-JP" altLang="en-US" sz="1600" dirty="0"/>
              <a:t>は国際的なテーマで、必要不可欠。未来のことなので、若い世代、特にこどもを中心に考えるとよいのでは。</a:t>
            </a:r>
            <a:endParaRPr lang="en-US" altLang="ja-JP" sz="1600" dirty="0"/>
          </a:p>
          <a:p>
            <a:r>
              <a:rPr lang="ja-JP" altLang="en-US" sz="1600" dirty="0"/>
              <a:t>・万博公園の資源である自然、歴史文化をうまく保全と活用していくことが必要では。</a:t>
            </a:r>
            <a:endParaRPr lang="en-US" altLang="ja-JP" sz="1600" dirty="0"/>
          </a:p>
          <a:p>
            <a:r>
              <a:rPr lang="ja-JP" altLang="en-US" sz="1600" dirty="0"/>
              <a:t>（（仮）テーマ絞込案）</a:t>
            </a:r>
            <a:endParaRPr lang="en-US" altLang="ja-JP" sz="1600" dirty="0"/>
          </a:p>
          <a:p>
            <a:r>
              <a:rPr lang="ja-JP" altLang="en-US" sz="1600" dirty="0"/>
              <a:t>４　教育、５　ジェンダー、７　エネルギー、９　インフラ、産業化、イノベーション、</a:t>
            </a:r>
            <a:r>
              <a:rPr lang="en-US" altLang="ja-JP" sz="1600" dirty="0"/>
              <a:t>10</a:t>
            </a:r>
            <a:r>
              <a:rPr lang="ja-JP" altLang="en-US" sz="1600" dirty="0"/>
              <a:t>　不平等、</a:t>
            </a:r>
          </a:p>
          <a:p>
            <a:r>
              <a:rPr lang="en-US" altLang="ja-JP" sz="1600" dirty="0"/>
              <a:t>11</a:t>
            </a:r>
            <a:r>
              <a:rPr lang="ja-JP" altLang="en-US" sz="1600" dirty="0"/>
              <a:t>　持続可能都市、</a:t>
            </a:r>
            <a:r>
              <a:rPr lang="en-US" altLang="ja-JP" sz="1600" dirty="0"/>
              <a:t>12</a:t>
            </a:r>
            <a:r>
              <a:rPr lang="ja-JP" altLang="en-US" sz="1600" dirty="0"/>
              <a:t>　生産・消費、</a:t>
            </a:r>
            <a:r>
              <a:rPr lang="en-US" altLang="ja-JP" sz="1600" dirty="0"/>
              <a:t>15</a:t>
            </a:r>
            <a:r>
              <a:rPr lang="ja-JP" altLang="en-US" sz="1600" dirty="0"/>
              <a:t>　陸上資源、</a:t>
            </a:r>
            <a:r>
              <a:rPr lang="en-US" altLang="ja-JP" sz="1600" dirty="0"/>
              <a:t>16</a:t>
            </a:r>
            <a:r>
              <a:rPr lang="ja-JP" altLang="en-US" sz="1600" dirty="0"/>
              <a:t>　平和</a:t>
            </a:r>
          </a:p>
        </p:txBody>
      </p:sp>
      <p:sp>
        <p:nvSpPr>
          <p:cNvPr id="6" name="テキスト ボックス 5"/>
          <p:cNvSpPr txBox="1"/>
          <p:nvPr/>
        </p:nvSpPr>
        <p:spPr>
          <a:xfrm>
            <a:off x="171717" y="3256868"/>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○「生きている公園」のアイコンである、万博の森の再生・活用事業</a:t>
            </a:r>
            <a:r>
              <a:rPr lang="en-US" altLang="ja-JP" b="1" u="sng" dirty="0"/>
              <a:t>【</a:t>
            </a:r>
            <a:r>
              <a:rPr lang="ja-JP" altLang="en-US" b="1" u="sng" dirty="0"/>
              <a:t>４</a:t>
            </a:r>
            <a:r>
              <a:rPr lang="en-US" altLang="ja-JP" b="1" u="sng" dirty="0"/>
              <a:t>,11,12,15】</a:t>
            </a:r>
            <a:endParaRPr kumimoji="1" lang="en-US" altLang="ja-JP" b="1" u="sng" dirty="0"/>
          </a:p>
          <a:p>
            <a:r>
              <a:rPr lang="ja-JP" altLang="en-US" dirty="0"/>
              <a:t>・森の再生の意義の発信、森づくりボランティアの育成、オリエンテーリングやキャンプ、森林セラピーとして活用、天体観測ドームの設置等</a:t>
            </a:r>
            <a:endParaRPr lang="en-US" altLang="ja-JP" dirty="0"/>
          </a:p>
          <a:p>
            <a:endParaRPr lang="en-US" altLang="ja-JP" dirty="0"/>
          </a:p>
        </p:txBody>
      </p:sp>
      <p:sp>
        <p:nvSpPr>
          <p:cNvPr id="9" name="テキスト ボックス 8"/>
          <p:cNvSpPr txBox="1"/>
          <p:nvPr/>
        </p:nvSpPr>
        <p:spPr>
          <a:xfrm>
            <a:off x="154545" y="2848903"/>
            <a:ext cx="1609861"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＜取組み案＞</a:t>
            </a:r>
          </a:p>
        </p:txBody>
      </p:sp>
      <p:sp>
        <p:nvSpPr>
          <p:cNvPr id="10" name="テキスト ボックス 9"/>
          <p:cNvSpPr txBox="1"/>
          <p:nvPr/>
        </p:nvSpPr>
        <p:spPr>
          <a:xfrm>
            <a:off x="171717" y="4557415"/>
            <a:ext cx="11848565"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○子供たちが自ら、自分たちの未来を考える公園づくり</a:t>
            </a:r>
            <a:r>
              <a:rPr lang="en-US" altLang="ja-JP" b="1" u="sng" dirty="0"/>
              <a:t>【</a:t>
            </a:r>
            <a:r>
              <a:rPr lang="ja-JP" altLang="en-US" b="1" u="sng" dirty="0"/>
              <a:t>４</a:t>
            </a:r>
            <a:r>
              <a:rPr lang="en-US" altLang="ja-JP" b="1" u="sng" dirty="0"/>
              <a:t>,</a:t>
            </a:r>
            <a:r>
              <a:rPr lang="ja-JP" altLang="en-US" b="1" u="sng" dirty="0"/>
              <a:t>７</a:t>
            </a:r>
            <a:r>
              <a:rPr lang="en-US" altLang="ja-JP" b="1" u="sng" dirty="0"/>
              <a:t>,</a:t>
            </a:r>
            <a:r>
              <a:rPr lang="ja-JP" altLang="en-US" b="1" u="sng" dirty="0"/>
              <a:t>９</a:t>
            </a:r>
            <a:r>
              <a:rPr lang="en-US" altLang="ja-JP" b="1" u="sng" dirty="0"/>
              <a:t>】</a:t>
            </a:r>
            <a:endParaRPr kumimoji="1" lang="en-US" altLang="ja-JP" b="1" u="sng" dirty="0"/>
          </a:p>
          <a:p>
            <a:r>
              <a:rPr lang="ja-JP" altLang="en-US" dirty="0"/>
              <a:t>・未来のエネルギー、エコシステム、宇宙の平和的利用等をテーマとする</a:t>
            </a:r>
            <a:r>
              <a:rPr lang="en-US" altLang="ja-JP" dirty="0"/>
              <a:t>STEAM</a:t>
            </a:r>
            <a:r>
              <a:rPr lang="ja-JP" altLang="en-US" dirty="0"/>
              <a:t>教育等</a:t>
            </a:r>
            <a:endParaRPr lang="en-US" altLang="ja-JP" dirty="0"/>
          </a:p>
          <a:p>
            <a:endParaRPr lang="en-US" altLang="ja-JP" dirty="0"/>
          </a:p>
        </p:txBody>
      </p:sp>
      <p:sp>
        <p:nvSpPr>
          <p:cNvPr id="11" name="テキスト ボックス 10"/>
          <p:cNvSpPr txBox="1"/>
          <p:nvPr/>
        </p:nvSpPr>
        <p:spPr>
          <a:xfrm>
            <a:off x="171717" y="5649969"/>
            <a:ext cx="11848565"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○子供たちや高齢者が、ウェルビーイングを実現できる公園づくり</a:t>
            </a:r>
            <a:r>
              <a:rPr lang="en-US" altLang="ja-JP" b="1" u="sng" dirty="0"/>
              <a:t>【</a:t>
            </a:r>
            <a:r>
              <a:rPr lang="ja-JP" altLang="en-US" b="1" u="sng" dirty="0"/>
              <a:t>４</a:t>
            </a:r>
            <a:r>
              <a:rPr lang="en-US" altLang="ja-JP" b="1" u="sng" dirty="0"/>
              <a:t>,11,12】</a:t>
            </a:r>
          </a:p>
          <a:p>
            <a:r>
              <a:rPr lang="ja-JP" altLang="en-US" dirty="0"/>
              <a:t>・活性化事業や大阪大学等大学や研究機関、健都との連携等</a:t>
            </a:r>
            <a:endParaRPr lang="en-US" altLang="ja-JP" dirty="0"/>
          </a:p>
          <a:p>
            <a:endParaRPr lang="en-US" altLang="ja-JP" dirty="0"/>
          </a:p>
        </p:txBody>
      </p:sp>
      <p:sp>
        <p:nvSpPr>
          <p:cNvPr id="8" name="テキスト ボックス 7"/>
          <p:cNvSpPr txBox="1"/>
          <p:nvPr/>
        </p:nvSpPr>
        <p:spPr>
          <a:xfrm>
            <a:off x="171717" y="567564"/>
            <a:ext cx="4889680"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＜取組みの方向性に関わる主な意見＞</a:t>
            </a:r>
          </a:p>
        </p:txBody>
      </p:sp>
    </p:spTree>
    <p:extLst>
      <p:ext uri="{BB962C8B-B14F-4D97-AF65-F5344CB8AC3E}">
        <p14:creationId xmlns:p14="http://schemas.microsoft.com/office/powerpoint/2010/main" val="399051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8637"/>
            <a:ext cx="12192000" cy="523220"/>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kumimoji="1" lang="ja-JP" altLang="en-US" sz="2800" dirty="0">
                <a:latin typeface="Meiryo UI" panose="020B0604030504040204" pitchFamily="50" charset="-128"/>
                <a:ea typeface="Meiryo UI" panose="020B0604030504040204" pitchFamily="50" charset="-128"/>
              </a:rPr>
              <a:t>主な論点：スポーツ・文化の拠点</a:t>
            </a:r>
          </a:p>
        </p:txBody>
      </p:sp>
      <p:sp>
        <p:nvSpPr>
          <p:cNvPr id="5" name="フローチャート: 代替処理 4"/>
          <p:cNvSpPr/>
          <p:nvPr/>
        </p:nvSpPr>
        <p:spPr>
          <a:xfrm>
            <a:off x="171718" y="929883"/>
            <a:ext cx="11848564" cy="1112556"/>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600" dirty="0"/>
              <a:t>・世界最先端のアリーナ及びアリーナを中心としたスマートシティが整備された後、万博公園のサービスを少しグレードアップするだけでは足りない。相乗効果を発揮できるよう連携すべき。</a:t>
            </a:r>
            <a:endParaRPr lang="en-US" altLang="ja-JP" sz="1600" dirty="0"/>
          </a:p>
          <a:p>
            <a:r>
              <a:rPr kumimoji="1" lang="ja-JP" altLang="en-US" sz="1600" dirty="0"/>
              <a:t>・アートなどを活用し、万博公園全体を楽しめるような仕掛け、取り組みや移動の負担を軽減するような手段があってもよい。</a:t>
            </a:r>
            <a:endParaRPr kumimoji="1" lang="en-US" altLang="ja-JP" sz="1600" dirty="0"/>
          </a:p>
          <a:p>
            <a:r>
              <a:rPr kumimoji="1" lang="ja-JP" altLang="en-US" sz="1600" dirty="0"/>
              <a:t>・</a:t>
            </a:r>
            <a:r>
              <a:rPr kumimoji="1" lang="en-US" altLang="ja-JP" sz="1600" dirty="0"/>
              <a:t>2025</a:t>
            </a:r>
            <a:r>
              <a:rPr kumimoji="1" lang="ja-JP" altLang="en-US" sz="1600" dirty="0"/>
              <a:t>大阪関西万博との繋ぎ込みをしっかりと行うべき。</a:t>
            </a:r>
          </a:p>
        </p:txBody>
      </p:sp>
      <p:sp>
        <p:nvSpPr>
          <p:cNvPr id="6" name="テキスト ボックス 5"/>
          <p:cNvSpPr txBox="1"/>
          <p:nvPr/>
        </p:nvSpPr>
        <p:spPr>
          <a:xfrm>
            <a:off x="171717" y="3836417"/>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○日本庭園の更なる魅力向上、利用促進</a:t>
            </a:r>
            <a:endParaRPr lang="en-US" altLang="ja-JP" b="1" u="sng" dirty="0"/>
          </a:p>
          <a:p>
            <a:r>
              <a:rPr lang="ja-JP" altLang="en-US" dirty="0"/>
              <a:t>・作庭意図を尊重し、自然との共生感や創意工夫された自然の造形美を体感できる空間整備・施設改修、</a:t>
            </a:r>
            <a:r>
              <a:rPr lang="en-US" altLang="ja-JP" dirty="0"/>
              <a:t>AR</a:t>
            </a:r>
            <a:r>
              <a:rPr lang="ja-JP" altLang="en-US" dirty="0"/>
              <a:t>を活用したガイドや呈茶・古典芸能・ライトアップなどの利用促進イベント等</a:t>
            </a:r>
            <a:endParaRPr lang="en-US" altLang="ja-JP" dirty="0"/>
          </a:p>
          <a:p>
            <a:endParaRPr lang="en-US" altLang="ja-JP" dirty="0"/>
          </a:p>
        </p:txBody>
      </p:sp>
      <p:sp>
        <p:nvSpPr>
          <p:cNvPr id="9" name="テキスト ボックス 8"/>
          <p:cNvSpPr txBox="1"/>
          <p:nvPr/>
        </p:nvSpPr>
        <p:spPr>
          <a:xfrm>
            <a:off x="171717" y="2249539"/>
            <a:ext cx="1609861" cy="369332"/>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＜取組み案＞</a:t>
            </a:r>
          </a:p>
        </p:txBody>
      </p:sp>
      <p:sp>
        <p:nvSpPr>
          <p:cNvPr id="10" name="テキスト ボックス 9"/>
          <p:cNvSpPr txBox="1"/>
          <p:nvPr/>
        </p:nvSpPr>
        <p:spPr>
          <a:xfrm>
            <a:off x="171717" y="5265751"/>
            <a:ext cx="11848565"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○万博公園のポテンシャルを活かした新たな文化・スポーツ活動の場づくり</a:t>
            </a:r>
            <a:endParaRPr lang="en-US" altLang="ja-JP" b="1" u="sng" dirty="0"/>
          </a:p>
          <a:p>
            <a:r>
              <a:rPr lang="ja-JP" altLang="en-US" dirty="0"/>
              <a:t>・</a:t>
            </a:r>
            <a:r>
              <a:rPr lang="en-US" altLang="ja-JP" dirty="0"/>
              <a:t>2025</a:t>
            </a:r>
            <a:r>
              <a:rPr lang="ja-JP" altLang="en-US" dirty="0"/>
              <a:t>大阪・関西万博との連携（いわゆるサテライト）、大阪万博・万博公園をテーマとするメディアアートフェスや仮設パビリオン、アーバンスポーツやバーチャルスポーツ等</a:t>
            </a:r>
            <a:endParaRPr lang="en-US" altLang="ja-JP" dirty="0"/>
          </a:p>
          <a:p>
            <a:endParaRPr lang="en-US" altLang="ja-JP" dirty="0"/>
          </a:p>
        </p:txBody>
      </p:sp>
      <p:sp>
        <p:nvSpPr>
          <p:cNvPr id="11" name="テキスト ボックス 10"/>
          <p:cNvSpPr txBox="1"/>
          <p:nvPr/>
        </p:nvSpPr>
        <p:spPr>
          <a:xfrm>
            <a:off x="171717" y="2716943"/>
            <a:ext cx="11848565"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b="1" u="sng" dirty="0"/>
              <a:t>○活性化事業の推進</a:t>
            </a:r>
            <a:endParaRPr kumimoji="1" lang="en-US" altLang="ja-JP" b="1" u="sng" dirty="0"/>
          </a:p>
          <a:p>
            <a:endParaRPr lang="en-US" altLang="ja-JP" dirty="0"/>
          </a:p>
          <a:p>
            <a:endParaRPr lang="en-US" altLang="ja-JP" dirty="0"/>
          </a:p>
        </p:txBody>
      </p:sp>
      <p:sp>
        <p:nvSpPr>
          <p:cNvPr id="8" name="テキスト ボックス 7"/>
          <p:cNvSpPr txBox="1"/>
          <p:nvPr/>
        </p:nvSpPr>
        <p:spPr>
          <a:xfrm>
            <a:off x="171717" y="560551"/>
            <a:ext cx="3859370"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latin typeface="Meiryo UI" panose="020B0604030504040204" pitchFamily="50" charset="-128"/>
                <a:ea typeface="Meiryo UI" panose="020B0604030504040204" pitchFamily="50" charset="-128"/>
              </a:rPr>
              <a:t>＜取組みの方向性に関わる主な意見＞</a:t>
            </a:r>
          </a:p>
        </p:txBody>
      </p:sp>
    </p:spTree>
    <p:extLst>
      <p:ext uri="{BB962C8B-B14F-4D97-AF65-F5344CB8AC3E}">
        <p14:creationId xmlns:p14="http://schemas.microsoft.com/office/powerpoint/2010/main" val="23026768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ワイド画面</PresentationFormat>
  <Paragraphs>41</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2022-02-08T07:07:10Z</dcterms:created>
  <dcterms:modified xsi:type="dcterms:W3CDTF">2022-02-14T05:58:16Z</dcterms:modified>
</cp:coreProperties>
</file>