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9" r:id="rId2"/>
    <p:sldId id="260" r:id="rId3"/>
  </p:sldIdLst>
  <p:sldSz cx="12801600" cy="9601200" type="A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4F81B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53" d="100"/>
          <a:sy n="53" d="100"/>
        </p:scale>
        <p:origin x="55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51F7F56-E4DC-43A7-81CB-F47F27FC4700}" type="datetimeFigureOut">
              <a:rPr kumimoji="1" lang="ja-JP" altLang="en-US" smtClean="0"/>
              <a:t>2022/2/9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AAC7140-8FBA-4801-96B6-CDDB569C4F15}" type="slidenum">
              <a:rPr kumimoji="1" lang="ja-JP" altLang="en-US" smtClean="0"/>
              <a:t>‹#›</a:t>
            </a:fld>
            <a:endParaRPr kumimoji="1" lang="ja-JP" altLang="en-US"/>
          </a:p>
        </p:txBody>
      </p:sp>
    </p:spTree>
    <p:extLst>
      <p:ext uri="{BB962C8B-B14F-4D97-AF65-F5344CB8AC3E}">
        <p14:creationId xmlns:p14="http://schemas.microsoft.com/office/powerpoint/2010/main" val="38238065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51F7F56-E4DC-43A7-81CB-F47F27FC4700}" type="datetimeFigureOut">
              <a:rPr kumimoji="1" lang="ja-JP" altLang="en-US" smtClean="0"/>
              <a:t>2022/2/9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AAC7140-8FBA-4801-96B6-CDDB569C4F15}" type="slidenum">
              <a:rPr kumimoji="1" lang="ja-JP" altLang="en-US" smtClean="0"/>
              <a:t>‹#›</a:t>
            </a:fld>
            <a:endParaRPr kumimoji="1" lang="ja-JP" altLang="en-US"/>
          </a:p>
        </p:txBody>
      </p:sp>
    </p:spTree>
    <p:extLst>
      <p:ext uri="{BB962C8B-B14F-4D97-AF65-F5344CB8AC3E}">
        <p14:creationId xmlns:p14="http://schemas.microsoft.com/office/powerpoint/2010/main" val="4162965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51F7F56-E4DC-43A7-81CB-F47F27FC4700}" type="datetimeFigureOut">
              <a:rPr kumimoji="1" lang="ja-JP" altLang="en-US" smtClean="0"/>
              <a:t>2022/2/9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AAC7140-8FBA-4801-96B6-CDDB569C4F15}" type="slidenum">
              <a:rPr kumimoji="1" lang="ja-JP" altLang="en-US" smtClean="0"/>
              <a:t>‹#›</a:t>
            </a:fld>
            <a:endParaRPr kumimoji="1" lang="ja-JP" altLang="en-US"/>
          </a:p>
        </p:txBody>
      </p:sp>
    </p:spTree>
    <p:extLst>
      <p:ext uri="{BB962C8B-B14F-4D97-AF65-F5344CB8AC3E}">
        <p14:creationId xmlns:p14="http://schemas.microsoft.com/office/powerpoint/2010/main" val="3712645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51F7F56-E4DC-43A7-81CB-F47F27FC4700}" type="datetimeFigureOut">
              <a:rPr kumimoji="1" lang="ja-JP" altLang="en-US" smtClean="0"/>
              <a:t>2022/2/9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AAC7140-8FBA-4801-96B6-CDDB569C4F15}" type="slidenum">
              <a:rPr kumimoji="1" lang="ja-JP" altLang="en-US" smtClean="0"/>
              <a:t>‹#›</a:t>
            </a:fld>
            <a:endParaRPr kumimoji="1" lang="ja-JP" altLang="en-US"/>
          </a:p>
        </p:txBody>
      </p:sp>
    </p:spTree>
    <p:extLst>
      <p:ext uri="{BB962C8B-B14F-4D97-AF65-F5344CB8AC3E}">
        <p14:creationId xmlns:p14="http://schemas.microsoft.com/office/powerpoint/2010/main" val="36970445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51F7F56-E4DC-43A7-81CB-F47F27FC4700}" type="datetimeFigureOut">
              <a:rPr kumimoji="1" lang="ja-JP" altLang="en-US" smtClean="0"/>
              <a:t>2022/2/9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AAC7140-8FBA-4801-96B6-CDDB569C4F15}" type="slidenum">
              <a:rPr kumimoji="1" lang="ja-JP" altLang="en-US" smtClean="0"/>
              <a:t>‹#›</a:t>
            </a:fld>
            <a:endParaRPr kumimoji="1" lang="ja-JP" altLang="en-US"/>
          </a:p>
        </p:txBody>
      </p:sp>
    </p:spTree>
    <p:extLst>
      <p:ext uri="{BB962C8B-B14F-4D97-AF65-F5344CB8AC3E}">
        <p14:creationId xmlns:p14="http://schemas.microsoft.com/office/powerpoint/2010/main" val="2237891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51F7F56-E4DC-43A7-81CB-F47F27FC4700}" type="datetimeFigureOut">
              <a:rPr kumimoji="1" lang="ja-JP" altLang="en-US" smtClean="0"/>
              <a:t>2022/2/9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AAC7140-8FBA-4801-96B6-CDDB569C4F15}" type="slidenum">
              <a:rPr kumimoji="1" lang="ja-JP" altLang="en-US" smtClean="0"/>
              <a:t>‹#›</a:t>
            </a:fld>
            <a:endParaRPr kumimoji="1" lang="ja-JP" altLang="en-US"/>
          </a:p>
        </p:txBody>
      </p:sp>
    </p:spTree>
    <p:extLst>
      <p:ext uri="{BB962C8B-B14F-4D97-AF65-F5344CB8AC3E}">
        <p14:creationId xmlns:p14="http://schemas.microsoft.com/office/powerpoint/2010/main" val="30507130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51F7F56-E4DC-43A7-81CB-F47F27FC4700}" type="datetimeFigureOut">
              <a:rPr kumimoji="1" lang="ja-JP" altLang="en-US" smtClean="0"/>
              <a:t>2022/2/9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AAC7140-8FBA-4801-96B6-CDDB569C4F15}" type="slidenum">
              <a:rPr kumimoji="1" lang="ja-JP" altLang="en-US" smtClean="0"/>
              <a:t>‹#›</a:t>
            </a:fld>
            <a:endParaRPr kumimoji="1" lang="ja-JP" altLang="en-US"/>
          </a:p>
        </p:txBody>
      </p:sp>
    </p:spTree>
    <p:extLst>
      <p:ext uri="{BB962C8B-B14F-4D97-AF65-F5344CB8AC3E}">
        <p14:creationId xmlns:p14="http://schemas.microsoft.com/office/powerpoint/2010/main" val="20706636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51F7F56-E4DC-43A7-81CB-F47F27FC4700}" type="datetimeFigureOut">
              <a:rPr kumimoji="1" lang="ja-JP" altLang="en-US" smtClean="0"/>
              <a:t>2022/2/9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AAC7140-8FBA-4801-96B6-CDDB569C4F15}" type="slidenum">
              <a:rPr kumimoji="1" lang="ja-JP" altLang="en-US" smtClean="0"/>
              <a:t>‹#›</a:t>
            </a:fld>
            <a:endParaRPr kumimoji="1" lang="ja-JP" altLang="en-US"/>
          </a:p>
        </p:txBody>
      </p:sp>
    </p:spTree>
    <p:extLst>
      <p:ext uri="{BB962C8B-B14F-4D97-AF65-F5344CB8AC3E}">
        <p14:creationId xmlns:p14="http://schemas.microsoft.com/office/powerpoint/2010/main" val="32406657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1F7F56-E4DC-43A7-81CB-F47F27FC4700}" type="datetimeFigureOut">
              <a:rPr kumimoji="1" lang="ja-JP" altLang="en-US" smtClean="0"/>
              <a:t>2022/2/9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AAC7140-8FBA-4801-96B6-CDDB569C4F15}" type="slidenum">
              <a:rPr kumimoji="1" lang="ja-JP" altLang="en-US" smtClean="0"/>
              <a:t>‹#›</a:t>
            </a:fld>
            <a:endParaRPr kumimoji="1" lang="ja-JP" altLang="en-US"/>
          </a:p>
        </p:txBody>
      </p:sp>
    </p:spTree>
    <p:extLst>
      <p:ext uri="{BB962C8B-B14F-4D97-AF65-F5344CB8AC3E}">
        <p14:creationId xmlns:p14="http://schemas.microsoft.com/office/powerpoint/2010/main" val="1843279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51F7F56-E4DC-43A7-81CB-F47F27FC4700}" type="datetimeFigureOut">
              <a:rPr kumimoji="1" lang="ja-JP" altLang="en-US" smtClean="0"/>
              <a:t>2022/2/9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AAC7140-8FBA-4801-96B6-CDDB569C4F15}" type="slidenum">
              <a:rPr kumimoji="1" lang="ja-JP" altLang="en-US" smtClean="0"/>
              <a:t>‹#›</a:t>
            </a:fld>
            <a:endParaRPr kumimoji="1" lang="ja-JP" altLang="en-US"/>
          </a:p>
        </p:txBody>
      </p:sp>
    </p:spTree>
    <p:extLst>
      <p:ext uri="{BB962C8B-B14F-4D97-AF65-F5344CB8AC3E}">
        <p14:creationId xmlns:p14="http://schemas.microsoft.com/office/powerpoint/2010/main" val="2213021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51F7F56-E4DC-43A7-81CB-F47F27FC4700}" type="datetimeFigureOut">
              <a:rPr kumimoji="1" lang="ja-JP" altLang="en-US" smtClean="0"/>
              <a:t>2022/2/9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AAC7140-8FBA-4801-96B6-CDDB569C4F15}" type="slidenum">
              <a:rPr kumimoji="1" lang="ja-JP" altLang="en-US" smtClean="0"/>
              <a:t>‹#›</a:t>
            </a:fld>
            <a:endParaRPr kumimoji="1" lang="ja-JP" altLang="en-US"/>
          </a:p>
        </p:txBody>
      </p:sp>
    </p:spTree>
    <p:extLst>
      <p:ext uri="{BB962C8B-B14F-4D97-AF65-F5344CB8AC3E}">
        <p14:creationId xmlns:p14="http://schemas.microsoft.com/office/powerpoint/2010/main" val="40821457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851F7F56-E4DC-43A7-81CB-F47F27FC4700}" type="datetimeFigureOut">
              <a:rPr kumimoji="1" lang="ja-JP" altLang="en-US" smtClean="0"/>
              <a:t>2022/2/9</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8AAC7140-8FBA-4801-96B6-CDDB569C4F15}" type="slidenum">
              <a:rPr kumimoji="1" lang="ja-JP" altLang="en-US" smtClean="0"/>
              <a:t>‹#›</a:t>
            </a:fld>
            <a:endParaRPr kumimoji="1" lang="ja-JP" altLang="en-US"/>
          </a:p>
        </p:txBody>
      </p:sp>
    </p:spTree>
    <p:extLst>
      <p:ext uri="{BB962C8B-B14F-4D97-AF65-F5344CB8AC3E}">
        <p14:creationId xmlns:p14="http://schemas.microsoft.com/office/powerpoint/2010/main" val="4280079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png"/><Relationship Id="rId10" Type="http://schemas.openxmlformats.org/officeDocument/2006/relationships/image" Target="../media/image9.jpeg"/><Relationship Id="rId4" Type="http://schemas.openxmlformats.org/officeDocument/2006/relationships/image" Target="../media/image3.png"/><Relationship Id="rId9" Type="http://schemas.openxmlformats.org/officeDocument/2006/relationships/image" Target="../media/image8.jpeg"/></Relationships>
</file>

<file path=ppt/slides/_rels/slide2.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 name="正方形/長方形 315">
            <a:extLst>
              <a:ext uri="{FF2B5EF4-FFF2-40B4-BE49-F238E27FC236}">
                <a16:creationId xmlns:a16="http://schemas.microsoft.com/office/drawing/2014/main" id="{504BAB3C-6BFB-44CC-8D13-0964C1DC7AFD}"/>
              </a:ext>
            </a:extLst>
          </p:cNvPr>
          <p:cNvSpPr/>
          <p:nvPr/>
        </p:nvSpPr>
        <p:spPr>
          <a:xfrm>
            <a:off x="87085" y="7338836"/>
            <a:ext cx="4614924" cy="1979736"/>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144000" rIns="91440" bIns="45720" numCol="1" spcCol="0" rtlCol="0" fromWordArt="0" anchor="t" anchorCtr="0" forceAA="0" compatLnSpc="1">
            <a:prstTxWarp prst="textNoShape">
              <a:avLst/>
            </a:prstTxWarp>
            <a:noAutofit/>
          </a:bodyPr>
          <a:lstStyle/>
          <a:p>
            <a:pPr algn="l"/>
            <a:r>
              <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200" b="1"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登録記念物の早期登録を目指す</a:t>
            </a:r>
            <a:endParaRPr lang="en-US" altLang="ja-JP" sz="11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182563" indent="-68263" algn="just">
              <a:lnSpc>
                <a:spcPts val="1000"/>
              </a:lnSpc>
              <a:spcBef>
                <a:spcPts val="600"/>
              </a:spcBef>
            </a:pPr>
            <a:endParaRPr lang="en-US" altLang="ja-JP" sz="1100" kern="100" dirty="0">
              <a:solidFill>
                <a:srgbClr val="000000"/>
              </a:solidFill>
              <a:ea typeface="Meiryo UI" panose="020B0604030504040204" pitchFamily="50" charset="-128"/>
              <a:cs typeface="Times New Roman" panose="02020603050405020304" pitchFamily="18" charset="0"/>
            </a:endParaRPr>
          </a:p>
          <a:p>
            <a:pPr marL="182563" indent="-68263" algn="just">
              <a:lnSpc>
                <a:spcPts val="1900"/>
              </a:lnSpc>
              <a:spcBef>
                <a:spcPts val="600"/>
              </a:spcBef>
            </a:pPr>
            <a:r>
              <a:rPr lang="ja-JP" altLang="en-US" sz="1100" kern="100" dirty="0">
                <a:solidFill>
                  <a:srgbClr val="000000"/>
                </a:solidFill>
                <a:ea typeface="Meiryo UI" panose="020B0604030504040204" pitchFamily="50" charset="-128"/>
                <a:cs typeface="Times New Roman" panose="02020603050405020304" pitchFamily="18" charset="0"/>
              </a:rPr>
              <a:t>〇スケジュール（想定）</a:t>
            </a:r>
            <a:endParaRPr lang="en-US" altLang="ja-JP" sz="1100" kern="100" dirty="0">
              <a:solidFill>
                <a:schemeClr val="tx1"/>
              </a:solidFill>
              <a:ea typeface="Meiryo UI" panose="020B0604030504040204" pitchFamily="50" charset="-128"/>
              <a:cs typeface="Times New Roman" panose="02020603050405020304" pitchFamily="18" charset="0"/>
            </a:endParaRPr>
          </a:p>
          <a:p>
            <a:pPr marL="182563" indent="-68263" algn="just"/>
            <a:r>
              <a:rPr lang="ja-JP" altLang="en-US" sz="1100" kern="100" dirty="0">
                <a:solidFill>
                  <a:schemeClr val="tx1"/>
                </a:solidFill>
                <a:ea typeface="Meiryo UI" panose="020B0604030504040204" pitchFamily="50" charset="-128"/>
                <a:cs typeface="Times New Roman" panose="02020603050405020304" pitchFamily="18" charset="0"/>
              </a:rPr>
              <a:t>　</a:t>
            </a:r>
            <a:r>
              <a:rPr lang="en-US" altLang="ja-JP" sz="1100" kern="100" dirty="0">
                <a:solidFill>
                  <a:schemeClr val="tx1"/>
                </a:solidFill>
                <a:ea typeface="Meiryo UI" panose="020B0604030504040204" pitchFamily="50" charset="-128"/>
                <a:cs typeface="Times New Roman" panose="02020603050405020304" pitchFamily="18" charset="0"/>
              </a:rPr>
              <a:t>2022</a:t>
            </a:r>
            <a:r>
              <a:rPr lang="ja-JP" altLang="en-US" sz="1100" kern="100" dirty="0">
                <a:solidFill>
                  <a:schemeClr val="tx1"/>
                </a:solidFill>
                <a:ea typeface="Meiryo UI" panose="020B0604030504040204" pitchFamily="50" charset="-128"/>
                <a:cs typeface="Times New Roman" panose="02020603050405020304" pitchFamily="18" charset="0"/>
              </a:rPr>
              <a:t>年度　　　： 調整・協議（文化財保護課／文化庁）</a:t>
            </a:r>
          </a:p>
          <a:p>
            <a:pPr marL="182563" indent="-68263" algn="just"/>
            <a:r>
              <a:rPr lang="ja-JP" altLang="en-US" sz="1100" kern="100" dirty="0">
                <a:solidFill>
                  <a:srgbClr val="000000"/>
                </a:solidFill>
                <a:ea typeface="Meiryo UI" panose="020B0604030504040204" pitchFamily="50" charset="-128"/>
                <a:cs typeface="Times New Roman" panose="02020603050405020304" pitchFamily="18" charset="0"/>
              </a:rPr>
              <a:t>   （令和</a:t>
            </a:r>
            <a:r>
              <a:rPr lang="en-US" altLang="ja-JP" sz="1100" kern="100" dirty="0">
                <a:solidFill>
                  <a:srgbClr val="000000"/>
                </a:solidFill>
                <a:ea typeface="Meiryo UI" panose="020B0604030504040204" pitchFamily="50" charset="-128"/>
                <a:cs typeface="Times New Roman" panose="02020603050405020304" pitchFamily="18" charset="0"/>
              </a:rPr>
              <a:t>4</a:t>
            </a:r>
            <a:r>
              <a:rPr lang="ja-JP" altLang="en-US" sz="1100" kern="100" dirty="0">
                <a:solidFill>
                  <a:srgbClr val="000000"/>
                </a:solidFill>
                <a:ea typeface="Meiryo UI" panose="020B0604030504040204" pitchFamily="50" charset="-128"/>
                <a:cs typeface="Times New Roman" panose="02020603050405020304" pitchFamily="18" charset="0"/>
              </a:rPr>
              <a:t>年度）　登録対象とする主要構成要素の一覧及び図面作成など</a:t>
            </a:r>
          </a:p>
          <a:p>
            <a:pPr marL="182563" indent="-68263" algn="just">
              <a:spcBef>
                <a:spcPts val="600"/>
              </a:spcBef>
            </a:pPr>
            <a:r>
              <a:rPr lang="ja-JP" altLang="en-US" sz="1100" kern="100" dirty="0">
                <a:solidFill>
                  <a:srgbClr val="000000"/>
                </a:solidFill>
                <a:ea typeface="Meiryo UI" panose="020B0604030504040204" pitchFamily="50" charset="-128"/>
                <a:cs typeface="Times New Roman" panose="02020603050405020304" pitchFamily="18" charset="0"/>
              </a:rPr>
              <a:t>　</a:t>
            </a:r>
            <a:r>
              <a:rPr lang="en-US" altLang="ja-JP" sz="1100" kern="100" dirty="0">
                <a:solidFill>
                  <a:srgbClr val="000000"/>
                </a:solidFill>
                <a:ea typeface="Meiryo UI" panose="020B0604030504040204" pitchFamily="50" charset="-128"/>
                <a:cs typeface="Times New Roman" panose="02020603050405020304" pitchFamily="18" charset="0"/>
              </a:rPr>
              <a:t>2023</a:t>
            </a:r>
            <a:r>
              <a:rPr lang="ja-JP" altLang="en-US" sz="1100" kern="100" dirty="0">
                <a:solidFill>
                  <a:srgbClr val="000000"/>
                </a:solidFill>
                <a:ea typeface="Meiryo UI" panose="020B0604030504040204" pitchFamily="50" charset="-128"/>
                <a:cs typeface="Times New Roman" panose="02020603050405020304" pitchFamily="18" charset="0"/>
              </a:rPr>
              <a:t>年度　　　： 意見具申　　⇒　文化審議会　 ⇒　登録</a:t>
            </a:r>
          </a:p>
          <a:p>
            <a:pPr marL="182563" indent="-68263" algn="just"/>
            <a:r>
              <a:rPr lang="ja-JP" altLang="en-US" sz="1100" kern="100" dirty="0">
                <a:solidFill>
                  <a:srgbClr val="000000"/>
                </a:solidFill>
                <a:ea typeface="Meiryo UI" panose="020B0604030504040204" pitchFamily="50" charset="-128"/>
                <a:cs typeface="Times New Roman" panose="02020603050405020304" pitchFamily="18" charset="0"/>
              </a:rPr>
              <a:t>　（令和</a:t>
            </a:r>
            <a:r>
              <a:rPr lang="en-US" altLang="ja-JP" sz="1100" kern="100" dirty="0">
                <a:solidFill>
                  <a:srgbClr val="000000"/>
                </a:solidFill>
                <a:ea typeface="Meiryo UI" panose="020B0604030504040204" pitchFamily="50" charset="-128"/>
                <a:cs typeface="Times New Roman" panose="02020603050405020304" pitchFamily="18" charset="0"/>
              </a:rPr>
              <a:t>5</a:t>
            </a:r>
            <a:r>
              <a:rPr lang="ja-JP" altLang="en-US" sz="1100" kern="100" dirty="0">
                <a:solidFill>
                  <a:srgbClr val="000000"/>
                </a:solidFill>
                <a:ea typeface="Meiryo UI" panose="020B0604030504040204" pitchFamily="50" charset="-128"/>
                <a:cs typeface="Times New Roman" panose="02020603050405020304" pitchFamily="18" charset="0"/>
              </a:rPr>
              <a:t>年度）　　 </a:t>
            </a:r>
            <a:r>
              <a:rPr lang="en-US" altLang="ja-JP" sz="1100" kern="100" dirty="0">
                <a:solidFill>
                  <a:srgbClr val="000000"/>
                </a:solidFill>
                <a:ea typeface="Meiryo UI" panose="020B0604030504040204" pitchFamily="50" charset="-128"/>
                <a:cs typeface="Times New Roman" panose="02020603050405020304" pitchFamily="18" charset="0"/>
              </a:rPr>
              <a:t>【7</a:t>
            </a:r>
            <a:r>
              <a:rPr lang="ja-JP" altLang="en-US" sz="1100" kern="100" dirty="0">
                <a:solidFill>
                  <a:srgbClr val="000000"/>
                </a:solidFill>
                <a:ea typeface="Meiryo UI" panose="020B0604030504040204" pitchFamily="50" charset="-128"/>
                <a:cs typeface="Times New Roman" panose="02020603050405020304" pitchFamily="18" charset="0"/>
              </a:rPr>
              <a:t>月</a:t>
            </a:r>
            <a:r>
              <a:rPr lang="en-US" altLang="ja-JP" sz="1100" kern="100" dirty="0">
                <a:solidFill>
                  <a:srgbClr val="000000"/>
                </a:solidFill>
                <a:ea typeface="Meiryo UI" panose="020B0604030504040204" pitchFamily="50" charset="-128"/>
                <a:cs typeface="Times New Roman" panose="02020603050405020304" pitchFamily="18" charset="0"/>
              </a:rPr>
              <a:t>】</a:t>
            </a:r>
            <a:r>
              <a:rPr lang="ja-JP" altLang="en-US" sz="1100" kern="100" dirty="0">
                <a:solidFill>
                  <a:srgbClr val="000000"/>
                </a:solidFill>
                <a:ea typeface="Meiryo UI" panose="020B0604030504040204" pitchFamily="50" charset="-128"/>
                <a:cs typeface="Times New Roman" panose="02020603050405020304" pitchFamily="18" charset="0"/>
              </a:rPr>
              <a:t>　　　　　　</a:t>
            </a:r>
            <a:r>
              <a:rPr lang="en-US" altLang="ja-JP" sz="1100" kern="100" dirty="0">
                <a:solidFill>
                  <a:srgbClr val="000000"/>
                </a:solidFill>
                <a:ea typeface="Meiryo UI" panose="020B0604030504040204" pitchFamily="50" charset="-128"/>
                <a:cs typeface="Times New Roman" panose="02020603050405020304" pitchFamily="18" charset="0"/>
              </a:rPr>
              <a:t>【10~11</a:t>
            </a:r>
            <a:r>
              <a:rPr lang="ja-JP" altLang="en-US" sz="1100" kern="100" dirty="0">
                <a:solidFill>
                  <a:srgbClr val="000000"/>
                </a:solidFill>
                <a:ea typeface="Meiryo UI" panose="020B0604030504040204" pitchFamily="50" charset="-128"/>
                <a:cs typeface="Times New Roman" panose="02020603050405020304" pitchFamily="18" charset="0"/>
              </a:rPr>
              <a:t>月</a:t>
            </a:r>
            <a:r>
              <a:rPr lang="en-US" altLang="ja-JP" sz="1100" kern="100" dirty="0">
                <a:solidFill>
                  <a:srgbClr val="000000"/>
                </a:solidFill>
                <a:ea typeface="Meiryo UI" panose="020B0604030504040204" pitchFamily="50" charset="-128"/>
                <a:cs typeface="Times New Roman" panose="02020603050405020304" pitchFamily="18" charset="0"/>
              </a:rPr>
              <a:t>】 </a:t>
            </a:r>
            <a:r>
              <a:rPr lang="ja-JP" altLang="en-US" sz="1100" kern="100" dirty="0">
                <a:solidFill>
                  <a:srgbClr val="000000"/>
                </a:solidFill>
                <a:ea typeface="Meiryo UI" panose="020B0604030504040204" pitchFamily="50" charset="-128"/>
                <a:cs typeface="Times New Roman" panose="02020603050405020304" pitchFamily="18" charset="0"/>
              </a:rPr>
              <a:t>　　  　</a:t>
            </a:r>
            <a:r>
              <a:rPr lang="en-US" altLang="ja-JP" sz="1100" kern="100" dirty="0">
                <a:solidFill>
                  <a:srgbClr val="000000"/>
                </a:solidFill>
                <a:ea typeface="Meiryo UI" panose="020B0604030504040204" pitchFamily="50" charset="-128"/>
                <a:cs typeface="Times New Roman" panose="02020603050405020304" pitchFamily="18" charset="0"/>
              </a:rPr>
              <a:t>【2</a:t>
            </a:r>
            <a:r>
              <a:rPr lang="ja-JP" altLang="en-US" sz="1100" kern="100" dirty="0">
                <a:solidFill>
                  <a:srgbClr val="000000"/>
                </a:solidFill>
                <a:ea typeface="Meiryo UI" panose="020B0604030504040204" pitchFamily="50" charset="-128"/>
                <a:cs typeface="Times New Roman" panose="02020603050405020304" pitchFamily="18" charset="0"/>
              </a:rPr>
              <a:t>月</a:t>
            </a:r>
            <a:r>
              <a:rPr lang="en-US" altLang="ja-JP" sz="1100" kern="100" dirty="0">
                <a:solidFill>
                  <a:srgbClr val="000000"/>
                </a:solidFill>
                <a:ea typeface="Meiryo UI" panose="020B0604030504040204" pitchFamily="50" charset="-128"/>
                <a:cs typeface="Times New Roman" panose="02020603050405020304" pitchFamily="18" charset="0"/>
              </a:rPr>
              <a:t>】 </a:t>
            </a:r>
          </a:p>
          <a:p>
            <a:pPr marL="182563" indent="-68263" algn="just"/>
            <a:endParaRPr lang="en-US" altLang="ja-JP" sz="1100" kern="100" dirty="0">
              <a:solidFill>
                <a:srgbClr val="000000"/>
              </a:solidFill>
              <a:ea typeface="Meiryo UI" panose="020B0604030504040204" pitchFamily="50" charset="-128"/>
              <a:cs typeface="Times New Roman" panose="02020603050405020304" pitchFamily="18" charset="0"/>
            </a:endParaRPr>
          </a:p>
          <a:p>
            <a:pPr algn="just"/>
            <a:r>
              <a:rPr lang="en-US" sz="1100" kern="100" dirty="0">
                <a:solidFill>
                  <a:srgbClr val="000000"/>
                </a:solidFill>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050" kern="100" dirty="0">
              <a:effectLst/>
              <a:ea typeface="ＭＳ 明朝" panose="02020609040205080304" pitchFamily="17" charset="-128"/>
              <a:cs typeface="Times New Roman" panose="02020603050405020304" pitchFamily="18" charset="0"/>
            </a:endParaRPr>
          </a:p>
          <a:p>
            <a:pPr algn="just"/>
            <a:r>
              <a:rPr lang="en-US" sz="1100" kern="100" dirty="0">
                <a:solidFill>
                  <a:srgbClr val="000000"/>
                </a:solidFill>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050" kern="100" dirty="0">
              <a:effectLst/>
              <a:ea typeface="ＭＳ 明朝" panose="02020609040205080304" pitchFamily="17" charset="-128"/>
              <a:cs typeface="Times New Roman" panose="02020603050405020304" pitchFamily="18" charset="0"/>
            </a:endParaRPr>
          </a:p>
          <a:p>
            <a:pPr algn="just"/>
            <a:r>
              <a:rPr lang="en-US" sz="1100" kern="100" dirty="0">
                <a:solidFill>
                  <a:srgbClr val="000000"/>
                </a:solidFill>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050" kern="100" dirty="0">
              <a:effectLst/>
              <a:ea typeface="ＭＳ 明朝" panose="02020609040205080304" pitchFamily="17" charset="-128"/>
              <a:cs typeface="Times New Roman" panose="02020603050405020304" pitchFamily="18" charset="0"/>
            </a:endParaRPr>
          </a:p>
          <a:p>
            <a:pPr algn="just"/>
            <a:r>
              <a:rPr lang="en-US" sz="1100" kern="100" dirty="0">
                <a:solidFill>
                  <a:srgbClr val="000000"/>
                </a:solidFill>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050" kern="100" dirty="0">
              <a:effectLst/>
              <a:ea typeface="ＭＳ 明朝" panose="02020609040205080304" pitchFamily="17" charset="-128"/>
              <a:cs typeface="Times New Roman" panose="02020603050405020304" pitchFamily="18" charset="0"/>
            </a:endParaRPr>
          </a:p>
        </p:txBody>
      </p:sp>
      <p:sp>
        <p:nvSpPr>
          <p:cNvPr id="58" name="四角形: 角を丸くする 57">
            <a:extLst>
              <a:ext uri="{FF2B5EF4-FFF2-40B4-BE49-F238E27FC236}">
                <a16:creationId xmlns:a16="http://schemas.microsoft.com/office/drawing/2014/main" id="{05349817-CBD6-431C-B860-F6FAB770D86F}"/>
              </a:ext>
            </a:extLst>
          </p:cNvPr>
          <p:cNvSpPr/>
          <p:nvPr/>
        </p:nvSpPr>
        <p:spPr>
          <a:xfrm>
            <a:off x="8778756" y="5704528"/>
            <a:ext cx="3719834" cy="2539255"/>
          </a:xfrm>
          <a:prstGeom prst="roundRect">
            <a:avLst>
              <a:gd name="adj" fmla="val 7413"/>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四角形: 角を丸くする 18">
            <a:extLst>
              <a:ext uri="{FF2B5EF4-FFF2-40B4-BE49-F238E27FC236}">
                <a16:creationId xmlns:a16="http://schemas.microsoft.com/office/drawing/2014/main" id="{5704BDFD-FDD3-4D92-A6C8-8B013B46939F}"/>
              </a:ext>
            </a:extLst>
          </p:cNvPr>
          <p:cNvSpPr/>
          <p:nvPr/>
        </p:nvSpPr>
        <p:spPr>
          <a:xfrm>
            <a:off x="5016885" y="5733878"/>
            <a:ext cx="3719834" cy="2522380"/>
          </a:xfrm>
          <a:prstGeom prst="roundRect">
            <a:avLst>
              <a:gd name="adj" fmla="val 7413"/>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42" name="グループ化 341">
            <a:extLst>
              <a:ext uri="{FF2B5EF4-FFF2-40B4-BE49-F238E27FC236}">
                <a16:creationId xmlns:a16="http://schemas.microsoft.com/office/drawing/2014/main" id="{DD26B8C5-F463-4499-8674-0D25475256C9}"/>
              </a:ext>
            </a:extLst>
          </p:cNvPr>
          <p:cNvGrpSpPr/>
          <p:nvPr/>
        </p:nvGrpSpPr>
        <p:grpSpPr>
          <a:xfrm>
            <a:off x="87087" y="4912720"/>
            <a:ext cx="12626531" cy="4588332"/>
            <a:chOff x="87087" y="4806417"/>
            <a:chExt cx="12626531" cy="4694634"/>
          </a:xfrm>
        </p:grpSpPr>
        <p:cxnSp>
          <p:nvCxnSpPr>
            <p:cNvPr id="322" name="直線コネクタ 321">
              <a:extLst>
                <a:ext uri="{FF2B5EF4-FFF2-40B4-BE49-F238E27FC236}">
                  <a16:creationId xmlns:a16="http://schemas.microsoft.com/office/drawing/2014/main" id="{45342E24-2858-427A-B902-2C6E47E302F0}"/>
                </a:ext>
              </a:extLst>
            </p:cNvPr>
            <p:cNvCxnSpPr>
              <a:cxnSpLocks/>
            </p:cNvCxnSpPr>
            <p:nvPr/>
          </p:nvCxnSpPr>
          <p:spPr>
            <a:xfrm flipH="1">
              <a:off x="87087" y="9501051"/>
              <a:ext cx="12626531" cy="0"/>
            </a:xfrm>
            <a:prstGeom prst="line">
              <a:avLst/>
            </a:prstGeom>
          </p:spPr>
          <p:style>
            <a:lnRef idx="1">
              <a:schemeClr val="dk1"/>
            </a:lnRef>
            <a:fillRef idx="0">
              <a:schemeClr val="dk1"/>
            </a:fillRef>
            <a:effectRef idx="0">
              <a:schemeClr val="dk1"/>
            </a:effectRef>
            <a:fontRef idx="minor">
              <a:schemeClr val="tx1"/>
            </a:fontRef>
          </p:style>
        </p:cxnSp>
        <p:cxnSp>
          <p:nvCxnSpPr>
            <p:cNvPr id="329" name="直線コネクタ 328">
              <a:extLst>
                <a:ext uri="{FF2B5EF4-FFF2-40B4-BE49-F238E27FC236}">
                  <a16:creationId xmlns:a16="http://schemas.microsoft.com/office/drawing/2014/main" id="{74B63423-79F0-4028-8C1E-521281F07E23}"/>
                </a:ext>
              </a:extLst>
            </p:cNvPr>
            <p:cNvCxnSpPr>
              <a:cxnSpLocks/>
            </p:cNvCxnSpPr>
            <p:nvPr/>
          </p:nvCxnSpPr>
          <p:spPr>
            <a:xfrm flipH="1">
              <a:off x="12713618" y="4806417"/>
              <a:ext cx="0" cy="4694634"/>
            </a:xfrm>
            <a:prstGeom prst="line">
              <a:avLst/>
            </a:prstGeom>
          </p:spPr>
          <p:style>
            <a:lnRef idx="1">
              <a:schemeClr val="dk1"/>
            </a:lnRef>
            <a:fillRef idx="0">
              <a:schemeClr val="dk1"/>
            </a:fillRef>
            <a:effectRef idx="0">
              <a:schemeClr val="dk1"/>
            </a:effectRef>
            <a:fontRef idx="minor">
              <a:schemeClr val="tx1"/>
            </a:fontRef>
          </p:style>
        </p:cxnSp>
        <p:cxnSp>
          <p:nvCxnSpPr>
            <p:cNvPr id="331" name="直線コネクタ 330">
              <a:extLst>
                <a:ext uri="{FF2B5EF4-FFF2-40B4-BE49-F238E27FC236}">
                  <a16:creationId xmlns:a16="http://schemas.microsoft.com/office/drawing/2014/main" id="{750D1C98-0832-489E-B038-582760836AD5}"/>
                </a:ext>
              </a:extLst>
            </p:cNvPr>
            <p:cNvCxnSpPr>
              <a:cxnSpLocks/>
            </p:cNvCxnSpPr>
            <p:nvPr/>
          </p:nvCxnSpPr>
          <p:spPr>
            <a:xfrm flipH="1">
              <a:off x="4702009" y="4806417"/>
              <a:ext cx="8011608" cy="0"/>
            </a:xfrm>
            <a:prstGeom prst="line">
              <a:avLst/>
            </a:prstGeom>
          </p:spPr>
          <p:style>
            <a:lnRef idx="1">
              <a:schemeClr val="dk1"/>
            </a:lnRef>
            <a:fillRef idx="0">
              <a:schemeClr val="dk1"/>
            </a:fillRef>
            <a:effectRef idx="0">
              <a:schemeClr val="dk1"/>
            </a:effectRef>
            <a:fontRef idx="minor">
              <a:schemeClr val="tx1"/>
            </a:fontRef>
          </p:style>
        </p:cxnSp>
        <p:cxnSp>
          <p:nvCxnSpPr>
            <p:cNvPr id="335" name="直線コネクタ 334">
              <a:extLst>
                <a:ext uri="{FF2B5EF4-FFF2-40B4-BE49-F238E27FC236}">
                  <a16:creationId xmlns:a16="http://schemas.microsoft.com/office/drawing/2014/main" id="{97C7617B-3A06-4A35-AD3F-2B91B00157B5}"/>
                </a:ext>
              </a:extLst>
            </p:cNvPr>
            <p:cNvCxnSpPr>
              <a:cxnSpLocks/>
            </p:cNvCxnSpPr>
            <p:nvPr/>
          </p:nvCxnSpPr>
          <p:spPr>
            <a:xfrm>
              <a:off x="100336" y="7342020"/>
              <a:ext cx="4601673" cy="0"/>
            </a:xfrm>
            <a:prstGeom prst="line">
              <a:avLst/>
            </a:prstGeom>
          </p:spPr>
          <p:style>
            <a:lnRef idx="1">
              <a:schemeClr val="dk1"/>
            </a:lnRef>
            <a:fillRef idx="0">
              <a:schemeClr val="dk1"/>
            </a:fillRef>
            <a:effectRef idx="0">
              <a:schemeClr val="dk1"/>
            </a:effectRef>
            <a:fontRef idx="minor">
              <a:schemeClr val="tx1"/>
            </a:fontRef>
          </p:style>
        </p:cxnSp>
      </p:grpSp>
      <p:sp>
        <p:nvSpPr>
          <p:cNvPr id="4" name="正方形/長方形 3">
            <a:extLst>
              <a:ext uri="{FF2B5EF4-FFF2-40B4-BE49-F238E27FC236}">
                <a16:creationId xmlns:a16="http://schemas.microsoft.com/office/drawing/2014/main" id="{7A51BEF8-9488-45B4-B513-597AF06D05D7}"/>
              </a:ext>
            </a:extLst>
          </p:cNvPr>
          <p:cNvSpPr/>
          <p:nvPr/>
        </p:nvSpPr>
        <p:spPr>
          <a:xfrm>
            <a:off x="1" y="0"/>
            <a:ext cx="12801600" cy="371475"/>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ts val="1600"/>
              </a:lnSpc>
            </a:pPr>
            <a:r>
              <a:rPr lang="ja-JP" sz="1400" b="1" kern="100" dirty="0">
                <a:effectLst/>
                <a:ea typeface="HG丸ｺﾞｼｯｸM-PRO" panose="020F0600000000000000" pitchFamily="50" charset="-128"/>
                <a:cs typeface="Times New Roman" panose="02020603050405020304" pitchFamily="18" charset="0"/>
              </a:rPr>
              <a:t>日本庭園</a:t>
            </a:r>
            <a:r>
              <a:rPr lang="ja-JP" altLang="en-US" sz="1400" b="1" kern="100" dirty="0">
                <a:effectLst/>
                <a:ea typeface="HG丸ｺﾞｼｯｸM-PRO" panose="020F0600000000000000" pitchFamily="50" charset="-128"/>
                <a:cs typeface="Times New Roman" panose="02020603050405020304" pitchFamily="18" charset="0"/>
              </a:rPr>
              <a:t>の</a:t>
            </a:r>
            <a:r>
              <a:rPr lang="ja-JP" altLang="en-US" sz="1400" b="1" kern="100" dirty="0">
                <a:ea typeface="HG丸ｺﾞｼｯｸM-PRO" panose="020F0600000000000000" pitchFamily="50" charset="-128"/>
                <a:cs typeface="Times New Roman" panose="02020603050405020304" pitchFamily="18" charset="0"/>
              </a:rPr>
              <a:t>更なる魅力づくりについて</a:t>
            </a:r>
            <a:endParaRPr lang="ja-JP" sz="1050" kern="100" dirty="0">
              <a:effectLst/>
              <a:ea typeface="ＭＳ 明朝" panose="02020609040205080304" pitchFamily="17" charset="-128"/>
              <a:cs typeface="Times New Roman" panose="02020603050405020304" pitchFamily="18" charset="0"/>
            </a:endParaRPr>
          </a:p>
        </p:txBody>
      </p:sp>
      <p:grpSp>
        <p:nvGrpSpPr>
          <p:cNvPr id="306" name="グループ化 305">
            <a:extLst>
              <a:ext uri="{FF2B5EF4-FFF2-40B4-BE49-F238E27FC236}">
                <a16:creationId xmlns:a16="http://schemas.microsoft.com/office/drawing/2014/main" id="{32D59258-5A8E-4824-9E8F-B4D004391623}"/>
              </a:ext>
            </a:extLst>
          </p:cNvPr>
          <p:cNvGrpSpPr/>
          <p:nvPr/>
        </p:nvGrpSpPr>
        <p:grpSpPr>
          <a:xfrm>
            <a:off x="1" y="460724"/>
            <a:ext cx="4504749" cy="4073144"/>
            <a:chOff x="115755" y="486851"/>
            <a:chExt cx="4504749" cy="4073144"/>
          </a:xfrm>
        </p:grpSpPr>
        <p:sp>
          <p:nvSpPr>
            <p:cNvPr id="5" name="正方形/長方形 4">
              <a:extLst>
                <a:ext uri="{FF2B5EF4-FFF2-40B4-BE49-F238E27FC236}">
                  <a16:creationId xmlns:a16="http://schemas.microsoft.com/office/drawing/2014/main" id="{0FF8BEB5-1FAB-45EC-86C4-E6DB538F474E}"/>
                </a:ext>
              </a:extLst>
            </p:cNvPr>
            <p:cNvSpPr/>
            <p:nvPr/>
          </p:nvSpPr>
          <p:spPr>
            <a:xfrm>
              <a:off x="469889" y="488066"/>
              <a:ext cx="4150615" cy="4071929"/>
            </a:xfrm>
            <a:prstGeom prst="rect">
              <a:avLst/>
            </a:prstGeom>
            <a:noFill/>
            <a:ln w="12700" cap="flat" cmpd="sng" algn="ctr">
              <a:solidFill>
                <a:schemeClr val="tx1"/>
              </a:solidFill>
              <a:prstDash val="solid"/>
            </a:ln>
            <a:effectLst/>
          </p:spPr>
          <p:txBody>
            <a:bodyPr rot="0" spcFirstLastPara="0" vert="horz" wrap="square" lIns="91440" tIns="72000" rIns="91440" bIns="0" numCol="1" spcCol="0" rtlCol="0" fromWordArt="0" anchor="t" anchorCtr="0" forceAA="0" compatLnSpc="1">
              <a:prstTxWarp prst="textNoShape">
                <a:avLst/>
              </a:prstTxWarp>
              <a:noAutofit/>
            </a:bodyPr>
            <a:lstStyle/>
            <a:p>
              <a:pPr algn="just"/>
              <a:r>
                <a:rPr lang="ja-JP" sz="1200" kern="100" dirty="0">
                  <a:effectLst/>
                  <a:latin typeface="Century" panose="02040604050505020304" pitchFamily="18" charset="0"/>
                  <a:ea typeface="HG丸ｺﾞｼｯｸM-PRO" panose="020F0600000000000000" pitchFamily="50" charset="-128"/>
                  <a:cs typeface="Times New Roman" panose="02020603050405020304" pitchFamily="18" charset="0"/>
                </a:rPr>
                <a:t>◆</a:t>
              </a:r>
              <a:r>
                <a:rPr lang="ja-JP" sz="1200" b="1" kern="100" dirty="0">
                  <a:effectLst/>
                  <a:latin typeface="Century" panose="02040604050505020304" pitchFamily="18" charset="0"/>
                  <a:ea typeface="HG丸ｺﾞｼｯｸM-PRO" panose="020F0600000000000000" pitchFamily="50" charset="-128"/>
                  <a:cs typeface="Times New Roman" panose="02020603050405020304" pitchFamily="18" charset="0"/>
                </a:rPr>
                <a:t>日本万国博覧会記念公園の活性化に向けた将来ビジョン</a:t>
              </a:r>
              <a:r>
                <a:rPr lang="ja-JP" altLang="en-US" sz="1200" b="1" kern="100" dirty="0">
                  <a:effectLst/>
                  <a:latin typeface="Century" panose="02040604050505020304" pitchFamily="18" charset="0"/>
                  <a:ea typeface="HG丸ｺﾞｼｯｸM-PRO" panose="020F0600000000000000" pitchFamily="50" charset="-128"/>
                  <a:cs typeface="Times New Roman" panose="02020603050405020304" pitchFamily="18" charset="0"/>
                </a:rPr>
                <a:t>　　</a:t>
              </a:r>
              <a:endParaRPr lang="en-US" altLang="ja-JP" sz="1200" b="1" kern="100" dirty="0">
                <a:effectLst/>
                <a:latin typeface="Century" panose="02040604050505020304" pitchFamily="18" charset="0"/>
                <a:ea typeface="HG丸ｺﾞｼｯｸM-PRO" panose="020F0600000000000000" pitchFamily="50" charset="-128"/>
                <a:cs typeface="Times New Roman" panose="02020603050405020304" pitchFamily="18" charset="0"/>
              </a:endParaRPr>
            </a:p>
            <a:p>
              <a:pPr indent="87313" algn="just"/>
              <a:r>
                <a:rPr lang="ja-JP" sz="1200" kern="100" dirty="0">
                  <a:effectLst/>
                  <a:ea typeface="HG丸ｺﾞｼｯｸM-PRO" panose="020F0600000000000000" pitchFamily="50" charset="-128"/>
                  <a:cs typeface="Times New Roman" panose="02020603050405020304" pitchFamily="18" charset="0"/>
                </a:rPr>
                <a:t>（</a:t>
              </a:r>
              <a:r>
                <a:rPr lang="en-US" sz="1200" kern="100" dirty="0">
                  <a:effectLst/>
                  <a:ea typeface="HG丸ｺﾞｼｯｸM-PRO" panose="020F0600000000000000" pitchFamily="50" charset="-128"/>
                  <a:cs typeface="Times New Roman" panose="02020603050405020304" pitchFamily="18" charset="0"/>
                </a:rPr>
                <a:t>2015.11</a:t>
              </a:r>
              <a:r>
                <a:rPr lang="ja-JP" sz="1200" kern="100" dirty="0">
                  <a:effectLst/>
                  <a:ea typeface="HG丸ｺﾞｼｯｸM-PRO" panose="020F0600000000000000" pitchFamily="50" charset="-128"/>
                  <a:cs typeface="Times New Roman" panose="02020603050405020304" pitchFamily="18" charset="0"/>
                </a:rPr>
                <a:t>）</a:t>
              </a:r>
              <a:endParaRPr lang="ja-JP" sz="1050" kern="100" dirty="0">
                <a:effectLst/>
                <a:ea typeface="ＭＳ 明朝" panose="02020609040205080304" pitchFamily="17" charset="-128"/>
                <a:cs typeface="Times New Roman" panose="02020603050405020304" pitchFamily="18" charset="0"/>
              </a:endParaRPr>
            </a:p>
            <a:p>
              <a:pPr algn="just">
                <a:lnSpc>
                  <a:spcPts val="600"/>
                </a:lnSpc>
              </a:pPr>
              <a:r>
                <a:rPr lang="en-US" sz="1100" kern="100" dirty="0">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r>
                <a:rPr lang="ja-JP" sz="1100" kern="100" dirty="0">
                  <a:effectLst/>
                  <a:latin typeface="Century" panose="02040604050505020304" pitchFamily="18" charset="0"/>
                  <a:ea typeface="HG丸ｺﾞｼｯｸM-PRO" panose="020F0600000000000000" pitchFamily="50" charset="-128"/>
                  <a:cs typeface="Times New Roman" panose="02020603050405020304" pitchFamily="18" charset="0"/>
                </a:rPr>
                <a:t>（基本方針３）</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r>
                <a:rPr lang="ja-JP" sz="1100" kern="100" dirty="0">
                  <a:effectLst/>
                  <a:latin typeface="Century" panose="02040604050505020304" pitchFamily="18" charset="0"/>
                  <a:ea typeface="HG丸ｺﾞｼｯｸM-PRO" panose="020F0600000000000000" pitchFamily="50" charset="-128"/>
                  <a:cs typeface="Times New Roman" panose="02020603050405020304" pitchFamily="18" charset="0"/>
                </a:rPr>
                <a:t>緑の中で人々が憩い活動し自然の美に感動する公園</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lnSpc>
                  <a:spcPts val="600"/>
                </a:lnSpc>
              </a:pPr>
              <a:r>
                <a:rPr lang="en-US" sz="1100" kern="100" dirty="0">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39700" indent="-139700" algn="just"/>
              <a:r>
                <a:rPr lang="ja-JP" sz="1100" kern="100" dirty="0">
                  <a:effectLst/>
                  <a:latin typeface="Century" panose="02040604050505020304" pitchFamily="18" charset="0"/>
                  <a:ea typeface="HG丸ｺﾞｼｯｸM-PRO" panose="020F0600000000000000" pitchFamily="50" charset="-128"/>
                  <a:cs typeface="Times New Roman" panose="02020603050405020304" pitchFamily="18" charset="0"/>
                </a:rPr>
                <a:t>○日本の文化と美を体感できる質の高い日本庭園の整備</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39700" indent="-139700" algn="just"/>
              <a:r>
                <a:rPr lang="ja-JP" sz="1100" kern="100" dirty="0">
                  <a:effectLst/>
                  <a:latin typeface="Century" panose="02040604050505020304" pitchFamily="18" charset="0"/>
                  <a:ea typeface="HG丸ｺﾞｼｯｸM-PRO" panose="020F0600000000000000" pitchFamily="50" charset="-128"/>
                  <a:cs typeface="Times New Roman" panose="02020603050405020304" pitchFamily="18" charset="0"/>
                </a:rPr>
                <a:t>・日本庭園の魅力を維持、向上させるための質の高い管理</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39700" indent="-139700" algn="just">
                <a:lnSpc>
                  <a:spcPts val="1500"/>
                </a:lnSpc>
              </a:pPr>
              <a:r>
                <a:rPr lang="ja-JP" sz="1100" kern="100" dirty="0">
                  <a:effectLst/>
                  <a:latin typeface="Century" panose="02040604050505020304" pitchFamily="18" charset="0"/>
                  <a:ea typeface="HG丸ｺﾞｼｯｸM-PRO" panose="020F0600000000000000" pitchFamily="50" charset="-128"/>
                  <a:cs typeface="Times New Roman" panose="02020603050405020304" pitchFamily="18" charset="0"/>
                </a:rPr>
                <a:t>・見所となる美しい景観や園内の快適性の向上など日本庭園の新たな魅力を創出</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39700" indent="-139700" algn="just">
                <a:lnSpc>
                  <a:spcPts val="1500"/>
                </a:lnSpc>
              </a:pPr>
              <a:r>
                <a:rPr lang="ja-JP" sz="1100" kern="100" dirty="0">
                  <a:effectLst/>
                  <a:latin typeface="Century" panose="02040604050505020304" pitchFamily="18" charset="0"/>
                  <a:ea typeface="HG丸ｺﾞｼｯｸM-PRO" panose="020F0600000000000000" pitchFamily="50" charset="-128"/>
                  <a:cs typeface="Times New Roman" panose="02020603050405020304" pitchFamily="18" charset="0"/>
                </a:rPr>
                <a:t>・</a:t>
              </a:r>
              <a:r>
                <a:rPr lang="ja-JP" altLang="en-US" sz="1100" kern="100" dirty="0">
                  <a:effectLst/>
                  <a:latin typeface="Century" panose="02040604050505020304" pitchFamily="18" charset="0"/>
                  <a:ea typeface="HG丸ｺﾞｼｯｸM-PRO" panose="020F0600000000000000" pitchFamily="50" charset="-128"/>
                  <a:cs typeface="Times New Roman" panose="02020603050405020304" pitchFamily="18" charset="0"/>
                </a:rPr>
                <a:t>４</a:t>
              </a:r>
              <a:r>
                <a:rPr lang="ja-JP" sz="1100" kern="100" dirty="0">
                  <a:effectLst/>
                  <a:latin typeface="Century" panose="02040604050505020304" pitchFamily="18" charset="0"/>
                  <a:ea typeface="HG丸ｺﾞｼｯｸM-PRO" panose="020F0600000000000000" pitchFamily="50" charset="-128"/>
                  <a:cs typeface="Times New Roman" panose="02020603050405020304" pitchFamily="18" charset="0"/>
                </a:rPr>
                <a:t>つの時代（上代、中世、近世、現代）の作庭技術と考え方を示し、特に景観の優れた見所「八景」を設定</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39700" indent="-139700" algn="just">
                <a:lnSpc>
                  <a:spcPts val="1500"/>
                </a:lnSpc>
              </a:pPr>
              <a:r>
                <a:rPr lang="en-US" sz="1100" kern="100" dirty="0">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39700" indent="-139700" algn="just">
                <a:lnSpc>
                  <a:spcPts val="1500"/>
                </a:lnSpc>
              </a:pPr>
              <a:r>
                <a:rPr lang="en-US" sz="1100" kern="100" dirty="0">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39700" indent="-139700" algn="just"/>
              <a:r>
                <a:rPr lang="en-US" sz="1100" kern="100" dirty="0">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39700" indent="-139700" algn="just"/>
              <a:r>
                <a:rPr lang="en-US" sz="1100" kern="100" dirty="0">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39700" indent="-139700" algn="just"/>
              <a:r>
                <a:rPr lang="en-US" sz="1100" kern="100" dirty="0">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39700" indent="-139700" algn="just"/>
              <a:r>
                <a:rPr lang="en-US" sz="1100" kern="100" dirty="0">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r>
                <a:rPr lang="ja-JP" sz="1050" kern="100" dirty="0">
                  <a:effectLst/>
                  <a:latin typeface="Century" panose="02040604050505020304" pitchFamily="18" charset="0"/>
                  <a:ea typeface="ＭＳ 明朝" panose="02020609040205080304" pitchFamily="17" charset="-128"/>
                  <a:cs typeface="Times New Roman" panose="02020603050405020304" pitchFamily="18" charset="0"/>
                </a:rPr>
                <a:t>　　　　　　　　　　　　　　</a:t>
              </a:r>
            </a:p>
          </p:txBody>
        </p:sp>
        <p:sp>
          <p:nvSpPr>
            <p:cNvPr id="6" name="正方形/長方形 5">
              <a:extLst>
                <a:ext uri="{FF2B5EF4-FFF2-40B4-BE49-F238E27FC236}">
                  <a16:creationId xmlns:a16="http://schemas.microsoft.com/office/drawing/2014/main" id="{A7001F8B-C818-40CB-BC52-387153D95783}"/>
                </a:ext>
              </a:extLst>
            </p:cNvPr>
            <p:cNvSpPr/>
            <p:nvPr/>
          </p:nvSpPr>
          <p:spPr>
            <a:xfrm>
              <a:off x="115755" y="486851"/>
              <a:ext cx="344609" cy="4073144"/>
            </a:xfrm>
            <a:prstGeom prst="rect">
              <a:avLst/>
            </a:prstGeom>
            <a:solidFill>
              <a:schemeClr val="accent1"/>
            </a:solidFill>
            <a:ln w="25400" cap="flat" cmpd="sng" algn="ctr">
              <a:solidFill>
                <a:schemeClr val="accent1"/>
              </a:solidFill>
              <a:prstDash val="solid"/>
            </a:ln>
            <a:effectLst/>
          </p:spPr>
          <p:txBody>
            <a:bodyPr rot="0" spcFirstLastPara="0" vert="eaVert" wrap="square" lIns="91440" tIns="45720" rIns="91440" bIns="45720" numCol="1" spcCol="0" rtlCol="0" fromWordArt="0" anchor="ctr" anchorCtr="0" forceAA="0" compatLnSpc="1">
              <a:prstTxWarp prst="textNoShape">
                <a:avLst/>
              </a:prstTxWarp>
              <a:noAutofit/>
            </a:bodyPr>
            <a:lstStyle/>
            <a:p>
              <a:pPr algn="ctr"/>
              <a:r>
                <a:rPr lang="ja-JP" sz="1200" b="1" kern="100" dirty="0">
                  <a:solidFill>
                    <a:srgbClr val="FFFFFF"/>
                  </a:solidFill>
                  <a:effectLst/>
                  <a:latin typeface="Century" panose="02040604050505020304" pitchFamily="18" charset="0"/>
                  <a:ea typeface="HG丸ｺﾞｼｯｸM-PRO" panose="020F0600000000000000" pitchFamily="50" charset="-128"/>
                  <a:cs typeface="Times New Roman" panose="02020603050405020304" pitchFamily="18" charset="0"/>
                </a:rPr>
                <a:t>上　位　計　画</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grpSp>
          <p:nvGrpSpPr>
            <p:cNvPr id="7" name="グループ化 6">
              <a:extLst>
                <a:ext uri="{FF2B5EF4-FFF2-40B4-BE49-F238E27FC236}">
                  <a16:creationId xmlns:a16="http://schemas.microsoft.com/office/drawing/2014/main" id="{8789D5D6-34AD-487B-AD9C-347D35B91E95}"/>
                </a:ext>
              </a:extLst>
            </p:cNvPr>
            <p:cNvGrpSpPr/>
            <p:nvPr/>
          </p:nvGrpSpPr>
          <p:grpSpPr>
            <a:xfrm>
              <a:off x="758864" y="2799131"/>
              <a:ext cx="3581400" cy="1598930"/>
              <a:chOff x="-30224" y="221782"/>
              <a:chExt cx="3581400" cy="1598930"/>
            </a:xfrm>
          </p:grpSpPr>
          <p:pic>
            <p:nvPicPr>
              <p:cNvPr id="8" name="図 7">
                <a:extLst>
                  <a:ext uri="{FF2B5EF4-FFF2-40B4-BE49-F238E27FC236}">
                    <a16:creationId xmlns:a16="http://schemas.microsoft.com/office/drawing/2014/main" id="{E6DAA8A0-2E62-4C1A-8FFB-5F18DD729B34}"/>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17626" y="221782"/>
                <a:ext cx="1733550" cy="1339850"/>
              </a:xfrm>
              <a:prstGeom prst="rect">
                <a:avLst/>
              </a:prstGeom>
              <a:noFill/>
              <a:ln>
                <a:noFill/>
              </a:ln>
            </p:spPr>
          </p:pic>
          <p:pic>
            <p:nvPicPr>
              <p:cNvPr id="9" name="図 8">
                <a:extLst>
                  <a:ext uri="{FF2B5EF4-FFF2-40B4-BE49-F238E27FC236}">
                    <a16:creationId xmlns:a16="http://schemas.microsoft.com/office/drawing/2014/main" id="{8E53B95A-68F1-45F4-8185-5EA4658422F2}"/>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224" y="221782"/>
                <a:ext cx="1724025" cy="1339850"/>
              </a:xfrm>
              <a:prstGeom prst="rect">
                <a:avLst/>
              </a:prstGeom>
              <a:noFill/>
              <a:ln>
                <a:noFill/>
              </a:ln>
            </p:spPr>
          </p:pic>
          <p:sp>
            <p:nvSpPr>
              <p:cNvPr id="10" name="正方形/長方形 9">
                <a:extLst>
                  <a:ext uri="{FF2B5EF4-FFF2-40B4-BE49-F238E27FC236}">
                    <a16:creationId xmlns:a16="http://schemas.microsoft.com/office/drawing/2014/main" id="{6764B245-5871-4886-9074-2AF1EB314C56}"/>
                  </a:ext>
                </a:extLst>
              </p:cNvPr>
              <p:cNvSpPr/>
              <p:nvPr/>
            </p:nvSpPr>
            <p:spPr>
              <a:xfrm>
                <a:off x="-30224" y="1564807"/>
                <a:ext cx="1724025" cy="2559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ts val="1200"/>
                  </a:lnSpc>
                </a:pPr>
                <a:r>
                  <a:rPr lang="ja-JP" sz="1000" kern="100" dirty="0">
                    <a:solidFill>
                      <a:srgbClr val="000000"/>
                    </a:solidFill>
                    <a:effectLst/>
                    <a:ea typeface="HG丸ｺﾞｼｯｸM-PRO" panose="020F0600000000000000" pitchFamily="50" charset="-128"/>
                    <a:cs typeface="Times New Roman" panose="02020603050405020304" pitchFamily="18" charset="0"/>
                  </a:rPr>
                  <a:t>【八景：心字池】</a:t>
                </a:r>
                <a:endParaRPr lang="ja-JP" sz="1000" kern="100" dirty="0">
                  <a:effectLst/>
                  <a:ea typeface="ＭＳ 明朝" panose="02020609040205080304" pitchFamily="17" charset="-128"/>
                  <a:cs typeface="Times New Roman" panose="02020603050405020304" pitchFamily="18" charset="0"/>
                </a:endParaRPr>
              </a:p>
            </p:txBody>
          </p:sp>
          <p:sp>
            <p:nvSpPr>
              <p:cNvPr id="11" name="正方形/長方形 10">
                <a:extLst>
                  <a:ext uri="{FF2B5EF4-FFF2-40B4-BE49-F238E27FC236}">
                    <a16:creationId xmlns:a16="http://schemas.microsoft.com/office/drawing/2014/main" id="{DB2D819E-46CC-4424-9549-9DB8E1257FD9}"/>
                  </a:ext>
                </a:extLst>
              </p:cNvPr>
              <p:cNvSpPr/>
              <p:nvPr/>
            </p:nvSpPr>
            <p:spPr>
              <a:xfrm>
                <a:off x="1817626" y="1564807"/>
                <a:ext cx="1724025" cy="255905"/>
              </a:xfrm>
              <a:prstGeom prst="rect">
                <a:avLst/>
              </a:prstGeom>
              <a:no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ts val="1200"/>
                  </a:lnSpc>
                </a:pPr>
                <a:r>
                  <a:rPr lang="ja-JP" sz="1000" kern="10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【八景：松の洲浜】</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p:txBody>
          </p:sp>
        </p:grpSp>
      </p:grpSp>
      <p:grpSp>
        <p:nvGrpSpPr>
          <p:cNvPr id="12" name="グループ化 11">
            <a:extLst>
              <a:ext uri="{FF2B5EF4-FFF2-40B4-BE49-F238E27FC236}">
                <a16:creationId xmlns:a16="http://schemas.microsoft.com/office/drawing/2014/main" id="{25B89478-329D-486D-8F78-2827A3C7014B}"/>
              </a:ext>
            </a:extLst>
          </p:cNvPr>
          <p:cNvGrpSpPr/>
          <p:nvPr/>
        </p:nvGrpSpPr>
        <p:grpSpPr>
          <a:xfrm>
            <a:off x="4542681" y="463306"/>
            <a:ext cx="4738301" cy="4072846"/>
            <a:chOff x="8710" y="959042"/>
            <a:chExt cx="4692885" cy="4072846"/>
          </a:xfrm>
        </p:grpSpPr>
        <p:sp>
          <p:nvSpPr>
            <p:cNvPr id="13" name="正方形/長方形 12">
              <a:extLst>
                <a:ext uri="{FF2B5EF4-FFF2-40B4-BE49-F238E27FC236}">
                  <a16:creationId xmlns:a16="http://schemas.microsoft.com/office/drawing/2014/main" id="{E9DE894B-E439-49EA-AFE7-2682DB5DF0E0}"/>
                </a:ext>
              </a:extLst>
            </p:cNvPr>
            <p:cNvSpPr/>
            <p:nvPr/>
          </p:nvSpPr>
          <p:spPr>
            <a:xfrm>
              <a:off x="749003" y="2725420"/>
              <a:ext cx="3952592" cy="2306468"/>
            </a:xfrm>
            <a:prstGeom prst="rect">
              <a:avLst/>
            </a:prstGeom>
            <a:noFill/>
            <a:ln w="12700" cap="flat" cmpd="sng" algn="ctr">
              <a:solidFill>
                <a:sysClr val="windowText" lastClr="000000"/>
              </a:solidFill>
              <a:prstDash val="solid"/>
            </a:ln>
            <a:effectLst/>
          </p:spPr>
          <p:txBody>
            <a:bodyPr rot="0" spcFirstLastPara="0" vert="horz" wrap="square" lIns="91440" tIns="144000" rIns="91440" bIns="45720" numCol="1" spcCol="0" rtlCol="0" fromWordArt="0" anchor="t" anchorCtr="0" forceAA="0" compatLnSpc="1">
              <a:prstTxWarp prst="textNoShape">
                <a:avLst/>
              </a:prstTxWarp>
              <a:noAutofit/>
            </a:bodyPr>
            <a:lstStyle/>
            <a:p>
              <a:r>
                <a:rPr lang="ja-JP" sz="1200" b="1" kern="100" dirty="0">
                  <a:effectLst/>
                  <a:latin typeface="Century" panose="02040604050505020304" pitchFamily="18" charset="0"/>
                  <a:ea typeface="HG丸ｺﾞｼｯｸM-PRO" panose="020F0600000000000000" pitchFamily="50" charset="-128"/>
                  <a:cs typeface="Times New Roman" panose="02020603050405020304" pitchFamily="18" charset="0"/>
                </a:rPr>
                <a:t>◆日本庭園景観整備方針</a:t>
              </a:r>
              <a:r>
                <a:rPr lang="ja-JP" sz="1200" kern="100" dirty="0">
                  <a:effectLst/>
                  <a:latin typeface="Century" panose="02040604050505020304" pitchFamily="18" charset="0"/>
                  <a:ea typeface="HG丸ｺﾞｼｯｸM-PRO" panose="020F0600000000000000" pitchFamily="50" charset="-128"/>
                  <a:cs typeface="Times New Roman" panose="02020603050405020304" pitchFamily="18" charset="0"/>
                </a:rPr>
                <a:t>（</a:t>
              </a:r>
              <a:r>
                <a:rPr lang="en-US" sz="1200" kern="100" dirty="0">
                  <a:effectLst/>
                  <a:latin typeface="Calibri" panose="020F0502020204030204" pitchFamily="34" charset="0"/>
                  <a:ea typeface="HG丸ｺﾞｼｯｸM-PRO" panose="020F0600000000000000" pitchFamily="50" charset="-128"/>
                  <a:cs typeface="Calibri" panose="020F0502020204030204" pitchFamily="34" charset="0"/>
                </a:rPr>
                <a:t>2019.3</a:t>
              </a:r>
              <a:r>
                <a:rPr lang="ja-JP" altLang="en-US" sz="1200" kern="100" dirty="0">
                  <a:latin typeface="Calibri" panose="020F0502020204030204" pitchFamily="34" charset="0"/>
                  <a:ea typeface="HG丸ｺﾞｼｯｸM-PRO" panose="020F0600000000000000" pitchFamily="50" charset="-128"/>
                  <a:cs typeface="Calibri" panose="020F0502020204030204" pitchFamily="34" charset="0"/>
                </a:rPr>
                <a:t>　</a:t>
              </a:r>
              <a:r>
                <a:rPr lang="en-US" altLang="ja-JP" sz="1100" kern="100" dirty="0">
                  <a:latin typeface="Calibri" panose="020F0502020204030204" pitchFamily="34" charset="0"/>
                  <a:ea typeface="HG丸ｺﾞｼｯｸM-PRO" panose="020F0600000000000000" pitchFamily="50" charset="-128"/>
                  <a:cs typeface="Calibri" panose="020F0502020204030204" pitchFamily="34" charset="0"/>
                </a:rPr>
                <a:t>※5</a:t>
              </a:r>
              <a:r>
                <a:rPr lang="ja-JP" altLang="en-US" sz="1100" kern="100" dirty="0">
                  <a:latin typeface="Calibri" panose="020F0502020204030204" pitchFamily="34" charset="0"/>
                  <a:ea typeface="HG丸ｺﾞｼｯｸM-PRO" panose="020F0600000000000000" pitchFamily="50" charset="-128"/>
                  <a:cs typeface="Calibri" panose="020F0502020204030204" pitchFamily="34" charset="0"/>
                </a:rPr>
                <a:t>ヶ年毎に作成</a:t>
              </a:r>
              <a:r>
                <a:rPr lang="ja-JP" sz="1200" kern="100" dirty="0">
                  <a:effectLst/>
                  <a:latin typeface="Century" panose="02040604050505020304" pitchFamily="18" charset="0"/>
                  <a:ea typeface="HG丸ｺﾞｼｯｸM-PRO" panose="020F0600000000000000" pitchFamily="50" charset="-128"/>
                  <a:cs typeface="Times New Roman" panose="02020603050405020304" pitchFamily="18" charset="0"/>
                </a:rPr>
                <a:t>）</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39700" indent="-139700" algn="l">
                <a:spcBef>
                  <a:spcPts val="600"/>
                </a:spcBef>
              </a:pPr>
              <a:r>
                <a:rPr lang="ja-JP" sz="1100" kern="100" dirty="0">
                  <a:effectLst/>
                  <a:latin typeface="Century" panose="02040604050505020304" pitchFamily="18" charset="0"/>
                  <a:ea typeface="HG丸ｺﾞｼｯｸM-PRO" panose="020F0600000000000000" pitchFamily="50" charset="-128"/>
                  <a:cs typeface="Times New Roman" panose="02020603050405020304" pitchFamily="18" charset="0"/>
                </a:rPr>
                <a:t>○</a:t>
              </a:r>
              <a:r>
                <a:rPr lang="ja-JP" sz="1050" kern="100" dirty="0">
                  <a:effectLst/>
                  <a:latin typeface="Century" panose="02040604050505020304" pitchFamily="18" charset="0"/>
                  <a:ea typeface="HG丸ｺﾞｼｯｸM-PRO" panose="020F0600000000000000" pitchFamily="50" charset="-128"/>
                  <a:cs typeface="Times New Roman" panose="02020603050405020304" pitchFamily="18" charset="0"/>
                </a:rPr>
                <a:t>前計画（第３次計画）の段階でおよその骨格景観をつくってきたものの、</a:t>
              </a:r>
              <a:r>
                <a:rPr lang="ja-JP" sz="1100" kern="100" dirty="0">
                  <a:effectLst/>
                  <a:latin typeface="Century" panose="02040604050505020304" pitchFamily="18" charset="0"/>
                  <a:ea typeface="HG丸ｺﾞｼｯｸM-PRO" panose="020F0600000000000000" pitchFamily="50" charset="-128"/>
                  <a:cs typeface="Times New Roman" panose="02020603050405020304" pitchFamily="18" charset="0"/>
                </a:rPr>
                <a:t>台風の影響により甚大な被害を受けたことから、影響箇所を中心に作庭当初の設計意図と比較し、作庭当初の見所回復を長期的（優先的）な目標として設定</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33350" indent="-133350" algn="l"/>
              <a:r>
                <a:rPr lang="ja-JP" sz="1050" kern="100" dirty="0">
                  <a:effectLst/>
                  <a:latin typeface="Century" panose="02040604050505020304" pitchFamily="18" charset="0"/>
                  <a:ea typeface="HG丸ｺﾞｼｯｸM-PRO" panose="020F0600000000000000" pitchFamily="50" charset="-128"/>
                  <a:cs typeface="Times New Roman" panose="02020603050405020304" pitchFamily="18" charset="0"/>
                </a:rPr>
                <a:t>・主要景観・見所ポイントを</a:t>
              </a:r>
              <a:r>
                <a:rPr lang="en-US" sz="1050" kern="100" dirty="0">
                  <a:effectLst/>
                  <a:latin typeface="Century" panose="02040604050505020304" pitchFamily="18" charset="0"/>
                  <a:ea typeface="HG丸ｺﾞｼｯｸM-PRO" panose="020F0600000000000000" pitchFamily="50" charset="-128"/>
                  <a:cs typeface="Times New Roman" panose="02020603050405020304" pitchFamily="18" charset="0"/>
                </a:rPr>
                <a:t>16</a:t>
              </a:r>
              <a:r>
                <a:rPr lang="ja-JP" sz="1050" kern="100" dirty="0">
                  <a:effectLst/>
                  <a:latin typeface="Century" panose="02040604050505020304" pitchFamily="18" charset="0"/>
                  <a:ea typeface="HG丸ｺﾞｼｯｸM-PRO" panose="020F0600000000000000" pitchFamily="50" charset="-128"/>
                  <a:cs typeface="Times New Roman" panose="02020603050405020304" pitchFamily="18" charset="0"/>
                </a:rPr>
                <a:t>景・</a:t>
              </a:r>
              <a:r>
                <a:rPr lang="en-US" sz="1050" kern="100" dirty="0">
                  <a:effectLst/>
                  <a:latin typeface="Century" panose="02040604050505020304" pitchFamily="18" charset="0"/>
                  <a:ea typeface="HG丸ｺﾞｼｯｸM-PRO" panose="020F0600000000000000" pitchFamily="50" charset="-128"/>
                  <a:cs typeface="Times New Roman" panose="02020603050405020304" pitchFamily="18" charset="0"/>
                </a:rPr>
                <a:t>58</a:t>
              </a:r>
              <a:r>
                <a:rPr lang="ja-JP" sz="1050" kern="100" dirty="0">
                  <a:effectLst/>
                  <a:latin typeface="Century" panose="02040604050505020304" pitchFamily="18" charset="0"/>
                  <a:ea typeface="HG丸ｺﾞｼｯｸM-PRO" panose="020F0600000000000000" pitchFamily="50" charset="-128"/>
                  <a:cs typeface="Times New Roman" panose="02020603050405020304" pitchFamily="18" charset="0"/>
                </a:rPr>
                <a:t>視点場で管理</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33350" indent="-133350" algn="l"/>
              <a:r>
                <a:rPr lang="en-US" sz="1050" kern="100" dirty="0">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33350" indent="-133350" algn="l"/>
              <a:r>
                <a:rPr lang="en-US" sz="1050" kern="100" dirty="0">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33350" indent="-133350" algn="l"/>
              <a:r>
                <a:rPr lang="en-US" sz="1050" kern="100" dirty="0">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33350" indent="-133350" algn="l"/>
              <a:r>
                <a:rPr lang="en-US" sz="1050" kern="100" dirty="0">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4" name="正方形/長方形 13">
              <a:extLst>
                <a:ext uri="{FF2B5EF4-FFF2-40B4-BE49-F238E27FC236}">
                  <a16:creationId xmlns:a16="http://schemas.microsoft.com/office/drawing/2014/main" id="{B067D952-991D-4A29-9296-359BBA6CE1E9}"/>
                </a:ext>
              </a:extLst>
            </p:cNvPr>
            <p:cNvSpPr/>
            <p:nvPr/>
          </p:nvSpPr>
          <p:spPr>
            <a:xfrm>
              <a:off x="8710" y="959920"/>
              <a:ext cx="371475" cy="4069685"/>
            </a:xfrm>
            <a:prstGeom prst="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eaVert" wrap="square" lIns="91440" tIns="45720" rIns="91440" bIns="45720" numCol="1" spcCol="0" rtlCol="0" fromWordArt="0" anchor="ctr" anchorCtr="0" forceAA="0" compatLnSpc="1">
              <a:prstTxWarp prst="textNoShape">
                <a:avLst/>
              </a:prstTxWarp>
              <a:noAutofit/>
            </a:bodyPr>
            <a:lstStyle/>
            <a:p>
              <a:pPr algn="ctr"/>
              <a:r>
                <a:rPr lang="ja-JP" sz="1200" kern="100" dirty="0">
                  <a:effectLst/>
                  <a:ea typeface="HG丸ｺﾞｼｯｸM-PRO" panose="020F0600000000000000" pitchFamily="50" charset="-128"/>
                  <a:cs typeface="Times New Roman" panose="02020603050405020304" pitchFamily="18" charset="0"/>
                </a:rPr>
                <a:t>庭園整備の基本方針</a:t>
              </a:r>
              <a:endParaRPr lang="ja-JP" sz="1200" kern="100" dirty="0">
                <a:effectLst/>
                <a:ea typeface="ＭＳ 明朝" panose="02020609040205080304" pitchFamily="17" charset="-128"/>
                <a:cs typeface="Times New Roman" panose="02020603050405020304" pitchFamily="18" charset="0"/>
              </a:endParaRPr>
            </a:p>
          </p:txBody>
        </p:sp>
        <p:sp>
          <p:nvSpPr>
            <p:cNvPr id="15" name="正方形/長方形 14">
              <a:extLst>
                <a:ext uri="{FF2B5EF4-FFF2-40B4-BE49-F238E27FC236}">
                  <a16:creationId xmlns:a16="http://schemas.microsoft.com/office/drawing/2014/main" id="{C9CEA958-3B21-4954-B899-A02B00108BC5}"/>
                </a:ext>
              </a:extLst>
            </p:cNvPr>
            <p:cNvSpPr/>
            <p:nvPr/>
          </p:nvSpPr>
          <p:spPr>
            <a:xfrm>
              <a:off x="381000" y="2725420"/>
              <a:ext cx="377528" cy="2306467"/>
            </a:xfrm>
            <a:prstGeom prst="rect">
              <a:avLst/>
            </a:prstGeom>
            <a:solidFill>
              <a:srgbClr val="FFFF00"/>
            </a:solidFill>
            <a:ln w="12700" cap="flat" cmpd="sng" algn="ctr">
              <a:solidFill>
                <a:schemeClr val="tx1"/>
              </a:solidFill>
              <a:prstDash val="solid"/>
            </a:ln>
            <a:effectLst/>
          </p:spPr>
          <p:txBody>
            <a:bodyPr rot="0" spcFirstLastPara="0" vert="eaVert" wrap="square" lIns="91440" tIns="45720" rIns="91440" bIns="45720" numCol="1" spcCol="0" rtlCol="0" fromWordArt="0" anchor="ctr" anchorCtr="0" forceAA="0" compatLnSpc="1">
              <a:prstTxWarp prst="textNoShape">
                <a:avLst/>
              </a:prstTxWarp>
              <a:noAutofit/>
            </a:bodyPr>
            <a:lstStyle/>
            <a:p>
              <a:pPr algn="ctr"/>
              <a:r>
                <a:rPr lang="ja-JP" altLang="en-US" sz="1200" kern="100" dirty="0">
                  <a:latin typeface="Century" panose="02040604050505020304" pitchFamily="18" charset="0"/>
                  <a:ea typeface="HG丸ｺﾞｼｯｸM-PRO" panose="020F0600000000000000" pitchFamily="50" charset="-128"/>
                  <a:cs typeface="Times New Roman" panose="02020603050405020304" pitchFamily="18" charset="0"/>
                </a:rPr>
                <a:t>植栽管理</a:t>
              </a:r>
              <a:r>
                <a:rPr lang="ja-JP" sz="1200" kern="100" dirty="0">
                  <a:effectLst/>
                  <a:latin typeface="Century" panose="02040604050505020304" pitchFamily="18" charset="0"/>
                  <a:ea typeface="HG丸ｺﾞｼｯｸM-PRO" panose="020F0600000000000000" pitchFamily="50" charset="-128"/>
                  <a:cs typeface="Times New Roman" panose="02020603050405020304" pitchFamily="18" charset="0"/>
                </a:rPr>
                <a:t>計画</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grpSp>
          <p:nvGrpSpPr>
            <p:cNvPr id="16" name="グループ化 15">
              <a:extLst>
                <a:ext uri="{FF2B5EF4-FFF2-40B4-BE49-F238E27FC236}">
                  <a16:creationId xmlns:a16="http://schemas.microsoft.com/office/drawing/2014/main" id="{B59E837D-6145-48C9-AC81-DDDF78FA6954}"/>
                </a:ext>
              </a:extLst>
            </p:cNvPr>
            <p:cNvGrpSpPr/>
            <p:nvPr/>
          </p:nvGrpSpPr>
          <p:grpSpPr>
            <a:xfrm>
              <a:off x="381000" y="959042"/>
              <a:ext cx="4320595" cy="1766378"/>
              <a:chOff x="314325" y="959042"/>
              <a:chExt cx="3924299" cy="1766378"/>
            </a:xfrm>
          </p:grpSpPr>
          <p:sp>
            <p:nvSpPr>
              <p:cNvPr id="17" name="正方形/長方形 16">
                <a:extLst>
                  <a:ext uri="{FF2B5EF4-FFF2-40B4-BE49-F238E27FC236}">
                    <a16:creationId xmlns:a16="http://schemas.microsoft.com/office/drawing/2014/main" id="{90A80408-C58B-4308-BB45-9D08F2A6D379}"/>
                  </a:ext>
                </a:extLst>
              </p:cNvPr>
              <p:cNvSpPr/>
              <p:nvPr/>
            </p:nvSpPr>
            <p:spPr>
              <a:xfrm>
                <a:off x="657225" y="959042"/>
                <a:ext cx="3581399" cy="176637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144000" rIns="91440" bIns="45720" numCol="1" spcCol="0" rtlCol="0" fromWordArt="0" anchor="t" anchorCtr="0" forceAA="0" compatLnSpc="1">
                <a:prstTxWarp prst="textNoShape">
                  <a:avLst/>
                </a:prstTxWarp>
                <a:noAutofit/>
              </a:bodyPr>
              <a:lstStyle/>
              <a:p>
                <a:pPr algn="l"/>
                <a:r>
                  <a:rPr lang="ja-JP" sz="1200" kern="100" dirty="0">
                    <a:solidFill>
                      <a:srgbClr val="000000"/>
                    </a:solidFill>
                    <a:effectLst/>
                    <a:ea typeface="HG丸ｺﾞｼｯｸM-PRO" panose="020F0600000000000000" pitchFamily="50" charset="-128"/>
                    <a:cs typeface="Times New Roman" panose="02020603050405020304" pitchFamily="18" charset="0"/>
                  </a:rPr>
                  <a:t>◆</a:t>
                </a:r>
                <a:r>
                  <a:rPr lang="ja-JP" sz="1200" b="1" kern="100" dirty="0">
                    <a:solidFill>
                      <a:srgbClr val="000000"/>
                    </a:solidFill>
                    <a:effectLst/>
                    <a:ea typeface="HG丸ｺﾞｼｯｸM-PRO" panose="020F0600000000000000" pitchFamily="50" charset="-128"/>
                    <a:cs typeface="Times New Roman" panose="02020603050405020304" pitchFamily="18" charset="0"/>
                  </a:rPr>
                  <a:t>日本庭園改修基本計画</a:t>
                </a:r>
                <a:r>
                  <a:rPr lang="ja-JP" sz="1200" kern="100" dirty="0">
                    <a:solidFill>
                      <a:srgbClr val="000000"/>
                    </a:solidFill>
                    <a:effectLst/>
                    <a:ea typeface="HG丸ｺﾞｼｯｸM-PRO" panose="020F0600000000000000" pitchFamily="50" charset="-128"/>
                    <a:cs typeface="Times New Roman" panose="02020603050405020304" pitchFamily="18" charset="0"/>
                  </a:rPr>
                  <a:t>（</a:t>
                </a:r>
                <a:r>
                  <a:rPr lang="en-US" sz="1200" kern="100" dirty="0">
                    <a:solidFill>
                      <a:srgbClr val="000000"/>
                    </a:solidFill>
                    <a:effectLst/>
                    <a:ea typeface="HG丸ｺﾞｼｯｸM-PRO" panose="020F0600000000000000" pitchFamily="50" charset="-128"/>
                    <a:cs typeface="Times New Roman" panose="02020603050405020304" pitchFamily="18" charset="0"/>
                  </a:rPr>
                  <a:t>2016.3</a:t>
                </a:r>
                <a:r>
                  <a:rPr lang="ja-JP" sz="1200" kern="100" dirty="0">
                    <a:solidFill>
                      <a:srgbClr val="000000"/>
                    </a:solidFill>
                    <a:effectLst/>
                    <a:ea typeface="HG丸ｺﾞｼｯｸM-PRO" panose="020F0600000000000000" pitchFamily="50" charset="-128"/>
                    <a:cs typeface="Times New Roman" panose="02020603050405020304" pitchFamily="18" charset="0"/>
                  </a:rPr>
                  <a:t>）</a:t>
                </a:r>
                <a:endParaRPr lang="ja-JP" sz="1050" kern="100" dirty="0">
                  <a:effectLst/>
                  <a:ea typeface="ＭＳ 明朝" panose="02020609040205080304" pitchFamily="17" charset="-128"/>
                  <a:cs typeface="Times New Roman" panose="02020603050405020304" pitchFamily="18" charset="0"/>
                </a:endParaRPr>
              </a:p>
              <a:p>
                <a:pPr algn="just">
                  <a:spcBef>
                    <a:spcPts val="600"/>
                  </a:spcBef>
                </a:pPr>
                <a:r>
                  <a:rPr lang="ja-JP" sz="1100" kern="100" dirty="0">
                    <a:solidFill>
                      <a:srgbClr val="000000"/>
                    </a:solidFill>
                    <a:effectLst/>
                    <a:ea typeface="HG丸ｺﾞｼｯｸM-PRO" panose="020F0600000000000000" pitchFamily="50" charset="-128"/>
                    <a:cs typeface="Times New Roman" panose="02020603050405020304" pitchFamily="18" charset="0"/>
                  </a:rPr>
                  <a:t>（基本方針）</a:t>
                </a:r>
                <a:endParaRPr lang="ja-JP" sz="1050" kern="100" dirty="0">
                  <a:effectLst/>
                  <a:ea typeface="ＭＳ 明朝" panose="02020609040205080304" pitchFamily="17" charset="-128"/>
                  <a:cs typeface="Times New Roman" panose="02020603050405020304" pitchFamily="18" charset="0"/>
                </a:endParaRPr>
              </a:p>
              <a:p>
                <a:pPr indent="139700" algn="just"/>
                <a:r>
                  <a:rPr lang="ja-JP" sz="1100" kern="100" dirty="0">
                    <a:solidFill>
                      <a:srgbClr val="000000"/>
                    </a:solidFill>
                    <a:effectLst/>
                    <a:ea typeface="HG丸ｺﾞｼｯｸM-PRO" panose="020F0600000000000000" pitchFamily="50" charset="-128"/>
                    <a:cs typeface="Times New Roman" panose="02020603050405020304" pitchFamily="18" charset="0"/>
                  </a:rPr>
                  <a:t>・園路のバリアフリー化　</a:t>
                </a:r>
                <a:endParaRPr lang="ja-JP" sz="1050" kern="100" dirty="0">
                  <a:effectLst/>
                  <a:ea typeface="ＭＳ 明朝" panose="02020609040205080304" pitchFamily="17" charset="-128"/>
                  <a:cs typeface="Times New Roman" panose="02020603050405020304" pitchFamily="18" charset="0"/>
                </a:endParaRPr>
              </a:p>
              <a:p>
                <a:pPr indent="139700" algn="just"/>
                <a:r>
                  <a:rPr lang="ja-JP" sz="1100" kern="100" dirty="0">
                    <a:solidFill>
                      <a:srgbClr val="000000"/>
                    </a:solidFill>
                    <a:effectLst/>
                    <a:ea typeface="HG丸ｺﾞｼｯｸM-PRO" panose="020F0600000000000000" pitchFamily="50" charset="-128"/>
                    <a:cs typeface="Times New Roman" panose="02020603050405020304" pitchFamily="18" charset="0"/>
                  </a:rPr>
                  <a:t>・サインのユニバーサルデザイン化</a:t>
                </a:r>
                <a:endParaRPr lang="ja-JP" sz="1050" kern="100" dirty="0">
                  <a:effectLst/>
                  <a:ea typeface="ＭＳ 明朝" panose="02020609040205080304" pitchFamily="17" charset="-128"/>
                  <a:cs typeface="Times New Roman" panose="02020603050405020304" pitchFamily="18" charset="0"/>
                </a:endParaRPr>
              </a:p>
              <a:p>
                <a:pPr indent="139700" algn="just"/>
                <a:r>
                  <a:rPr lang="ja-JP" sz="1100" kern="100" dirty="0">
                    <a:solidFill>
                      <a:srgbClr val="000000"/>
                    </a:solidFill>
                    <a:effectLst/>
                    <a:ea typeface="HG丸ｺﾞｼｯｸM-PRO" panose="020F0600000000000000" pitchFamily="50" charset="-128"/>
                    <a:cs typeface="Times New Roman" panose="02020603050405020304" pitchFamily="18" charset="0"/>
                  </a:rPr>
                  <a:t>・ソフト展開による新たな魅力付け</a:t>
                </a:r>
                <a:endParaRPr lang="ja-JP" sz="1050" kern="100" dirty="0">
                  <a:effectLst/>
                  <a:ea typeface="ＭＳ 明朝" panose="02020609040205080304" pitchFamily="17" charset="-128"/>
                  <a:cs typeface="Times New Roman" panose="02020603050405020304" pitchFamily="18" charset="0"/>
                </a:endParaRPr>
              </a:p>
              <a:p>
                <a:pPr algn="just">
                  <a:spcBef>
                    <a:spcPts val="600"/>
                  </a:spcBef>
                </a:pPr>
                <a:r>
                  <a:rPr lang="ja-JP" sz="1100" kern="100" dirty="0">
                    <a:solidFill>
                      <a:srgbClr val="000000"/>
                    </a:solidFill>
                    <a:effectLst/>
                    <a:ea typeface="HG丸ｺﾞｼｯｸM-PRO" panose="020F0600000000000000" pitchFamily="50" charset="-128"/>
                    <a:cs typeface="Times New Roman" panose="02020603050405020304" pitchFamily="18" charset="0"/>
                  </a:rPr>
                  <a:t>○庭園全体の施設の整備方針を策定</a:t>
                </a:r>
                <a:endParaRPr lang="ja-JP" sz="1050" kern="100" dirty="0">
                  <a:effectLst/>
                  <a:ea typeface="ＭＳ 明朝" panose="02020609040205080304" pitchFamily="17" charset="-128"/>
                  <a:cs typeface="Times New Roman" panose="02020603050405020304" pitchFamily="18" charset="0"/>
                </a:endParaRPr>
              </a:p>
              <a:p>
                <a:pPr algn="just"/>
                <a:r>
                  <a:rPr lang="ja-JP" sz="1100" kern="100" dirty="0">
                    <a:solidFill>
                      <a:srgbClr val="000000"/>
                    </a:solidFill>
                    <a:effectLst/>
                    <a:ea typeface="HG丸ｺﾞｼｯｸM-PRO" panose="020F0600000000000000" pitchFamily="50" charset="-128"/>
                    <a:cs typeface="Times New Roman" panose="02020603050405020304" pitchFamily="18" charset="0"/>
                  </a:rPr>
                  <a:t>○八景別に施設整備を含む整備方針を</a:t>
                </a:r>
                <a:endParaRPr lang="en-US" altLang="ja-JP" sz="1100" kern="100" dirty="0">
                  <a:solidFill>
                    <a:srgbClr val="000000"/>
                  </a:solidFill>
                  <a:effectLst/>
                  <a:ea typeface="HG丸ｺﾞｼｯｸM-PRO" panose="020F0600000000000000" pitchFamily="50" charset="-128"/>
                  <a:cs typeface="Times New Roman" panose="02020603050405020304" pitchFamily="18" charset="0"/>
                </a:endParaRPr>
              </a:p>
              <a:p>
                <a:pPr algn="just"/>
                <a:r>
                  <a:rPr lang="ja-JP" altLang="en-US" sz="1100" kern="100" dirty="0">
                    <a:solidFill>
                      <a:srgbClr val="000000"/>
                    </a:solidFill>
                    <a:ea typeface="HG丸ｺﾞｼｯｸM-PRO" panose="020F0600000000000000" pitchFamily="50" charset="-128"/>
                    <a:cs typeface="Times New Roman" panose="02020603050405020304" pitchFamily="18" charset="0"/>
                  </a:rPr>
                  <a:t>　</a:t>
                </a:r>
                <a:r>
                  <a:rPr lang="ja-JP" sz="1100" kern="100" dirty="0">
                    <a:solidFill>
                      <a:srgbClr val="000000"/>
                    </a:solidFill>
                    <a:effectLst/>
                    <a:ea typeface="HG丸ｺﾞｼｯｸM-PRO" panose="020F0600000000000000" pitchFamily="50" charset="-128"/>
                    <a:cs typeface="Times New Roman" panose="02020603050405020304" pitchFamily="18" charset="0"/>
                  </a:rPr>
                  <a:t>策定</a:t>
                </a:r>
                <a:endParaRPr lang="ja-JP" sz="1050" kern="100" dirty="0">
                  <a:effectLst/>
                  <a:ea typeface="ＭＳ 明朝" panose="02020609040205080304" pitchFamily="17" charset="-128"/>
                  <a:cs typeface="Times New Roman" panose="02020603050405020304" pitchFamily="18" charset="0"/>
                </a:endParaRPr>
              </a:p>
            </p:txBody>
          </p:sp>
          <p:sp>
            <p:nvSpPr>
              <p:cNvPr id="18" name="正方形/長方形 17">
                <a:extLst>
                  <a:ext uri="{FF2B5EF4-FFF2-40B4-BE49-F238E27FC236}">
                    <a16:creationId xmlns:a16="http://schemas.microsoft.com/office/drawing/2014/main" id="{45F43429-24A4-4F78-8B46-49295A1F04E9}"/>
                  </a:ext>
                </a:extLst>
              </p:cNvPr>
              <p:cNvSpPr/>
              <p:nvPr/>
            </p:nvSpPr>
            <p:spPr>
              <a:xfrm>
                <a:off x="314325" y="959920"/>
                <a:ext cx="342900" cy="1765500"/>
              </a:xfrm>
              <a:prstGeom prst="rect">
                <a:avLst/>
              </a:prstGeom>
              <a:solidFill>
                <a:srgbClr val="FFFF00"/>
              </a:solidFill>
              <a:ln w="12700" cap="flat" cmpd="sng" algn="ctr">
                <a:solidFill>
                  <a:schemeClr val="tx1"/>
                </a:solidFill>
                <a:prstDash val="solid"/>
              </a:ln>
              <a:effectLst/>
            </p:spPr>
            <p:txBody>
              <a:bodyPr rot="0" spcFirstLastPara="0" vert="eaVert" wrap="square" lIns="91440" tIns="45720" rIns="91440" bIns="45720" numCol="1" spcCol="0" rtlCol="0" fromWordArt="0" anchor="ctr" anchorCtr="0" forceAA="0" compatLnSpc="1">
                <a:prstTxWarp prst="textNoShape">
                  <a:avLst/>
                </a:prstTxWarp>
                <a:noAutofit/>
              </a:bodyPr>
              <a:lstStyle/>
              <a:p>
                <a:pPr algn="ctr"/>
                <a:r>
                  <a:rPr lang="ja-JP" sz="1200" kern="100" dirty="0">
                    <a:effectLst/>
                    <a:latin typeface="Century" panose="02040604050505020304" pitchFamily="18" charset="0"/>
                    <a:ea typeface="HG丸ｺﾞｼｯｸM-PRO" panose="020F0600000000000000" pitchFamily="50" charset="-128"/>
                    <a:cs typeface="Times New Roman" panose="02020603050405020304" pitchFamily="18" charset="0"/>
                  </a:rPr>
                  <a:t>庭園改修計画</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grpSp>
      </p:grpSp>
      <p:grpSp>
        <p:nvGrpSpPr>
          <p:cNvPr id="20" name="グループ化 19">
            <a:extLst>
              <a:ext uri="{FF2B5EF4-FFF2-40B4-BE49-F238E27FC236}">
                <a16:creationId xmlns:a16="http://schemas.microsoft.com/office/drawing/2014/main" id="{7C0BC60B-C901-4641-A519-B3EA16F8719F}"/>
              </a:ext>
            </a:extLst>
          </p:cNvPr>
          <p:cNvGrpSpPr/>
          <p:nvPr/>
        </p:nvGrpSpPr>
        <p:grpSpPr>
          <a:xfrm>
            <a:off x="7834965" y="787487"/>
            <a:ext cx="1564334" cy="1143059"/>
            <a:chOff x="-165364" y="0"/>
            <a:chExt cx="2277792" cy="1559689"/>
          </a:xfrm>
        </p:grpSpPr>
        <p:pic>
          <p:nvPicPr>
            <p:cNvPr id="21" name="図 20">
              <a:extLst>
                <a:ext uri="{FF2B5EF4-FFF2-40B4-BE49-F238E27FC236}">
                  <a16:creationId xmlns:a16="http://schemas.microsoft.com/office/drawing/2014/main" id="{96DFED7F-9916-4D2A-9E6E-B10AB11376AC}"/>
                </a:ext>
              </a:extLst>
            </p:cNvPr>
            <p:cNvPicPr>
              <a:picLocks noChangeAspect="1"/>
            </p:cNvPicPr>
            <p:nvPr/>
          </p:nvPicPr>
          <p:blipFill rotWithShape="1">
            <a:blip r:embed="rId4" cstate="hqprint">
              <a:extLst>
                <a:ext uri="{28A0092B-C50C-407E-A947-70E740481C1C}">
                  <a14:useLocalDpi xmlns:a14="http://schemas.microsoft.com/office/drawing/2010/main" val="0"/>
                </a:ext>
              </a:extLst>
            </a:blip>
            <a:srcRect/>
            <a:stretch/>
          </p:blipFill>
          <p:spPr bwMode="auto">
            <a:xfrm>
              <a:off x="0" y="0"/>
              <a:ext cx="1819275" cy="1266825"/>
            </a:xfrm>
            <a:prstGeom prst="rect">
              <a:avLst/>
            </a:prstGeom>
            <a:noFill/>
            <a:ln>
              <a:noFill/>
            </a:ln>
            <a:extLst>
              <a:ext uri="{53640926-AAD7-44D8-BBD7-CCE9431645EC}">
                <a14:shadowObscured xmlns:a14="http://schemas.microsoft.com/office/drawing/2010/main"/>
              </a:ext>
            </a:extLst>
          </p:spPr>
        </p:pic>
        <p:sp>
          <p:nvSpPr>
            <p:cNvPr id="22" name="正方形/長方形 21">
              <a:extLst>
                <a:ext uri="{FF2B5EF4-FFF2-40B4-BE49-F238E27FC236}">
                  <a16:creationId xmlns:a16="http://schemas.microsoft.com/office/drawing/2014/main" id="{30201BF1-2FCD-41AB-AE11-4F600CDF4D61}"/>
                </a:ext>
              </a:extLst>
            </p:cNvPr>
            <p:cNvSpPr/>
            <p:nvPr/>
          </p:nvSpPr>
          <p:spPr>
            <a:xfrm>
              <a:off x="-165364" y="1104091"/>
              <a:ext cx="2277792" cy="455598"/>
            </a:xfrm>
            <a:prstGeom prst="rect">
              <a:avLst/>
            </a:prstGeom>
            <a:no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ts val="1200"/>
                </a:lnSpc>
              </a:pPr>
              <a:r>
                <a:rPr lang="ja-JP"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【松の洲浜改修イメージ】</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grpSp>
      <p:sp>
        <p:nvSpPr>
          <p:cNvPr id="305" name="正方形/長方形 304">
            <a:extLst>
              <a:ext uri="{FF2B5EF4-FFF2-40B4-BE49-F238E27FC236}">
                <a16:creationId xmlns:a16="http://schemas.microsoft.com/office/drawing/2014/main" id="{DC597505-C16D-48DF-9CE0-5DF2ACD1E22C}"/>
              </a:ext>
            </a:extLst>
          </p:cNvPr>
          <p:cNvSpPr/>
          <p:nvPr/>
        </p:nvSpPr>
        <p:spPr>
          <a:xfrm>
            <a:off x="9318924" y="456210"/>
            <a:ext cx="3394693" cy="4081545"/>
          </a:xfrm>
          <a:prstGeom prst="rect">
            <a:avLst/>
          </a:prstGeom>
          <a:noFill/>
          <a:ln w="12700" cap="flat" cmpd="sng" algn="ctr">
            <a:solidFill>
              <a:schemeClr val="tx1"/>
            </a:solidFill>
            <a:prstDash val="dash"/>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just">
              <a:lnSpc>
                <a:spcPts val="1500"/>
              </a:lnSpc>
            </a:pPr>
            <a:r>
              <a:rPr lang="ja-JP" altLang="ja-JP" sz="1200" kern="100" dirty="0">
                <a:solidFill>
                  <a:srgbClr val="000000"/>
                </a:solidFill>
                <a:ea typeface="HG丸ｺﾞｼｯｸM-PRO" panose="020F0600000000000000" pitchFamily="50" charset="-128"/>
                <a:cs typeface="Times New Roman" panose="02020603050405020304" pitchFamily="18" charset="0"/>
              </a:rPr>
              <a:t>◆ </a:t>
            </a:r>
            <a:r>
              <a:rPr lang="en-US" altLang="ja-JP" sz="1400" b="1" kern="100" dirty="0">
                <a:effectLst/>
                <a:latin typeface="Calibri" panose="020F0502020204030204" pitchFamily="34" charset="0"/>
                <a:ea typeface="HG丸ｺﾞｼｯｸM-PRO" panose="020F0600000000000000" pitchFamily="50" charset="-128"/>
                <a:cs typeface="Calibri" panose="020F0502020204030204" pitchFamily="34" charset="0"/>
              </a:rPr>
              <a:t>50</a:t>
            </a:r>
            <a:r>
              <a:rPr lang="ja-JP" sz="1200" b="1" kern="100" dirty="0">
                <a:effectLst/>
                <a:latin typeface="Century" panose="02040604050505020304" pitchFamily="18" charset="0"/>
                <a:ea typeface="HG丸ｺﾞｼｯｸM-PRO" panose="020F0600000000000000" pitchFamily="50" charset="-128"/>
                <a:cs typeface="Times New Roman" panose="02020603050405020304" pitchFamily="18" charset="0"/>
              </a:rPr>
              <a:t>年経過を契機とした検証</a:t>
            </a:r>
            <a:r>
              <a:rPr lang="ja-JP" altLang="en-US" sz="1200" kern="100" dirty="0">
                <a:effectLst/>
                <a:ea typeface="HG丸ｺﾞｼｯｸM-PRO" panose="020F0600000000000000" pitchFamily="50" charset="-128"/>
                <a:cs typeface="Times New Roman" panose="02020603050405020304" pitchFamily="18" charset="0"/>
              </a:rPr>
              <a:t>（</a:t>
            </a:r>
            <a:r>
              <a:rPr lang="en-US" altLang="ja-JP" sz="1200" kern="100" dirty="0">
                <a:effectLst/>
                <a:ea typeface="HG丸ｺﾞｼｯｸM-PRO" panose="020F0600000000000000" pitchFamily="50" charset="-128"/>
                <a:cs typeface="Times New Roman" panose="02020603050405020304" pitchFamily="18" charset="0"/>
              </a:rPr>
              <a:t>2020 </a:t>
            </a:r>
            <a:r>
              <a:rPr lang="ja-JP" altLang="en-US" sz="1200" kern="100" dirty="0">
                <a:effectLst/>
                <a:ea typeface="HG丸ｺﾞｼｯｸM-PRO" panose="020F0600000000000000" pitchFamily="50" charset="-128"/>
                <a:cs typeface="Times New Roman" panose="02020603050405020304" pitchFamily="18" charset="0"/>
              </a:rPr>
              <a:t>年度）</a:t>
            </a:r>
            <a:endParaRPr lang="en-US" altLang="ja-JP" sz="1200" kern="100" dirty="0">
              <a:effectLst/>
              <a:ea typeface="HG丸ｺﾞｼｯｸM-PRO" panose="020F0600000000000000" pitchFamily="50" charset="-128"/>
              <a:cs typeface="Times New Roman" panose="02020603050405020304" pitchFamily="18" charset="0"/>
            </a:endParaRPr>
          </a:p>
          <a:p>
            <a:pPr>
              <a:lnSpc>
                <a:spcPts val="1500"/>
              </a:lnSpc>
              <a:spcBef>
                <a:spcPts val="600"/>
              </a:spcBef>
            </a:pPr>
            <a:r>
              <a:rPr lang="ja-JP" altLang="en-US" sz="1100" b="1" dirty="0">
                <a:latin typeface="Meiryo UI" panose="020B0604030504040204" pitchFamily="50" charset="-128"/>
                <a:ea typeface="Meiryo UI" panose="020B0604030504040204" pitchFamily="50" charset="-128"/>
                <a:cs typeface="Times New Roman" panose="02020603050405020304" pitchFamily="18" charset="0"/>
              </a:rPr>
              <a:t>〇</a:t>
            </a:r>
            <a:r>
              <a:rPr lang="ja-JP" altLang="en-US" sz="1100" b="1" u="sng" kern="100" dirty="0">
                <a:latin typeface="Meiryo UI" panose="020B0604030504040204" pitchFamily="50" charset="-128"/>
                <a:ea typeface="Meiryo UI" panose="020B0604030504040204" pitchFamily="50" charset="-128"/>
                <a:cs typeface="Times New Roman" panose="02020603050405020304" pitchFamily="18" charset="0"/>
              </a:rPr>
              <a:t>検証の視点</a:t>
            </a:r>
            <a:endParaRPr lang="ja-JP" altLang="ja-JP" sz="1100" b="1" u="sng" dirty="0">
              <a:latin typeface="Meiryo UI" panose="020B0604030504040204" pitchFamily="50" charset="-128"/>
              <a:ea typeface="Meiryo UI" panose="020B0604030504040204" pitchFamily="50" charset="-128"/>
              <a:cs typeface="ＭＳ Ｐゴシック" panose="020B0600070205080204" pitchFamily="50" charset="-128"/>
            </a:endParaRPr>
          </a:p>
          <a:p>
            <a:pPr>
              <a:lnSpc>
                <a:spcPts val="1500"/>
              </a:lnSpc>
            </a:pPr>
            <a:r>
              <a:rPr lang="ja-JP" altLang="en-US" sz="1200" dirty="0">
                <a:latin typeface="Meiryo UI" panose="020B0604030504040204" pitchFamily="50" charset="-128"/>
                <a:ea typeface="Meiryo UI" panose="020B0604030504040204" pitchFamily="50" charset="-128"/>
                <a:cs typeface="ＭＳ Ｐゴシック" panose="020B0600070205080204" pitchFamily="50" charset="-128"/>
              </a:rPr>
              <a:t>　</a:t>
            </a:r>
            <a:r>
              <a:rPr lang="ja-JP" altLang="en-US" sz="1100" dirty="0">
                <a:latin typeface="Meiryo UI" panose="020B0604030504040204" pitchFamily="50" charset="-128"/>
                <a:ea typeface="Meiryo UI" panose="020B0604030504040204" pitchFamily="50" charset="-128"/>
                <a:cs typeface="ＭＳ Ｐゴシック" panose="020B0600070205080204" pitchFamily="50" charset="-128"/>
              </a:rPr>
              <a:t>①文化財登録による効果・制限　</a:t>
            </a:r>
            <a:endParaRPr lang="en-US" altLang="ja-JP" sz="1100" dirty="0">
              <a:latin typeface="Meiryo UI" panose="020B0604030504040204" pitchFamily="50" charset="-128"/>
              <a:ea typeface="Meiryo UI" panose="020B0604030504040204" pitchFamily="50" charset="-128"/>
              <a:cs typeface="ＭＳ Ｐゴシック" panose="020B0600070205080204" pitchFamily="50" charset="-128"/>
            </a:endParaRPr>
          </a:p>
          <a:p>
            <a:pPr>
              <a:lnSpc>
                <a:spcPts val="1500"/>
              </a:lnSpc>
            </a:pPr>
            <a:r>
              <a:rPr lang="ja-JP" altLang="en-US" sz="1100" dirty="0">
                <a:latin typeface="Meiryo UI" panose="020B0604030504040204" pitchFamily="50" charset="-128"/>
                <a:ea typeface="Meiryo UI" panose="020B0604030504040204" pitchFamily="50" charset="-128"/>
                <a:cs typeface="ＭＳ Ｐゴシック" panose="020B0600070205080204" pitchFamily="50" charset="-128"/>
              </a:rPr>
              <a:t>　②「現在」と「作庭意図</a:t>
            </a:r>
            <a:r>
              <a:rPr lang="en-US" altLang="ja-JP" sz="1100" dirty="0">
                <a:latin typeface="Meiryo UI" panose="020B0604030504040204" pitchFamily="50" charset="-128"/>
                <a:ea typeface="Meiryo UI" panose="020B0604030504040204" pitchFamily="50" charset="-128"/>
                <a:cs typeface="ＭＳ Ｐゴシック" panose="020B0600070205080204" pitchFamily="50" charset="-128"/>
              </a:rPr>
              <a:t>/</a:t>
            </a:r>
            <a:r>
              <a:rPr lang="ja-JP" altLang="en-US" sz="1100" dirty="0">
                <a:latin typeface="Meiryo UI" panose="020B0604030504040204" pitchFamily="50" charset="-128"/>
                <a:ea typeface="Meiryo UI" panose="020B0604030504040204" pitchFamily="50" charset="-128"/>
                <a:cs typeface="ＭＳ Ｐゴシック" panose="020B0600070205080204" pitchFamily="50" charset="-128"/>
              </a:rPr>
              <a:t>当初」の景観の整合性　など</a:t>
            </a:r>
            <a:endParaRPr lang="en-US" altLang="ja-JP" sz="1100" dirty="0">
              <a:latin typeface="Meiryo UI" panose="020B0604030504040204" pitchFamily="50" charset="-128"/>
              <a:ea typeface="Meiryo UI" panose="020B0604030504040204" pitchFamily="50" charset="-128"/>
              <a:cs typeface="ＭＳ Ｐゴシック" panose="020B0600070205080204" pitchFamily="50" charset="-128"/>
            </a:endParaRPr>
          </a:p>
          <a:p>
            <a:pPr>
              <a:lnSpc>
                <a:spcPts val="1500"/>
              </a:lnSpc>
              <a:spcBef>
                <a:spcPts val="600"/>
              </a:spcBef>
            </a:pPr>
            <a:r>
              <a:rPr lang="ja-JP" altLang="en-US" sz="1100" dirty="0">
                <a:latin typeface="Meiryo UI" panose="020B0604030504040204" pitchFamily="50" charset="-128"/>
                <a:ea typeface="Meiryo UI" panose="020B0604030504040204" pitchFamily="50" charset="-128"/>
                <a:cs typeface="Times New Roman" panose="02020603050405020304" pitchFamily="18" charset="0"/>
              </a:rPr>
              <a:t>〇</a:t>
            </a:r>
            <a:r>
              <a:rPr lang="ja-JP" altLang="en-US" sz="1100" b="1" u="sng" kern="100" dirty="0">
                <a:latin typeface="Meiryo UI" panose="020B0604030504040204" pitchFamily="50" charset="-128"/>
                <a:ea typeface="Meiryo UI" panose="020B0604030504040204" pitchFamily="50" charset="-128"/>
                <a:cs typeface="Times New Roman" panose="02020603050405020304" pitchFamily="18" charset="0"/>
              </a:rPr>
              <a:t>検証結果</a:t>
            </a:r>
            <a:endParaRPr lang="ja-JP" altLang="en-US" sz="1100" u="sng" dirty="0">
              <a:latin typeface="Meiryo UI" panose="020B0604030504040204" pitchFamily="50" charset="-128"/>
              <a:ea typeface="Meiryo UI" panose="020B0604030504040204" pitchFamily="50" charset="-128"/>
              <a:cs typeface="ＭＳ Ｐゴシック" panose="020B0600070205080204" pitchFamily="50" charset="-128"/>
            </a:endParaRPr>
          </a:p>
          <a:p>
            <a:pPr>
              <a:lnSpc>
                <a:spcPts val="1500"/>
              </a:lnSpc>
            </a:pPr>
            <a:r>
              <a:rPr lang="ja-JP" altLang="en-US" sz="1100" dirty="0">
                <a:latin typeface="Meiryo UI" panose="020B0604030504040204" pitchFamily="50" charset="-128"/>
                <a:ea typeface="Meiryo UI" panose="020B0604030504040204" pitchFamily="50" charset="-128"/>
                <a:cs typeface="ＭＳ Ｐゴシック" panose="020B0600070205080204" pitchFamily="50" charset="-128"/>
              </a:rPr>
              <a:t>　①メリット</a:t>
            </a:r>
            <a:r>
              <a:rPr lang="en-US" altLang="ja-JP" sz="1100" dirty="0">
                <a:latin typeface="Meiryo UI" panose="020B0604030504040204" pitchFamily="50" charset="-128"/>
                <a:ea typeface="Meiryo UI" panose="020B0604030504040204" pitchFamily="50" charset="-128"/>
                <a:cs typeface="ＭＳ Ｐゴシック" panose="020B0600070205080204" pitchFamily="50" charset="-128"/>
              </a:rPr>
              <a:t>:</a:t>
            </a:r>
            <a:r>
              <a:rPr lang="ja-JP" altLang="en-US" sz="1100" dirty="0">
                <a:latin typeface="Meiryo UI" panose="020B0604030504040204" pitchFamily="50" charset="-128"/>
                <a:ea typeface="Meiryo UI" panose="020B0604030504040204" pitchFamily="50" charset="-128"/>
                <a:cs typeface="ＭＳ Ｐゴシック" panose="020B0600070205080204" pitchFamily="50" charset="-128"/>
              </a:rPr>
              <a:t>「保存」「活用」の意識向上、「認知度」の向上</a:t>
            </a:r>
            <a:endParaRPr lang="en-US" altLang="ja-JP" sz="1100" dirty="0">
              <a:latin typeface="Meiryo UI" panose="020B0604030504040204" pitchFamily="50" charset="-128"/>
              <a:ea typeface="Meiryo UI" panose="020B0604030504040204" pitchFamily="50" charset="-128"/>
              <a:cs typeface="ＭＳ Ｐゴシック" panose="020B0600070205080204" pitchFamily="50" charset="-128"/>
            </a:endParaRPr>
          </a:p>
          <a:p>
            <a:pPr>
              <a:lnSpc>
                <a:spcPts val="1500"/>
              </a:lnSpc>
            </a:pPr>
            <a:r>
              <a:rPr lang="ja-JP" altLang="en-US" sz="1100" dirty="0">
                <a:latin typeface="Meiryo UI" panose="020B0604030504040204" pitchFamily="50" charset="-128"/>
                <a:ea typeface="Meiryo UI" panose="020B0604030504040204" pitchFamily="50" charset="-128"/>
                <a:cs typeface="ＭＳ Ｐゴシック" panose="020B0600070205080204" pitchFamily="50" charset="-128"/>
              </a:rPr>
              <a:t>　 　デメリット</a:t>
            </a:r>
            <a:r>
              <a:rPr lang="en-US" altLang="ja-JP" sz="1100" dirty="0">
                <a:latin typeface="Meiryo UI" panose="020B0604030504040204" pitchFamily="50" charset="-128"/>
                <a:ea typeface="Meiryo UI" panose="020B0604030504040204" pitchFamily="50" charset="-128"/>
                <a:cs typeface="ＭＳ Ｐゴシック" panose="020B0600070205080204" pitchFamily="50" charset="-128"/>
              </a:rPr>
              <a:t>:</a:t>
            </a:r>
            <a:r>
              <a:rPr lang="ja-JP" altLang="en-US" sz="1100" dirty="0">
                <a:latin typeface="Meiryo UI" panose="020B0604030504040204" pitchFamily="50" charset="-128"/>
                <a:ea typeface="Meiryo UI" panose="020B0604030504040204" pitchFamily="50" charset="-128"/>
                <a:cs typeface="ＭＳ Ｐゴシック" panose="020B0600070205080204" pitchFamily="50" charset="-128"/>
              </a:rPr>
              <a:t>改修等の制限、事前の届け出が必要　　　　　</a:t>
            </a:r>
            <a:endParaRPr lang="en-US" altLang="ja-JP" sz="1100" dirty="0">
              <a:latin typeface="Meiryo UI" panose="020B0604030504040204" pitchFamily="50" charset="-128"/>
              <a:ea typeface="Meiryo UI" panose="020B0604030504040204" pitchFamily="50" charset="-128"/>
              <a:cs typeface="ＭＳ Ｐゴシック" panose="020B0600070205080204" pitchFamily="50" charset="-128"/>
            </a:endParaRPr>
          </a:p>
          <a:p>
            <a:pPr>
              <a:lnSpc>
                <a:spcPts val="1500"/>
              </a:lnSpc>
            </a:pPr>
            <a:r>
              <a:rPr lang="ja-JP" altLang="en-US" sz="1100" dirty="0">
                <a:latin typeface="Meiryo UI" panose="020B0604030504040204" pitchFamily="50" charset="-128"/>
                <a:ea typeface="Meiryo UI" panose="020B0604030504040204" pitchFamily="50" charset="-128"/>
                <a:cs typeface="ＭＳ Ｐゴシック" panose="020B0600070205080204" pitchFamily="50" charset="-128"/>
              </a:rPr>
              <a:t>　②「周辺建築物の増加」や「樹木の生長」、</a:t>
            </a:r>
            <a:endParaRPr lang="en-US" altLang="ja-JP" sz="1100" dirty="0">
              <a:latin typeface="Meiryo UI" panose="020B0604030504040204" pitchFamily="50" charset="-128"/>
              <a:ea typeface="Meiryo UI" panose="020B0604030504040204" pitchFamily="50" charset="-128"/>
              <a:cs typeface="ＭＳ Ｐゴシック" panose="020B0600070205080204" pitchFamily="50" charset="-128"/>
            </a:endParaRPr>
          </a:p>
          <a:p>
            <a:pPr>
              <a:lnSpc>
                <a:spcPts val="1500"/>
              </a:lnSpc>
            </a:pPr>
            <a:r>
              <a:rPr lang="ja-JP" altLang="en-US" sz="1100" dirty="0">
                <a:latin typeface="Meiryo UI" panose="020B0604030504040204" pitchFamily="50" charset="-128"/>
                <a:ea typeface="Meiryo UI" panose="020B0604030504040204" pitchFamily="50" charset="-128"/>
                <a:cs typeface="ＭＳ Ｐゴシック" panose="020B0600070205080204" pitchFamily="50" charset="-128"/>
              </a:rPr>
              <a:t>　　　「施設の老朽化」などによる眺望・景観バランスの変化</a:t>
            </a:r>
          </a:p>
          <a:p>
            <a:pPr>
              <a:lnSpc>
                <a:spcPts val="1500"/>
              </a:lnSpc>
              <a:spcBef>
                <a:spcPts val="600"/>
              </a:spcBef>
            </a:pPr>
            <a:r>
              <a:rPr lang="zh-TW" altLang="en-US" sz="1100" dirty="0">
                <a:latin typeface="Meiryo UI" panose="020B0604030504040204" pitchFamily="50" charset="-128"/>
                <a:ea typeface="Meiryo UI" panose="020B0604030504040204" pitchFamily="50" charset="-128"/>
                <a:cs typeface="ＭＳ Ｐゴシック" panose="020B0600070205080204" pitchFamily="50" charset="-128"/>
              </a:rPr>
              <a:t>〇</a:t>
            </a:r>
            <a:r>
              <a:rPr lang="ja-JP" altLang="en-US" sz="1100" b="1" u="sng" dirty="0">
                <a:latin typeface="Meiryo UI" panose="020B0604030504040204" pitchFamily="50" charset="-128"/>
                <a:ea typeface="Meiryo UI" panose="020B0604030504040204" pitchFamily="50" charset="-128"/>
                <a:cs typeface="ＭＳ Ｐゴシック" panose="020B0600070205080204" pitchFamily="50" charset="-128"/>
              </a:rPr>
              <a:t>対応方針</a:t>
            </a:r>
            <a:endParaRPr lang="zh-TW" altLang="en-US" sz="1100" u="sng" dirty="0">
              <a:latin typeface="Meiryo UI" panose="020B0604030504040204" pitchFamily="50" charset="-128"/>
              <a:ea typeface="Meiryo UI" panose="020B0604030504040204" pitchFamily="50" charset="-128"/>
              <a:cs typeface="ＭＳ Ｐゴシック" panose="020B0600070205080204" pitchFamily="50" charset="-128"/>
            </a:endParaRPr>
          </a:p>
          <a:p>
            <a:pPr>
              <a:lnSpc>
                <a:spcPts val="1500"/>
              </a:lnSpc>
            </a:pPr>
            <a:r>
              <a:rPr lang="ja-JP" altLang="en-US" sz="1100" dirty="0">
                <a:latin typeface="Meiryo UI" panose="020B0604030504040204" pitchFamily="50" charset="-128"/>
                <a:ea typeface="Meiryo UI" panose="020B0604030504040204" pitchFamily="50" charset="-128"/>
                <a:cs typeface="ＭＳ Ｐゴシック" panose="020B0600070205080204" pitchFamily="50" charset="-128"/>
              </a:rPr>
              <a:t>　①登録記念物への登録</a:t>
            </a:r>
          </a:p>
          <a:p>
            <a:pPr>
              <a:lnSpc>
                <a:spcPts val="1500"/>
              </a:lnSpc>
            </a:pPr>
            <a:r>
              <a:rPr lang="ja-JP" altLang="en-US" sz="1100" dirty="0">
                <a:latin typeface="Meiryo UI" panose="020B0604030504040204" pitchFamily="50" charset="-128"/>
                <a:ea typeface="Meiryo UI" panose="020B0604030504040204" pitchFamily="50" charset="-128"/>
                <a:cs typeface="ＭＳ Ｐゴシック" panose="020B0600070205080204" pitchFamily="50" charset="-128"/>
              </a:rPr>
              <a:t>　②</a:t>
            </a:r>
            <a:r>
              <a:rPr lang="en-US" altLang="ja-JP" sz="1100" dirty="0">
                <a:latin typeface="Meiryo UI" panose="020B0604030504040204" pitchFamily="50" charset="-128"/>
                <a:ea typeface="Meiryo UI" panose="020B0604030504040204" pitchFamily="50" charset="-128"/>
                <a:cs typeface="ＭＳ Ｐゴシック" panose="020B0600070205080204" pitchFamily="50" charset="-128"/>
              </a:rPr>
              <a:t>[</a:t>
            </a:r>
            <a:r>
              <a:rPr lang="ja-JP" altLang="en-US" sz="1100" dirty="0">
                <a:latin typeface="Meiryo UI" panose="020B0604030504040204" pitchFamily="50" charset="-128"/>
                <a:ea typeface="Meiryo UI" panose="020B0604030504040204" pitchFamily="50" charset="-128"/>
                <a:cs typeface="ＭＳ Ｐゴシック" panose="020B0600070205080204" pitchFamily="50" charset="-128"/>
              </a:rPr>
              <a:t>ハード</a:t>
            </a:r>
            <a:r>
              <a:rPr lang="en-US" altLang="ja-JP" sz="1100" dirty="0">
                <a:latin typeface="Meiryo UI" panose="020B0604030504040204" pitchFamily="50" charset="-128"/>
                <a:ea typeface="Meiryo UI" panose="020B0604030504040204" pitchFamily="50" charset="-128"/>
                <a:cs typeface="ＭＳ Ｐゴシック" panose="020B0600070205080204" pitchFamily="50" charset="-128"/>
              </a:rPr>
              <a:t>] </a:t>
            </a:r>
            <a:r>
              <a:rPr lang="ja-JP" altLang="en-US" sz="1100" dirty="0">
                <a:latin typeface="Meiryo UI" panose="020B0604030504040204" pitchFamily="50" charset="-128"/>
                <a:ea typeface="Meiryo UI" panose="020B0604030504040204" pitchFamily="50" charset="-128"/>
                <a:cs typeface="ＭＳ Ｐゴシック" panose="020B0600070205080204" pitchFamily="50" charset="-128"/>
              </a:rPr>
              <a:t>現状デザインの維持・継承</a:t>
            </a:r>
            <a:endParaRPr lang="en-US" altLang="ja-JP" sz="1100" dirty="0">
              <a:latin typeface="Meiryo UI" panose="020B0604030504040204" pitchFamily="50" charset="-128"/>
              <a:ea typeface="Meiryo UI" panose="020B0604030504040204" pitchFamily="50" charset="-128"/>
              <a:cs typeface="ＭＳ Ｐゴシック" panose="020B0600070205080204" pitchFamily="50" charset="-128"/>
            </a:endParaRPr>
          </a:p>
          <a:p>
            <a:pPr>
              <a:lnSpc>
                <a:spcPts val="1500"/>
              </a:lnSpc>
            </a:pPr>
            <a:r>
              <a:rPr lang="ja-JP" altLang="en-US" sz="1100" dirty="0">
                <a:latin typeface="Meiryo UI" panose="020B0604030504040204" pitchFamily="50" charset="-128"/>
                <a:ea typeface="Meiryo UI" panose="020B0604030504040204" pitchFamily="50" charset="-128"/>
                <a:cs typeface="ＭＳ Ｐゴシック" panose="020B0600070205080204" pitchFamily="50" charset="-128"/>
              </a:rPr>
              <a:t>　　 </a:t>
            </a:r>
            <a:r>
              <a:rPr lang="en-US" altLang="ja-JP" sz="1100" dirty="0">
                <a:latin typeface="Meiryo UI" panose="020B0604030504040204" pitchFamily="50" charset="-128"/>
                <a:ea typeface="Meiryo UI" panose="020B0604030504040204" pitchFamily="50" charset="-128"/>
                <a:cs typeface="ＭＳ Ｐゴシック" panose="020B0600070205080204" pitchFamily="50" charset="-128"/>
              </a:rPr>
              <a:t>[</a:t>
            </a:r>
            <a:r>
              <a:rPr lang="ja-JP" altLang="en-US" sz="1100" dirty="0">
                <a:latin typeface="Meiryo UI" panose="020B0604030504040204" pitchFamily="50" charset="-128"/>
                <a:ea typeface="Meiryo UI" panose="020B0604030504040204" pitchFamily="50" charset="-128"/>
                <a:cs typeface="ＭＳ Ｐゴシック" panose="020B0600070205080204" pitchFamily="50" charset="-128"/>
              </a:rPr>
              <a:t>植栽</a:t>
            </a:r>
            <a:r>
              <a:rPr lang="en-US" altLang="ja-JP" sz="1100" dirty="0">
                <a:latin typeface="Meiryo UI" panose="020B0604030504040204" pitchFamily="50" charset="-128"/>
                <a:ea typeface="Meiryo UI" panose="020B0604030504040204" pitchFamily="50" charset="-128"/>
                <a:cs typeface="ＭＳ Ｐゴシック" panose="020B0600070205080204" pitchFamily="50" charset="-128"/>
              </a:rPr>
              <a:t>]</a:t>
            </a:r>
            <a:r>
              <a:rPr lang="ja-JP" altLang="en-US" sz="1100" dirty="0">
                <a:latin typeface="Meiryo UI" panose="020B0604030504040204" pitchFamily="50" charset="-128"/>
                <a:ea typeface="Meiryo UI" panose="020B0604030504040204" pitchFamily="50" charset="-128"/>
                <a:cs typeface="ＭＳ Ｐゴシック" panose="020B0600070205080204" pitchFamily="50" charset="-128"/>
              </a:rPr>
              <a:t>　眺望・景観回復に向けた植栽管理</a:t>
            </a:r>
          </a:p>
          <a:p>
            <a:pPr>
              <a:lnSpc>
                <a:spcPts val="1500"/>
              </a:lnSpc>
            </a:pPr>
            <a:r>
              <a:rPr lang="ja-JP" altLang="en-US" sz="1100" dirty="0">
                <a:latin typeface="Meiryo UI" panose="020B0604030504040204" pitchFamily="50" charset="-128"/>
                <a:ea typeface="Meiryo UI" panose="020B0604030504040204" pitchFamily="50" charset="-128"/>
                <a:cs typeface="ＭＳ Ｐゴシック" panose="020B0600070205080204" pitchFamily="50" charset="-128"/>
              </a:rPr>
              <a:t>　　 </a:t>
            </a:r>
            <a:r>
              <a:rPr lang="en-US" altLang="ja-JP" sz="1100" dirty="0">
                <a:latin typeface="Meiryo UI" panose="020B0604030504040204" pitchFamily="50" charset="-128"/>
                <a:ea typeface="Meiryo UI" panose="020B0604030504040204" pitchFamily="50" charset="-128"/>
                <a:cs typeface="ＭＳ Ｐゴシック" panose="020B0600070205080204" pitchFamily="50" charset="-128"/>
              </a:rPr>
              <a:t>[</a:t>
            </a:r>
            <a:r>
              <a:rPr lang="ja-JP" altLang="en-US" sz="1100" dirty="0">
                <a:latin typeface="Meiryo UI" panose="020B0604030504040204" pitchFamily="50" charset="-128"/>
                <a:ea typeface="Meiryo UI" panose="020B0604030504040204" pitchFamily="50" charset="-128"/>
                <a:cs typeface="ＭＳ Ｐゴシック" panose="020B0600070205080204" pitchFamily="50" charset="-128"/>
              </a:rPr>
              <a:t>ソフト</a:t>
            </a:r>
            <a:r>
              <a:rPr lang="en-US" altLang="ja-JP" sz="1100" dirty="0">
                <a:latin typeface="Meiryo UI" panose="020B0604030504040204" pitchFamily="50" charset="-128"/>
                <a:ea typeface="Meiryo UI" panose="020B0604030504040204" pitchFamily="50" charset="-128"/>
                <a:cs typeface="ＭＳ Ｐゴシック" panose="020B0600070205080204" pitchFamily="50" charset="-128"/>
              </a:rPr>
              <a:t>] </a:t>
            </a:r>
            <a:r>
              <a:rPr lang="ja-JP" altLang="en-US" sz="1100" dirty="0">
                <a:latin typeface="Meiryo UI" panose="020B0604030504040204" pitchFamily="50" charset="-128"/>
                <a:ea typeface="Meiryo UI" panose="020B0604030504040204" pitchFamily="50" charset="-128"/>
                <a:cs typeface="ＭＳ Ｐゴシック" panose="020B0600070205080204" pitchFamily="50" charset="-128"/>
              </a:rPr>
              <a:t>特色を活かしたイベント、プロモーションの実施</a:t>
            </a:r>
          </a:p>
          <a:p>
            <a:pPr>
              <a:lnSpc>
                <a:spcPts val="1500"/>
              </a:lnSpc>
              <a:spcBef>
                <a:spcPts val="600"/>
              </a:spcBef>
            </a:pPr>
            <a:r>
              <a:rPr lang="zh-TW" altLang="en-US" sz="1100" dirty="0">
                <a:latin typeface="Meiryo UI" panose="020B0604030504040204" pitchFamily="50" charset="-128"/>
                <a:ea typeface="Meiryo UI" panose="020B0604030504040204" pitchFamily="50" charset="-128"/>
                <a:cs typeface="ＭＳ Ｐゴシック" panose="020B0600070205080204" pitchFamily="50" charset="-128"/>
              </a:rPr>
              <a:t>〇</a:t>
            </a:r>
            <a:r>
              <a:rPr lang="ja-JP" altLang="en-US" sz="1100" b="1" u="sng" dirty="0">
                <a:latin typeface="Meiryo UI" panose="020B0604030504040204" pitchFamily="50" charset="-128"/>
                <a:ea typeface="Meiryo UI" panose="020B0604030504040204" pitchFamily="50" charset="-128"/>
                <a:cs typeface="ＭＳ Ｐゴシック" panose="020B0600070205080204" pitchFamily="50" charset="-128"/>
              </a:rPr>
              <a:t>委員意見</a:t>
            </a:r>
            <a:endParaRPr lang="zh-TW" altLang="en-US" sz="1100" u="sng" dirty="0">
              <a:latin typeface="Meiryo UI" panose="020B0604030504040204" pitchFamily="50" charset="-128"/>
              <a:ea typeface="Meiryo UI" panose="020B0604030504040204" pitchFamily="50" charset="-128"/>
              <a:cs typeface="ＭＳ Ｐゴシック" panose="020B0600070205080204" pitchFamily="50" charset="-128"/>
            </a:endParaRPr>
          </a:p>
          <a:p>
            <a:pPr>
              <a:lnSpc>
                <a:spcPts val="1500"/>
              </a:lnSpc>
            </a:pPr>
            <a:r>
              <a:rPr lang="ja-JP" altLang="en-US" sz="1100" dirty="0">
                <a:latin typeface="Meiryo UI" panose="020B0604030504040204" pitchFamily="50" charset="-128"/>
                <a:ea typeface="Meiryo UI" panose="020B0604030504040204" pitchFamily="50" charset="-128"/>
                <a:cs typeface="ＭＳ Ｐゴシック" panose="020B0600070205080204" pitchFamily="50" charset="-128"/>
              </a:rPr>
              <a:t>　　その時々の運営管理の考え方によって施設改修が行わ　　</a:t>
            </a:r>
            <a:endParaRPr lang="en-US" altLang="ja-JP" sz="1100" dirty="0">
              <a:latin typeface="Meiryo UI" panose="020B0604030504040204" pitchFamily="50" charset="-128"/>
              <a:ea typeface="Meiryo UI" panose="020B0604030504040204" pitchFamily="50" charset="-128"/>
              <a:cs typeface="ＭＳ Ｐゴシック" panose="020B0600070205080204" pitchFamily="50" charset="-128"/>
            </a:endParaRPr>
          </a:p>
          <a:p>
            <a:pPr>
              <a:lnSpc>
                <a:spcPts val="1500"/>
              </a:lnSpc>
            </a:pPr>
            <a:r>
              <a:rPr lang="ja-JP" altLang="en-US" sz="1100" dirty="0">
                <a:latin typeface="Meiryo UI" panose="020B0604030504040204" pitchFamily="50" charset="-128"/>
                <a:ea typeface="Meiryo UI" panose="020B0604030504040204" pitchFamily="50" charset="-128"/>
                <a:cs typeface="ＭＳ Ｐゴシック" panose="020B0600070205080204" pitchFamily="50" charset="-128"/>
              </a:rPr>
              <a:t>　れてきた経過があり、</a:t>
            </a:r>
            <a:r>
              <a:rPr lang="ja-JP" altLang="en-US" sz="1100" u="sng" dirty="0">
                <a:latin typeface="Meiryo UI" panose="020B0604030504040204" pitchFamily="50" charset="-128"/>
                <a:ea typeface="Meiryo UI" panose="020B0604030504040204" pitchFamily="50" charset="-128"/>
                <a:cs typeface="ＭＳ Ｐゴシック" panose="020B0600070205080204" pitchFamily="50" charset="-128"/>
              </a:rPr>
              <a:t>揺れ動くことのない軸としても文化財</a:t>
            </a:r>
            <a:endParaRPr lang="en-US" altLang="ja-JP" sz="1100" u="sng" dirty="0">
              <a:latin typeface="Meiryo UI" panose="020B0604030504040204" pitchFamily="50" charset="-128"/>
              <a:ea typeface="Meiryo UI" panose="020B0604030504040204" pitchFamily="50" charset="-128"/>
              <a:cs typeface="ＭＳ Ｐゴシック" panose="020B0600070205080204" pitchFamily="50" charset="-128"/>
            </a:endParaRPr>
          </a:p>
          <a:p>
            <a:pPr marL="85725" indent="-85725">
              <a:lnSpc>
                <a:spcPts val="1500"/>
              </a:lnSpc>
            </a:pPr>
            <a:r>
              <a:rPr lang="ja-JP" altLang="en-US" sz="1100" dirty="0">
                <a:latin typeface="Meiryo UI" panose="020B0604030504040204" pitchFamily="50" charset="-128"/>
                <a:ea typeface="Meiryo UI" panose="020B0604030504040204" pitchFamily="50" charset="-128"/>
                <a:cs typeface="ＭＳ Ｐゴシック" panose="020B0600070205080204" pitchFamily="50" charset="-128"/>
              </a:rPr>
              <a:t>　</a:t>
            </a:r>
            <a:r>
              <a:rPr lang="ja-JP" altLang="en-US" sz="1100" u="sng" dirty="0">
                <a:latin typeface="Meiryo UI" panose="020B0604030504040204" pitchFamily="50" charset="-128"/>
                <a:ea typeface="Meiryo UI" panose="020B0604030504040204" pitchFamily="50" charset="-128"/>
                <a:cs typeface="ＭＳ Ｐゴシック" panose="020B0600070205080204" pitchFamily="50" charset="-128"/>
              </a:rPr>
              <a:t>登録は有効</a:t>
            </a:r>
            <a:r>
              <a:rPr lang="ja-JP" altLang="en-US" sz="1100" dirty="0">
                <a:latin typeface="Meiryo UI" panose="020B0604030504040204" pitchFamily="50" charset="-128"/>
                <a:ea typeface="Meiryo UI" panose="020B0604030504040204" pitchFamily="50" charset="-128"/>
                <a:cs typeface="ＭＳ Ｐゴシック" panose="020B0600070205080204" pitchFamily="50" charset="-128"/>
              </a:rPr>
              <a:t>。今後は、</a:t>
            </a:r>
            <a:r>
              <a:rPr lang="ja-JP" altLang="en-US" sz="1100" u="sng" dirty="0">
                <a:latin typeface="Meiryo UI" panose="020B0604030504040204" pitchFamily="50" charset="-128"/>
                <a:ea typeface="Meiryo UI" panose="020B0604030504040204" pitchFamily="50" charset="-128"/>
                <a:cs typeface="ＭＳ Ｐゴシック" panose="020B0600070205080204" pitchFamily="50" charset="-128"/>
              </a:rPr>
              <a:t>「保全」と「活用」の両輪でバランスをとりながら進めていくことが大事</a:t>
            </a:r>
            <a:r>
              <a:rPr lang="ja-JP" altLang="en-US" sz="1100" dirty="0">
                <a:latin typeface="Meiryo UI" panose="020B0604030504040204" pitchFamily="50" charset="-128"/>
                <a:ea typeface="Meiryo UI" panose="020B0604030504040204" pitchFamily="50" charset="-128"/>
                <a:cs typeface="ＭＳ Ｐゴシック" panose="020B0600070205080204" pitchFamily="50" charset="-128"/>
              </a:rPr>
              <a:t>。 </a:t>
            </a:r>
            <a:r>
              <a:rPr lang="ja-JP" sz="1050" kern="100" dirty="0">
                <a:effectLst/>
                <a:latin typeface="Century" panose="02040604050505020304" pitchFamily="18" charset="0"/>
                <a:ea typeface="ＭＳ 明朝" panose="02020609040205080304" pitchFamily="17" charset="-128"/>
                <a:cs typeface="Times New Roman" panose="02020603050405020304" pitchFamily="18" charset="0"/>
              </a:rPr>
              <a:t>　　　　　　　　　　　　　　</a:t>
            </a:r>
          </a:p>
        </p:txBody>
      </p:sp>
      <p:pic>
        <p:nvPicPr>
          <p:cNvPr id="307" name="図 306">
            <a:extLst>
              <a:ext uri="{FF2B5EF4-FFF2-40B4-BE49-F238E27FC236}">
                <a16:creationId xmlns:a16="http://schemas.microsoft.com/office/drawing/2014/main" id="{C4A4EB1A-5F14-42A4-9CD0-178449887A29}"/>
              </a:ext>
            </a:extLst>
          </p:cNvPr>
          <p:cNvPicPr>
            <a:picLocks noChangeAspect="1"/>
          </p:cNvPicPr>
          <p:nvPr/>
        </p:nvPicPr>
        <p:blipFill>
          <a:blip r:embed="rId5"/>
          <a:stretch>
            <a:fillRect/>
          </a:stretch>
        </p:blipFill>
        <p:spPr>
          <a:xfrm>
            <a:off x="6137601" y="3610443"/>
            <a:ext cx="2343477" cy="647790"/>
          </a:xfrm>
          <a:prstGeom prst="rect">
            <a:avLst/>
          </a:prstGeom>
        </p:spPr>
      </p:pic>
      <p:sp>
        <p:nvSpPr>
          <p:cNvPr id="308" name="正方形/長方形 307">
            <a:extLst>
              <a:ext uri="{FF2B5EF4-FFF2-40B4-BE49-F238E27FC236}">
                <a16:creationId xmlns:a16="http://schemas.microsoft.com/office/drawing/2014/main" id="{379189D4-5845-4D40-800E-B18AB20F788C}"/>
              </a:ext>
            </a:extLst>
          </p:cNvPr>
          <p:cNvSpPr/>
          <p:nvPr/>
        </p:nvSpPr>
        <p:spPr>
          <a:xfrm>
            <a:off x="6382384" y="4148805"/>
            <a:ext cx="1885950" cy="342900"/>
          </a:xfrm>
          <a:prstGeom prst="rect">
            <a:avLst/>
          </a:prstGeom>
          <a:no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ts val="1200"/>
              </a:lnSpc>
            </a:pPr>
            <a:r>
              <a:rPr lang="ja-JP"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a:t>
            </a:r>
            <a:r>
              <a:rPr lang="en-US"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16</a:t>
            </a:r>
            <a:r>
              <a:rPr lang="ja-JP"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景・</a:t>
            </a:r>
            <a:r>
              <a:rPr lang="en-US"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58</a:t>
            </a:r>
            <a:r>
              <a:rPr lang="ja-JP"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視点場一覧図】</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309" name="正方形/長方形 308">
            <a:extLst>
              <a:ext uri="{FF2B5EF4-FFF2-40B4-BE49-F238E27FC236}">
                <a16:creationId xmlns:a16="http://schemas.microsoft.com/office/drawing/2014/main" id="{ECC653C4-1ACF-4DAC-8896-34A7E6E7C595}"/>
              </a:ext>
            </a:extLst>
          </p:cNvPr>
          <p:cNvSpPr/>
          <p:nvPr/>
        </p:nvSpPr>
        <p:spPr>
          <a:xfrm>
            <a:off x="4832790" y="5341122"/>
            <a:ext cx="7792148" cy="2951217"/>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144000" rIns="91440" bIns="45720" numCol="1" spcCol="0" rtlCol="0" fromWordArt="0" anchor="t" anchorCtr="0" forceAA="0" compatLnSpc="1">
            <a:prstTxWarp prst="textNoShape">
              <a:avLst/>
            </a:prstTxWarp>
            <a:noAutofit/>
          </a:bodyPr>
          <a:lstStyle/>
          <a:p>
            <a:pPr algn="l"/>
            <a:r>
              <a:rPr lang="ja-JP" sz="12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sz="1200" b="1"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日本庭園アクションプラン</a:t>
            </a:r>
            <a:r>
              <a:rPr lang="ja-JP"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r>
              <a:rPr lang="en-US"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2023.3</a:t>
            </a:r>
            <a:r>
              <a:rPr lang="ja-JP"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策定</a:t>
            </a:r>
            <a:r>
              <a:rPr lang="ja-JP" altLang="en-US"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を目指す</a:t>
            </a:r>
            <a:r>
              <a:rPr lang="ja-JP"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sz="1100" kern="100" dirty="0">
                <a:solidFill>
                  <a:srgbClr val="000000"/>
                </a:solidFill>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050" kern="100" dirty="0">
              <a:effectLst/>
              <a:ea typeface="ＭＳ 明朝" panose="02020609040205080304" pitchFamily="17" charset="-128"/>
              <a:cs typeface="Times New Roman" panose="02020603050405020304" pitchFamily="18" charset="0"/>
            </a:endParaRPr>
          </a:p>
        </p:txBody>
      </p:sp>
      <p:sp>
        <p:nvSpPr>
          <p:cNvPr id="311" name="テキスト ボックス 2">
            <a:extLst>
              <a:ext uri="{FF2B5EF4-FFF2-40B4-BE49-F238E27FC236}">
                <a16:creationId xmlns:a16="http://schemas.microsoft.com/office/drawing/2014/main" id="{A75BEDA6-7472-48FD-9052-ACA7EEDB4D0B}"/>
              </a:ext>
            </a:extLst>
          </p:cNvPr>
          <p:cNvSpPr txBox="1"/>
          <p:nvPr/>
        </p:nvSpPr>
        <p:spPr>
          <a:xfrm>
            <a:off x="4989870" y="5733878"/>
            <a:ext cx="4200198" cy="1562067"/>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noAutofit/>
          </a:bodyPr>
          <a:lstStyle/>
          <a:p>
            <a:pPr>
              <a:lnSpc>
                <a:spcPts val="1500"/>
              </a:lnSpc>
            </a:pPr>
            <a:r>
              <a:rPr lang="ja-JP" altLang="en-US" sz="1200" dirty="0">
                <a:latin typeface="ＭＳ Ｐゴシック" panose="020B0600070205080204" pitchFamily="50" charset="-128"/>
                <a:ea typeface="Meiryo UI" panose="020B0604030504040204" pitchFamily="50" charset="-128"/>
                <a:cs typeface="Times New Roman" panose="02020603050405020304" pitchFamily="18" charset="0"/>
              </a:rPr>
              <a:t>〇</a:t>
            </a:r>
            <a:r>
              <a:rPr lang="ja-JP" altLang="en-US" sz="1200" dirty="0">
                <a:effectLst/>
                <a:latin typeface="ＭＳ Ｐゴシック" panose="020B0600070205080204" pitchFamily="50" charset="-128"/>
                <a:ea typeface="Meiryo UI" panose="020B0604030504040204" pitchFamily="50" charset="-128"/>
                <a:cs typeface="Times New Roman" panose="02020603050405020304" pitchFamily="18" charset="0"/>
              </a:rPr>
              <a:t>保存</a:t>
            </a:r>
            <a:r>
              <a:rPr lang="ja-JP" altLang="en-US" sz="1200" dirty="0">
                <a:latin typeface="ＭＳ Ｐゴシック" panose="020B0600070205080204" pitchFamily="50" charset="-128"/>
                <a:ea typeface="Meiryo UI" panose="020B0604030504040204" pitchFamily="50" charset="-128"/>
                <a:cs typeface="Times New Roman" panose="02020603050405020304" pitchFamily="18" charset="0"/>
              </a:rPr>
              <a:t>活用</a:t>
            </a:r>
            <a:r>
              <a:rPr lang="ja-JP" altLang="en-US" sz="1200" dirty="0">
                <a:effectLst/>
                <a:latin typeface="ＭＳ Ｐゴシック" panose="020B0600070205080204" pitchFamily="50" charset="-128"/>
                <a:ea typeface="Meiryo UI" panose="020B0604030504040204" pitchFamily="50" charset="-128"/>
                <a:cs typeface="Times New Roman" panose="02020603050405020304" pitchFamily="18" charset="0"/>
              </a:rPr>
              <a:t>計画</a:t>
            </a:r>
            <a:r>
              <a:rPr lang="en-US" altLang="ja-JP" sz="1200" dirty="0">
                <a:effectLst/>
                <a:latin typeface="ＭＳ Ｐゴシック" panose="020B0600070205080204" pitchFamily="50" charset="-128"/>
                <a:ea typeface="Meiryo UI" panose="020B0604030504040204" pitchFamily="50" charset="-128"/>
                <a:cs typeface="Times New Roman" panose="02020603050405020304" pitchFamily="18" charset="0"/>
              </a:rPr>
              <a:t>(</a:t>
            </a:r>
            <a:r>
              <a:rPr lang="ja-JP" altLang="en-US" sz="1200" dirty="0">
                <a:effectLst/>
                <a:latin typeface="ＭＳ Ｐゴシック" panose="020B0600070205080204" pitchFamily="50" charset="-128"/>
                <a:ea typeface="Meiryo UI" panose="020B0604030504040204" pitchFamily="50" charset="-128"/>
                <a:cs typeface="Times New Roman" panose="02020603050405020304" pitchFamily="18" charset="0"/>
              </a:rPr>
              <a:t>案</a:t>
            </a:r>
            <a:r>
              <a:rPr lang="en-US" altLang="ja-JP" sz="1200" dirty="0">
                <a:effectLst/>
                <a:latin typeface="ＭＳ Ｐゴシック" panose="020B0600070205080204" pitchFamily="50" charset="-128"/>
                <a:ea typeface="Meiryo UI" panose="020B0604030504040204" pitchFamily="50" charset="-128"/>
                <a:cs typeface="Times New Roman" panose="02020603050405020304" pitchFamily="18" charset="0"/>
              </a:rPr>
              <a:t>)</a:t>
            </a:r>
            <a:r>
              <a:rPr lang="ja-JP" altLang="en-US" sz="1200" dirty="0">
                <a:effectLst/>
                <a:latin typeface="ＭＳ Ｐゴシック" panose="020B0600070205080204" pitchFamily="50" charset="-128"/>
                <a:ea typeface="Meiryo UI" panose="020B0604030504040204" pitchFamily="50" charset="-128"/>
                <a:cs typeface="Times New Roman" panose="02020603050405020304" pitchFamily="18" charset="0"/>
              </a:rPr>
              <a:t>の策定</a:t>
            </a:r>
            <a:endParaRPr lang="en-US" altLang="ja-JP" sz="1200" dirty="0">
              <a:latin typeface="Meiryo UI" panose="020B0604030504040204" pitchFamily="50" charset="-128"/>
              <a:ea typeface="Meiryo UI" panose="020B0604030504040204" pitchFamily="50" charset="-128"/>
              <a:cs typeface="ＭＳ Ｐゴシック" panose="020B0600070205080204" pitchFamily="50" charset="-128"/>
            </a:endParaRPr>
          </a:p>
          <a:p>
            <a:pPr>
              <a:lnSpc>
                <a:spcPts val="1500"/>
              </a:lnSpc>
            </a:pPr>
            <a:r>
              <a:rPr lang="ja-JP" altLang="en-US" sz="1200" dirty="0">
                <a:latin typeface="Meiryo UI" panose="020B0604030504040204" pitchFamily="50" charset="-128"/>
                <a:ea typeface="Meiryo UI" panose="020B0604030504040204" pitchFamily="50" charset="-128"/>
                <a:cs typeface="ＭＳ Ｐゴシック" panose="020B0600070205080204" pitchFamily="50" charset="-128"/>
              </a:rPr>
              <a:t>　　・保存管理方針</a:t>
            </a:r>
          </a:p>
          <a:p>
            <a:pPr>
              <a:lnSpc>
                <a:spcPts val="1500"/>
              </a:lnSpc>
            </a:pPr>
            <a:r>
              <a:rPr lang="ja-JP" altLang="en-US" sz="1200" dirty="0">
                <a:latin typeface="Meiryo UI" panose="020B0604030504040204" pitchFamily="50" charset="-128"/>
                <a:ea typeface="Meiryo UI" panose="020B0604030504040204" pitchFamily="50" charset="-128"/>
                <a:cs typeface="ＭＳ Ｐゴシック" panose="020B0600070205080204" pitchFamily="50" charset="-128"/>
              </a:rPr>
              <a:t>　　・整備の基本的考え方</a:t>
            </a:r>
            <a:endParaRPr lang="en-US" altLang="ja-JP" sz="1200" dirty="0">
              <a:latin typeface="Meiryo UI" panose="020B0604030504040204" pitchFamily="50" charset="-128"/>
              <a:ea typeface="Meiryo UI" panose="020B0604030504040204" pitchFamily="50" charset="-128"/>
              <a:cs typeface="ＭＳ Ｐゴシック" panose="020B0600070205080204" pitchFamily="50" charset="-128"/>
            </a:endParaRPr>
          </a:p>
          <a:p>
            <a:pPr>
              <a:lnSpc>
                <a:spcPts val="1500"/>
              </a:lnSpc>
            </a:pPr>
            <a:r>
              <a:rPr lang="ja-JP" altLang="en-US" sz="1200" dirty="0">
                <a:latin typeface="Meiryo UI" panose="020B0604030504040204" pitchFamily="50" charset="-128"/>
                <a:ea typeface="Meiryo UI" panose="020B0604030504040204" pitchFamily="50" charset="-128"/>
                <a:cs typeface="ＭＳ Ｐゴシック" panose="020B0600070205080204" pitchFamily="50" charset="-128"/>
              </a:rPr>
              <a:t>　　（保存・修復、魅力向上など）</a:t>
            </a:r>
            <a:endParaRPr lang="en-US" altLang="ja-JP" sz="1200" dirty="0">
              <a:latin typeface="Meiryo UI" panose="020B0604030504040204" pitchFamily="50" charset="-128"/>
              <a:ea typeface="Meiryo UI" panose="020B0604030504040204" pitchFamily="50" charset="-128"/>
              <a:cs typeface="ＭＳ Ｐゴシック" panose="020B0600070205080204" pitchFamily="50" charset="-128"/>
            </a:endParaRPr>
          </a:p>
          <a:p>
            <a:pPr>
              <a:lnSpc>
                <a:spcPts val="1500"/>
              </a:lnSpc>
            </a:pPr>
            <a:r>
              <a:rPr lang="ja-JP" altLang="en-US" sz="1200" dirty="0">
                <a:effectLst/>
                <a:latin typeface="Meiryo UI" panose="020B0604030504040204" pitchFamily="50" charset="-128"/>
                <a:ea typeface="Meiryo UI" panose="020B0604030504040204" pitchFamily="50" charset="-128"/>
                <a:cs typeface="ＭＳ Ｐゴシック" panose="020B0600070205080204" pitchFamily="50" charset="-128"/>
              </a:rPr>
              <a:t>　　</a:t>
            </a:r>
            <a:r>
              <a:rPr lang="ja-JP" altLang="en-US" sz="1200" dirty="0">
                <a:latin typeface="Meiryo UI" panose="020B0604030504040204" pitchFamily="50" charset="-128"/>
                <a:ea typeface="Meiryo UI" panose="020B0604030504040204" pitchFamily="50" charset="-128"/>
                <a:cs typeface="ＭＳ Ｐゴシック" panose="020B0600070205080204" pitchFamily="50" charset="-128"/>
              </a:rPr>
              <a:t>・活用の基本的考え方　</a:t>
            </a:r>
            <a:endParaRPr lang="en-US" altLang="ja-JP" sz="1200" dirty="0">
              <a:latin typeface="Meiryo UI" panose="020B0604030504040204" pitchFamily="50" charset="-128"/>
              <a:ea typeface="Meiryo UI" panose="020B0604030504040204" pitchFamily="50" charset="-128"/>
              <a:cs typeface="ＭＳ Ｐゴシック" panose="020B0600070205080204" pitchFamily="50" charset="-128"/>
            </a:endParaRPr>
          </a:p>
          <a:p>
            <a:pPr>
              <a:lnSpc>
                <a:spcPts val="1500"/>
              </a:lnSpc>
            </a:pPr>
            <a:r>
              <a:rPr lang="ja-JP" altLang="en-US" sz="1200" dirty="0">
                <a:latin typeface="Meiryo UI" panose="020B0604030504040204" pitchFamily="50" charset="-128"/>
                <a:ea typeface="Meiryo UI" panose="020B0604030504040204" pitchFamily="50" charset="-128"/>
                <a:cs typeface="ＭＳ Ｐゴシック" panose="020B0600070205080204" pitchFamily="50" charset="-128"/>
              </a:rPr>
              <a:t>　　（特色を活かしたイベント、プロモーション　など）</a:t>
            </a:r>
            <a:endParaRPr lang="en-US" altLang="ja-JP" sz="1200" dirty="0">
              <a:latin typeface="Meiryo UI" panose="020B0604030504040204" pitchFamily="50" charset="-128"/>
              <a:ea typeface="Meiryo UI" panose="020B0604030504040204" pitchFamily="50" charset="-128"/>
              <a:cs typeface="ＭＳ Ｐゴシック" panose="020B0600070205080204" pitchFamily="50" charset="-128"/>
            </a:endParaRPr>
          </a:p>
        </p:txBody>
      </p:sp>
      <p:sp>
        <p:nvSpPr>
          <p:cNvPr id="314" name="右矢印 38">
            <a:extLst>
              <a:ext uri="{FF2B5EF4-FFF2-40B4-BE49-F238E27FC236}">
                <a16:creationId xmlns:a16="http://schemas.microsoft.com/office/drawing/2014/main" id="{00F252FF-BCA5-4DF3-A7F2-FF9E4373F2ED}"/>
              </a:ext>
            </a:extLst>
          </p:cNvPr>
          <p:cNvSpPr/>
          <p:nvPr/>
        </p:nvSpPr>
        <p:spPr>
          <a:xfrm rot="5400000">
            <a:off x="7155345" y="3323869"/>
            <a:ext cx="290195" cy="2847975"/>
          </a:xfrm>
          <a:prstGeom prst="right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15" name="正方形/長方形 314">
            <a:extLst>
              <a:ext uri="{FF2B5EF4-FFF2-40B4-BE49-F238E27FC236}">
                <a16:creationId xmlns:a16="http://schemas.microsoft.com/office/drawing/2014/main" id="{F176D2C4-52F9-49E7-9AA2-CA8E89A20FCC}"/>
              </a:ext>
            </a:extLst>
          </p:cNvPr>
          <p:cNvSpPr/>
          <p:nvPr/>
        </p:nvSpPr>
        <p:spPr>
          <a:xfrm>
            <a:off x="4828356" y="8331414"/>
            <a:ext cx="7792148" cy="110303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144000" rIns="91440" bIns="45720" numCol="1" spcCol="0" rtlCol="0" fromWordArt="0" anchor="t" anchorCtr="0" forceAA="0" compatLnSpc="1">
            <a:prstTxWarp prst="textNoShape">
              <a:avLst/>
            </a:prstTxWarp>
            <a:noAutofit/>
          </a:bodyPr>
          <a:lstStyle/>
          <a:p>
            <a:r>
              <a:rPr lang="ja-JP" sz="12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r>
              <a:rPr lang="zh-TW" altLang="en-US" sz="1200" b="1"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日本庭園景観整備方針</a:t>
            </a:r>
            <a:r>
              <a:rPr lang="zh-TW" altLang="en-US"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en-US" altLang="zh-TW"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20</a:t>
            </a:r>
            <a:r>
              <a:rPr lang="en-US" altLang="ja-JP"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24</a:t>
            </a:r>
            <a:r>
              <a:rPr lang="en-US" altLang="zh-TW"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.3</a:t>
            </a:r>
            <a:r>
              <a:rPr lang="ja-JP" altLang="en-US" sz="1100" kern="100">
                <a:solidFill>
                  <a:srgbClr val="000000"/>
                </a:solidFill>
                <a:latin typeface="Meiryo UI" panose="020B0604030504040204" pitchFamily="50" charset="-128"/>
                <a:ea typeface="Meiryo UI" panose="020B0604030504040204" pitchFamily="50" charset="-128"/>
                <a:cs typeface="Times New Roman" panose="02020603050405020304" pitchFamily="18" charset="0"/>
              </a:rPr>
              <a:t>策定を目指す</a:t>
            </a:r>
            <a:r>
              <a:rPr lang="zh-TW" altLang="en-US" sz="1100" kern="10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r>
              <a:rPr lang="en-US" sz="1200" kern="100" dirty="0">
                <a:solidFill>
                  <a:srgbClr val="000000"/>
                </a:solidFill>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200" kern="100" dirty="0">
              <a:effectLst/>
              <a:ea typeface="ＭＳ 明朝" panose="02020609040205080304" pitchFamily="17" charset="-128"/>
              <a:cs typeface="Times New Roman" panose="02020603050405020304" pitchFamily="18" charset="0"/>
            </a:endParaRPr>
          </a:p>
          <a:p>
            <a:pPr algn="just"/>
            <a:r>
              <a:rPr lang="en-US" sz="1100" kern="100" dirty="0">
                <a:solidFill>
                  <a:srgbClr val="000000"/>
                </a:solidFill>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050" kern="100" dirty="0">
              <a:effectLst/>
              <a:ea typeface="ＭＳ 明朝" panose="02020609040205080304" pitchFamily="17" charset="-128"/>
              <a:cs typeface="Times New Roman" panose="02020603050405020304" pitchFamily="18" charset="0"/>
            </a:endParaRPr>
          </a:p>
          <a:p>
            <a:pPr algn="just"/>
            <a:r>
              <a:rPr lang="en-US" sz="1100" kern="100" dirty="0">
                <a:solidFill>
                  <a:srgbClr val="000000"/>
                </a:solidFill>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050" kern="100" dirty="0">
              <a:effectLst/>
              <a:ea typeface="ＭＳ 明朝" panose="02020609040205080304" pitchFamily="17" charset="-128"/>
              <a:cs typeface="Times New Roman" panose="02020603050405020304" pitchFamily="18" charset="0"/>
            </a:endParaRPr>
          </a:p>
          <a:p>
            <a:pPr algn="just"/>
            <a:r>
              <a:rPr lang="en-US" sz="1100" kern="100" dirty="0">
                <a:solidFill>
                  <a:srgbClr val="000000"/>
                </a:solidFill>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050" kern="100" dirty="0">
              <a:effectLst/>
              <a:ea typeface="ＭＳ 明朝" panose="02020609040205080304" pitchFamily="17" charset="-128"/>
              <a:cs typeface="Times New Roman" panose="02020603050405020304" pitchFamily="18" charset="0"/>
            </a:endParaRPr>
          </a:p>
        </p:txBody>
      </p:sp>
      <p:sp>
        <p:nvSpPr>
          <p:cNvPr id="318" name="正方形/長方形 317">
            <a:extLst>
              <a:ext uri="{FF2B5EF4-FFF2-40B4-BE49-F238E27FC236}">
                <a16:creationId xmlns:a16="http://schemas.microsoft.com/office/drawing/2014/main" id="{E0B222F5-4983-4F51-8D14-51D671E5AAFC}"/>
              </a:ext>
            </a:extLst>
          </p:cNvPr>
          <p:cNvSpPr/>
          <p:nvPr/>
        </p:nvSpPr>
        <p:spPr>
          <a:xfrm>
            <a:off x="87084" y="4912719"/>
            <a:ext cx="4476573" cy="2397005"/>
          </a:xfrm>
          <a:prstGeom prst="rect">
            <a:avLst/>
          </a:prstGeom>
          <a:no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144000" rIns="91440" bIns="45720" numCol="1" spcCol="0" rtlCol="0" fromWordArt="0" anchor="t" anchorCtr="0" forceAA="0" compatLnSpc="1">
            <a:prstTxWarp prst="textNoShape">
              <a:avLst/>
            </a:prstTxWarp>
            <a:noAutofit/>
          </a:bodyPr>
          <a:lstStyle/>
          <a:p>
            <a:pPr marL="182563" indent="-182563" algn="just">
              <a:lnSpc>
                <a:spcPts val="1900"/>
              </a:lnSpc>
            </a:pPr>
            <a:r>
              <a:rPr lang="ja-JP" altLang="en-US" sz="1200" b="1" kern="10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1200" b="1" kern="100" dirty="0">
                <a:solidFill>
                  <a:schemeClr val="tx1"/>
                </a:solidFill>
                <a:latin typeface="Century" panose="02040604050505020304" pitchFamily="18" charset="0"/>
                <a:ea typeface="HG丸ｺﾞｼｯｸM-PRO" panose="020F0600000000000000" pitchFamily="50" charset="-128"/>
                <a:cs typeface="Times New Roman" panose="02020603050405020304" pitchFamily="18" charset="0"/>
              </a:rPr>
              <a:t>日本庭園アクションプラン作成等のための基礎検討</a:t>
            </a:r>
            <a:endParaRPr lang="en-US" altLang="ja-JP" sz="1200" b="1" kern="100" dirty="0">
              <a:solidFill>
                <a:schemeClr val="tx1"/>
              </a:solidFill>
              <a:latin typeface="Century" panose="02040604050505020304" pitchFamily="18" charset="0"/>
              <a:ea typeface="HG丸ｺﾞｼｯｸM-PRO" panose="020F0600000000000000" pitchFamily="50" charset="-128"/>
              <a:cs typeface="Times New Roman" panose="02020603050405020304" pitchFamily="18" charset="0"/>
            </a:endParaRPr>
          </a:p>
          <a:p>
            <a:pPr marL="182563" indent="-182563" algn="just">
              <a:lnSpc>
                <a:spcPts val="1900"/>
              </a:lnSpc>
            </a:pPr>
            <a:r>
              <a:rPr lang="ja-JP" altLang="en-US" sz="11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100" kern="100" dirty="0">
                <a:solidFill>
                  <a:schemeClr val="tx1"/>
                </a:solidFill>
                <a:ea typeface="HG丸ｺﾞｼｯｸM-PRO" panose="020F0600000000000000" pitchFamily="50" charset="-128"/>
                <a:cs typeface="Times New Roman" panose="02020603050405020304" pitchFamily="18" charset="0"/>
              </a:rPr>
              <a:t>（</a:t>
            </a:r>
            <a:r>
              <a:rPr lang="en-US" altLang="ja-JP" sz="1100" kern="100" dirty="0">
                <a:solidFill>
                  <a:schemeClr val="tx1"/>
                </a:solidFill>
                <a:ea typeface="HG丸ｺﾞｼｯｸM-PRO" panose="020F0600000000000000" pitchFamily="50" charset="-128"/>
                <a:cs typeface="Times New Roman" panose="02020603050405020304" pitchFamily="18" charset="0"/>
              </a:rPr>
              <a:t>2021 </a:t>
            </a:r>
            <a:r>
              <a:rPr lang="ja-JP" altLang="en-US" sz="1100" kern="100" dirty="0">
                <a:solidFill>
                  <a:schemeClr val="tx1"/>
                </a:solidFill>
                <a:ea typeface="HG丸ｺﾞｼｯｸM-PRO" panose="020F0600000000000000" pitchFamily="50" charset="-128"/>
                <a:cs typeface="Times New Roman" panose="02020603050405020304" pitchFamily="18" charset="0"/>
              </a:rPr>
              <a:t>年度）</a:t>
            </a:r>
            <a:endParaRPr lang="en-US" altLang="ja-JP" sz="1100" kern="100" dirty="0">
              <a:solidFill>
                <a:schemeClr val="tx1"/>
              </a:solidFill>
              <a:ea typeface="HG丸ｺﾞｼｯｸM-PRO" panose="020F0600000000000000" pitchFamily="50" charset="-128"/>
              <a:cs typeface="Times New Roman" panose="02020603050405020304" pitchFamily="18" charset="0"/>
            </a:endParaRPr>
          </a:p>
          <a:p>
            <a:pPr marL="182563" indent="-182563" algn="just">
              <a:lnSpc>
                <a:spcPts val="1900"/>
              </a:lnSpc>
              <a:spcBef>
                <a:spcPts val="600"/>
              </a:spcBef>
            </a:pPr>
            <a:r>
              <a:rPr lang="ja-JP" altLang="en-US" sz="1200" b="1" kern="100" dirty="0">
                <a:solidFill>
                  <a:schemeClr val="tx1"/>
                </a:solidFill>
                <a:latin typeface="Century" panose="02040604050505020304" pitchFamily="18" charset="0"/>
                <a:ea typeface="HG丸ｺﾞｼｯｸM-PRO" panose="020F0600000000000000" pitchFamily="50" charset="-128"/>
                <a:cs typeface="Times New Roman" panose="02020603050405020304" pitchFamily="18" charset="0"/>
              </a:rPr>
              <a:t>　</a:t>
            </a:r>
            <a:r>
              <a:rPr lang="ja-JP" altLang="en-US" sz="1200" kern="100" dirty="0">
                <a:solidFill>
                  <a:srgbClr val="000000"/>
                </a:solidFill>
                <a:ea typeface="Meiryo UI" panose="020B0604030504040204" pitchFamily="50" charset="-128"/>
                <a:cs typeface="Times New Roman" panose="02020603050405020304" pitchFamily="18" charset="0"/>
              </a:rPr>
              <a:t>○登録記念物への登録に向けた整理</a:t>
            </a:r>
            <a:endParaRPr lang="en-US" altLang="ja-JP" sz="1200" kern="100" dirty="0">
              <a:solidFill>
                <a:srgbClr val="000000"/>
              </a:solidFill>
              <a:ea typeface="Meiryo UI" panose="020B0604030504040204" pitchFamily="50" charset="-128"/>
              <a:cs typeface="Times New Roman" panose="02020603050405020304" pitchFamily="18" charset="0"/>
            </a:endParaRPr>
          </a:p>
          <a:p>
            <a:pPr marL="182563" indent="-182563" algn="just">
              <a:lnSpc>
                <a:spcPts val="1900"/>
              </a:lnSpc>
            </a:pPr>
            <a:r>
              <a:rPr lang="ja-JP" altLang="en-US" sz="1200" kern="100" dirty="0">
                <a:solidFill>
                  <a:srgbClr val="000000"/>
                </a:solidFill>
                <a:ea typeface="Meiryo UI" panose="020B0604030504040204" pitchFamily="50" charset="-128"/>
                <a:cs typeface="Times New Roman" panose="02020603050405020304" pitchFamily="18" charset="0"/>
              </a:rPr>
              <a:t>　　　・本質的価値の整理　</a:t>
            </a:r>
            <a:endParaRPr lang="en-US" altLang="ja-JP" sz="1200" kern="100" dirty="0">
              <a:solidFill>
                <a:srgbClr val="000000"/>
              </a:solidFill>
              <a:ea typeface="Meiryo UI" panose="020B0604030504040204" pitchFamily="50" charset="-128"/>
              <a:cs typeface="Times New Roman" panose="02020603050405020304" pitchFamily="18" charset="0"/>
            </a:endParaRPr>
          </a:p>
          <a:p>
            <a:pPr marL="182563" indent="-182563" algn="just">
              <a:lnSpc>
                <a:spcPts val="1900"/>
              </a:lnSpc>
            </a:pPr>
            <a:r>
              <a:rPr lang="ja-JP" altLang="en-US" sz="1200" kern="100" dirty="0">
                <a:solidFill>
                  <a:srgbClr val="000000"/>
                </a:solidFill>
                <a:ea typeface="Meiryo UI" panose="020B0604030504040204" pitchFamily="50" charset="-128"/>
                <a:cs typeface="Times New Roman" panose="02020603050405020304" pitchFamily="18" charset="0"/>
              </a:rPr>
              <a:t>　　　・本質的価値を構成する要素の抽出</a:t>
            </a:r>
            <a:endParaRPr lang="en-US" altLang="ja-JP" sz="1200" kern="100" dirty="0">
              <a:solidFill>
                <a:srgbClr val="000000"/>
              </a:solidFill>
              <a:ea typeface="Meiryo UI" panose="020B0604030504040204" pitchFamily="50" charset="-128"/>
              <a:cs typeface="Times New Roman" panose="02020603050405020304" pitchFamily="18" charset="0"/>
            </a:endParaRPr>
          </a:p>
          <a:p>
            <a:pPr marL="182563" indent="-182563" algn="just">
              <a:lnSpc>
                <a:spcPts val="1900"/>
              </a:lnSpc>
            </a:pPr>
            <a:r>
              <a:rPr lang="ja-JP" altLang="en-US" sz="1200" kern="100" dirty="0">
                <a:solidFill>
                  <a:srgbClr val="000000"/>
                </a:solidFill>
                <a:ea typeface="Meiryo UI" panose="020B0604030504040204" pitchFamily="50" charset="-128"/>
                <a:cs typeface="Times New Roman" panose="02020603050405020304" pitchFamily="18" charset="0"/>
              </a:rPr>
              <a:t>　　　・登録対象</a:t>
            </a:r>
            <a:r>
              <a:rPr lang="ja-JP" altLang="en-US" sz="1200" kern="100">
                <a:solidFill>
                  <a:srgbClr val="000000"/>
                </a:solidFill>
                <a:ea typeface="Meiryo UI" panose="020B0604030504040204" pitchFamily="50" charset="-128"/>
                <a:cs typeface="Times New Roman" panose="02020603050405020304" pitchFamily="18" charset="0"/>
              </a:rPr>
              <a:t>とする構成</a:t>
            </a:r>
            <a:r>
              <a:rPr lang="ja-JP" altLang="en-US" sz="1200" kern="100" dirty="0">
                <a:solidFill>
                  <a:srgbClr val="000000"/>
                </a:solidFill>
                <a:ea typeface="Meiryo UI" panose="020B0604030504040204" pitchFamily="50" charset="-128"/>
                <a:cs typeface="Times New Roman" panose="02020603050405020304" pitchFamily="18" charset="0"/>
              </a:rPr>
              <a:t>要素の特定　など</a:t>
            </a:r>
            <a:endParaRPr lang="en-US" altLang="ja-JP" sz="1200" kern="100" dirty="0">
              <a:solidFill>
                <a:srgbClr val="000000"/>
              </a:solidFill>
              <a:ea typeface="Meiryo UI" panose="020B0604030504040204" pitchFamily="50" charset="-128"/>
              <a:cs typeface="Times New Roman" panose="02020603050405020304" pitchFamily="18" charset="0"/>
            </a:endParaRPr>
          </a:p>
          <a:p>
            <a:pPr marL="182563" indent="-68263" algn="just">
              <a:lnSpc>
                <a:spcPts val="1900"/>
              </a:lnSpc>
            </a:pPr>
            <a:r>
              <a:rPr lang="ja-JP" altLang="en-US" sz="1200" kern="100" dirty="0">
                <a:solidFill>
                  <a:srgbClr val="000000"/>
                </a:solidFill>
                <a:ea typeface="Meiryo UI" panose="020B0604030504040204" pitchFamily="50" charset="-128"/>
                <a:cs typeface="Times New Roman" panose="02020603050405020304" pitchFamily="18" charset="0"/>
              </a:rPr>
              <a:t>○バリアフリーの課題と対応策の検討</a:t>
            </a:r>
            <a:endParaRPr lang="en-US" altLang="ja-JP" sz="1200" kern="100" dirty="0">
              <a:solidFill>
                <a:srgbClr val="000000"/>
              </a:solidFill>
              <a:ea typeface="Meiryo UI" panose="020B0604030504040204" pitchFamily="50" charset="-128"/>
              <a:cs typeface="Times New Roman" panose="02020603050405020304" pitchFamily="18" charset="0"/>
            </a:endParaRPr>
          </a:p>
          <a:p>
            <a:pPr marL="182563" indent="-68263" algn="just">
              <a:lnSpc>
                <a:spcPts val="1900"/>
              </a:lnSpc>
            </a:pPr>
            <a:r>
              <a:rPr lang="ja-JP" altLang="en-US" sz="1200" kern="100" dirty="0">
                <a:solidFill>
                  <a:srgbClr val="000000"/>
                </a:solidFill>
                <a:effectLst/>
                <a:ea typeface="Meiryo UI" panose="020B0604030504040204" pitchFamily="50" charset="-128"/>
                <a:cs typeface="Times New Roman" panose="02020603050405020304" pitchFamily="18" charset="0"/>
              </a:rPr>
              <a:t>　　・基本的視点及び</a:t>
            </a:r>
            <a:r>
              <a:rPr lang="ja-JP" altLang="en-US" sz="1200" kern="100" dirty="0">
                <a:solidFill>
                  <a:srgbClr val="000000"/>
                </a:solidFill>
                <a:ea typeface="Meiryo UI" panose="020B0604030504040204" pitchFamily="50" charset="-128"/>
                <a:cs typeface="Times New Roman" panose="02020603050405020304" pitchFamily="18" charset="0"/>
              </a:rPr>
              <a:t>対応箇所の</a:t>
            </a:r>
            <a:r>
              <a:rPr lang="ja-JP" altLang="en-US" sz="1200" kern="100" dirty="0">
                <a:solidFill>
                  <a:srgbClr val="000000"/>
                </a:solidFill>
                <a:effectLst/>
                <a:ea typeface="Meiryo UI" panose="020B0604030504040204" pitchFamily="50" charset="-128"/>
                <a:cs typeface="Times New Roman" panose="02020603050405020304" pitchFamily="18" charset="0"/>
              </a:rPr>
              <a:t>抽出</a:t>
            </a:r>
            <a:endParaRPr lang="en-US" altLang="ja-JP" sz="1200" kern="100" dirty="0">
              <a:solidFill>
                <a:srgbClr val="000000"/>
              </a:solidFill>
              <a:effectLst/>
              <a:ea typeface="Meiryo UI" panose="020B0604030504040204" pitchFamily="50" charset="-128"/>
              <a:cs typeface="Times New Roman" panose="02020603050405020304" pitchFamily="18" charset="0"/>
            </a:endParaRPr>
          </a:p>
          <a:p>
            <a:pPr marL="182563" indent="-68263" algn="just">
              <a:lnSpc>
                <a:spcPts val="1900"/>
              </a:lnSpc>
            </a:pPr>
            <a:r>
              <a:rPr lang="ja-JP" altLang="en-US" sz="1200" kern="100" dirty="0">
                <a:solidFill>
                  <a:srgbClr val="000000"/>
                </a:solidFill>
                <a:ea typeface="Meiryo UI" panose="020B0604030504040204" pitchFamily="50" charset="-128"/>
                <a:cs typeface="Times New Roman" panose="02020603050405020304" pitchFamily="18" charset="0"/>
              </a:rPr>
              <a:t>　　・対応策の検討　など</a:t>
            </a:r>
            <a:endParaRPr lang="ja-JP" sz="1050" kern="100" dirty="0">
              <a:effectLst/>
              <a:ea typeface="ＭＳ 明朝" panose="02020609040205080304" pitchFamily="17" charset="-128"/>
              <a:cs typeface="Times New Roman" panose="02020603050405020304" pitchFamily="18" charset="0"/>
            </a:endParaRPr>
          </a:p>
        </p:txBody>
      </p:sp>
      <p:cxnSp>
        <p:nvCxnSpPr>
          <p:cNvPr id="327" name="直線コネクタ 326">
            <a:extLst>
              <a:ext uri="{FF2B5EF4-FFF2-40B4-BE49-F238E27FC236}">
                <a16:creationId xmlns:a16="http://schemas.microsoft.com/office/drawing/2014/main" id="{1F6F8254-9B11-4095-9675-49BB2C31441B}"/>
              </a:ext>
            </a:extLst>
          </p:cNvPr>
          <p:cNvCxnSpPr/>
          <p:nvPr/>
        </p:nvCxnSpPr>
        <p:spPr>
          <a:xfrm>
            <a:off x="12713618" y="4167585"/>
            <a:ext cx="0" cy="8018"/>
          </a:xfrm>
          <a:prstGeom prst="line">
            <a:avLst/>
          </a:prstGeom>
        </p:spPr>
        <p:style>
          <a:lnRef idx="1">
            <a:schemeClr val="accent1"/>
          </a:lnRef>
          <a:fillRef idx="0">
            <a:schemeClr val="accent1"/>
          </a:fillRef>
          <a:effectRef idx="0">
            <a:schemeClr val="accent1"/>
          </a:effectRef>
          <a:fontRef idx="minor">
            <a:schemeClr val="tx1"/>
          </a:fontRef>
        </p:style>
      </p:cxnSp>
      <p:sp>
        <p:nvSpPr>
          <p:cNvPr id="55" name="テキスト ボックス 2">
            <a:extLst>
              <a:ext uri="{FF2B5EF4-FFF2-40B4-BE49-F238E27FC236}">
                <a16:creationId xmlns:a16="http://schemas.microsoft.com/office/drawing/2014/main" id="{A75BEDA6-7472-48FD-9052-ACA7EEDB4D0B}"/>
              </a:ext>
            </a:extLst>
          </p:cNvPr>
          <p:cNvSpPr txBox="1"/>
          <p:nvPr/>
        </p:nvSpPr>
        <p:spPr>
          <a:xfrm>
            <a:off x="4989870" y="8759115"/>
            <a:ext cx="3915931" cy="637397"/>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noAutofit/>
          </a:bodyPr>
          <a:lstStyle/>
          <a:p>
            <a:pPr>
              <a:lnSpc>
                <a:spcPts val="1500"/>
              </a:lnSpc>
            </a:pPr>
            <a:r>
              <a:rPr lang="ja-JP" altLang="en-US" sz="1200" dirty="0">
                <a:solidFill>
                  <a:schemeClr val="tx1"/>
                </a:solidFill>
                <a:latin typeface="ＭＳ Ｐゴシック" panose="020B0600070205080204" pitchFamily="50" charset="-128"/>
                <a:ea typeface="Meiryo UI" panose="020B0604030504040204" pitchFamily="50" charset="-128"/>
                <a:cs typeface="Times New Roman" panose="02020603050405020304" pitchFamily="18" charset="0"/>
              </a:rPr>
              <a:t>〇</a:t>
            </a:r>
            <a:r>
              <a:rPr lang="ja-JP" altLang="en-US" sz="1200"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眺望・景観回復に向けた植栽管理</a:t>
            </a:r>
          </a:p>
          <a:p>
            <a:pPr>
              <a:lnSpc>
                <a:spcPts val="1500"/>
              </a:lnSpc>
            </a:pPr>
            <a:r>
              <a:rPr lang="ja-JP" altLang="en-US" sz="1200" dirty="0">
                <a:solidFill>
                  <a:schemeClr val="tx1"/>
                </a:solidFill>
                <a:latin typeface="ＭＳ Ｐゴシック" panose="020B0600070205080204" pitchFamily="50" charset="-128"/>
                <a:ea typeface="ＭＳ Ｐゴシック" panose="020B0600070205080204" pitchFamily="50" charset="-128"/>
                <a:cs typeface="ＭＳ Ｐゴシック" panose="020B060007020508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・剪定・間引き（心字池・遠見の松周辺など）</a:t>
            </a:r>
            <a:endParaRPr lang="en-US" altLang="ja-JP" sz="1100"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endParaRPr>
          </a:p>
          <a:p>
            <a:pPr>
              <a:lnSpc>
                <a:spcPts val="1500"/>
              </a:lnSpc>
            </a:pPr>
            <a:r>
              <a:rPr lang="ja-JP" altLang="en-US" sz="1100" dirty="0">
                <a:latin typeface="Meiryo UI" panose="020B0604030504040204" pitchFamily="50" charset="-128"/>
                <a:ea typeface="Meiryo UI" panose="020B0604030504040204" pitchFamily="50" charset="-128"/>
                <a:cs typeface="ＭＳ Ｐゴシック" panose="020B0600070205080204" pitchFamily="50" charset="-128"/>
              </a:rPr>
              <a:t>　・周辺建築物の遮蔽検討 　・生育不良木の樹勢回復、植替など</a:t>
            </a:r>
            <a:endParaRPr lang="ja-JP" sz="14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cxnSp>
        <p:nvCxnSpPr>
          <p:cNvPr id="29" name="直線コネクタ 28">
            <a:extLst>
              <a:ext uri="{FF2B5EF4-FFF2-40B4-BE49-F238E27FC236}">
                <a16:creationId xmlns:a16="http://schemas.microsoft.com/office/drawing/2014/main" id="{A8844536-6A6F-43FA-A179-0229DA847749}"/>
              </a:ext>
            </a:extLst>
          </p:cNvPr>
          <p:cNvCxnSpPr/>
          <p:nvPr/>
        </p:nvCxnSpPr>
        <p:spPr>
          <a:xfrm>
            <a:off x="4702009" y="4912720"/>
            <a:ext cx="0" cy="2459900"/>
          </a:xfrm>
          <a:prstGeom prst="line">
            <a:avLst/>
          </a:prstGeom>
        </p:spPr>
        <p:style>
          <a:lnRef idx="1">
            <a:schemeClr val="dk1"/>
          </a:lnRef>
          <a:fillRef idx="0">
            <a:schemeClr val="dk1"/>
          </a:fillRef>
          <a:effectRef idx="0">
            <a:schemeClr val="dk1"/>
          </a:effectRef>
          <a:fontRef idx="minor">
            <a:schemeClr val="tx1"/>
          </a:fontRef>
        </p:style>
      </p:cxnSp>
      <p:cxnSp>
        <p:nvCxnSpPr>
          <p:cNvPr id="31" name="直線コネクタ 30">
            <a:extLst>
              <a:ext uri="{FF2B5EF4-FFF2-40B4-BE49-F238E27FC236}">
                <a16:creationId xmlns:a16="http://schemas.microsoft.com/office/drawing/2014/main" id="{CA7F783C-6FAA-427E-B1D7-4CCF14A498CD}"/>
              </a:ext>
            </a:extLst>
          </p:cNvPr>
          <p:cNvCxnSpPr/>
          <p:nvPr/>
        </p:nvCxnSpPr>
        <p:spPr>
          <a:xfrm>
            <a:off x="87084" y="7372620"/>
            <a:ext cx="0" cy="2127631"/>
          </a:xfrm>
          <a:prstGeom prst="line">
            <a:avLst/>
          </a:prstGeom>
        </p:spPr>
        <p:style>
          <a:lnRef idx="1">
            <a:schemeClr val="dk1"/>
          </a:lnRef>
          <a:fillRef idx="0">
            <a:schemeClr val="dk1"/>
          </a:fillRef>
          <a:effectRef idx="0">
            <a:schemeClr val="dk1"/>
          </a:effectRef>
          <a:fontRef idx="minor">
            <a:schemeClr val="tx1"/>
          </a:fontRef>
        </p:style>
      </p:cxnSp>
      <p:sp>
        <p:nvSpPr>
          <p:cNvPr id="34" name="テキスト ボックス 33">
            <a:extLst>
              <a:ext uri="{FF2B5EF4-FFF2-40B4-BE49-F238E27FC236}">
                <a16:creationId xmlns:a16="http://schemas.microsoft.com/office/drawing/2014/main" id="{4CEE5F37-BB0D-4234-8A3B-95F1194978DB}"/>
              </a:ext>
            </a:extLst>
          </p:cNvPr>
          <p:cNvSpPr txBox="1"/>
          <p:nvPr/>
        </p:nvSpPr>
        <p:spPr>
          <a:xfrm>
            <a:off x="7474954" y="7684858"/>
            <a:ext cx="1499108" cy="430887"/>
          </a:xfrm>
          <a:prstGeom prst="rect">
            <a:avLst/>
          </a:prstGeom>
          <a:noFill/>
        </p:spPr>
        <p:txBody>
          <a:bodyPr wrap="square" rtlCol="0">
            <a:spAutoFit/>
          </a:bodyPr>
          <a:lstStyle/>
          <a:p>
            <a:r>
              <a:rPr kumimoji="1" lang="ja-JP" altLang="en-US" sz="1100" dirty="0">
                <a:latin typeface="Meiryo UI" panose="020B0604030504040204" pitchFamily="50" charset="-128"/>
                <a:ea typeface="Meiryo UI" panose="020B0604030504040204" pitchFamily="50" charset="-128"/>
              </a:rPr>
              <a:t>紅葉まつりライトアップ</a:t>
            </a:r>
            <a:endParaRPr kumimoji="1" lang="en-US" altLang="ja-JP" sz="1100" dirty="0">
              <a:latin typeface="Meiryo UI" panose="020B0604030504040204" pitchFamily="50" charset="-128"/>
              <a:ea typeface="Meiryo UI" panose="020B0604030504040204" pitchFamily="50" charset="-128"/>
            </a:endParaRPr>
          </a:p>
          <a:p>
            <a:r>
              <a:rPr kumimoji="1" lang="en-US" altLang="ja-JP" sz="1100" dirty="0">
                <a:latin typeface="Meiryo UI" panose="020B0604030504040204" pitchFamily="50" charset="-128"/>
                <a:ea typeface="Meiryo UI" panose="020B0604030504040204" pitchFamily="50" charset="-128"/>
              </a:rPr>
              <a:t>(2021.11)</a:t>
            </a:r>
            <a:endParaRPr kumimoji="1" lang="ja-JP" altLang="en-US" sz="1100" dirty="0">
              <a:latin typeface="Meiryo UI" panose="020B0604030504040204" pitchFamily="50" charset="-128"/>
              <a:ea typeface="Meiryo UI" panose="020B0604030504040204" pitchFamily="50" charset="-128"/>
            </a:endParaRPr>
          </a:p>
        </p:txBody>
      </p:sp>
      <p:sp>
        <p:nvSpPr>
          <p:cNvPr id="64" name="テキスト ボックス 2">
            <a:extLst>
              <a:ext uri="{FF2B5EF4-FFF2-40B4-BE49-F238E27FC236}">
                <a16:creationId xmlns:a16="http://schemas.microsoft.com/office/drawing/2014/main" id="{FBD74F26-D275-4865-8B7E-01A0AFD487DC}"/>
              </a:ext>
            </a:extLst>
          </p:cNvPr>
          <p:cNvSpPr txBox="1"/>
          <p:nvPr/>
        </p:nvSpPr>
        <p:spPr>
          <a:xfrm>
            <a:off x="8842274" y="5718191"/>
            <a:ext cx="3822963" cy="15117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noAutofit/>
          </a:bodyPr>
          <a:lstStyle/>
          <a:p>
            <a:pPr>
              <a:lnSpc>
                <a:spcPts val="1500"/>
              </a:lnSpc>
            </a:pPr>
            <a:r>
              <a:rPr lang="ja-JP" altLang="en-US" sz="1200" dirty="0">
                <a:latin typeface="ＭＳ Ｐゴシック" panose="020B0600070205080204" pitchFamily="50" charset="-128"/>
                <a:ea typeface="Meiryo UI" panose="020B0604030504040204" pitchFamily="50" charset="-128"/>
                <a:cs typeface="Times New Roman" panose="02020603050405020304" pitchFamily="18" charset="0"/>
              </a:rPr>
              <a:t>〇施設改修計画</a:t>
            </a:r>
            <a:endParaRPr lang="ja-JP" altLang="en-US" sz="1100" dirty="0">
              <a:latin typeface="Meiryo UI" panose="020B0604030504040204" pitchFamily="50" charset="-128"/>
              <a:ea typeface="Meiryo UI" panose="020B0604030504040204" pitchFamily="50" charset="-128"/>
              <a:cs typeface="ＭＳ Ｐゴシック" panose="020B0600070205080204" pitchFamily="50" charset="-128"/>
            </a:endParaRPr>
          </a:p>
          <a:p>
            <a:pPr>
              <a:lnSpc>
                <a:spcPts val="1500"/>
              </a:lnSpc>
            </a:pPr>
            <a:r>
              <a:rPr lang="ja-JP" altLang="en-US" sz="1200" dirty="0">
                <a:latin typeface="Meiryo UI" panose="020B0604030504040204" pitchFamily="50" charset="-128"/>
                <a:ea typeface="Meiryo UI" panose="020B0604030504040204" pitchFamily="50" charset="-128"/>
                <a:cs typeface="ＭＳ Ｐゴシック" panose="020B0600070205080204" pitchFamily="50" charset="-128"/>
              </a:rPr>
              <a:t>　・老朽化施設改修</a:t>
            </a:r>
            <a:endParaRPr lang="en-US" altLang="ja-JP" sz="1200" dirty="0">
              <a:latin typeface="Meiryo UI" panose="020B0604030504040204" pitchFamily="50" charset="-128"/>
              <a:ea typeface="Meiryo UI" panose="020B0604030504040204" pitchFamily="50" charset="-128"/>
              <a:cs typeface="ＭＳ Ｐゴシック" panose="020B0600070205080204" pitchFamily="50" charset="-128"/>
            </a:endParaRPr>
          </a:p>
          <a:p>
            <a:pPr>
              <a:lnSpc>
                <a:spcPts val="1500"/>
              </a:lnSpc>
            </a:pPr>
            <a:r>
              <a:rPr lang="ja-JP" altLang="en-US" sz="1200" dirty="0">
                <a:latin typeface="Meiryo UI" panose="020B0604030504040204" pitchFamily="50" charset="-128"/>
                <a:ea typeface="Meiryo UI" panose="020B0604030504040204" pitchFamily="50" charset="-128"/>
                <a:cs typeface="ＭＳ Ｐゴシック" panose="020B0600070205080204" pitchFamily="50" charset="-128"/>
              </a:rPr>
              <a:t>　　　⇒模型</a:t>
            </a:r>
            <a:r>
              <a:rPr lang="ja-JP" altLang="en-US" sz="1200"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、茶室門、</a:t>
            </a:r>
            <a:r>
              <a:rPr lang="ja-JP" altLang="en-US" sz="1200" dirty="0">
                <a:latin typeface="Meiryo UI" panose="020B0604030504040204" pitchFamily="50" charset="-128"/>
                <a:ea typeface="Meiryo UI" panose="020B0604030504040204" pitchFamily="50" charset="-128"/>
                <a:cs typeface="ＭＳ Ｐゴシック" panose="020B0600070205080204" pitchFamily="50" charset="-128"/>
              </a:rPr>
              <a:t>休憩所、石積花壇、池護岸、</a:t>
            </a:r>
            <a:endParaRPr lang="en-US" altLang="ja-JP" sz="1200" dirty="0">
              <a:latin typeface="Meiryo UI" panose="020B0604030504040204" pitchFamily="50" charset="-128"/>
              <a:ea typeface="Meiryo UI" panose="020B0604030504040204" pitchFamily="50" charset="-128"/>
              <a:cs typeface="ＭＳ Ｐゴシック" panose="020B0600070205080204" pitchFamily="50" charset="-128"/>
            </a:endParaRPr>
          </a:p>
          <a:p>
            <a:pPr>
              <a:lnSpc>
                <a:spcPts val="1500"/>
              </a:lnSpc>
            </a:pPr>
            <a:r>
              <a:rPr lang="ja-JP" altLang="en-US" sz="1200" dirty="0">
                <a:latin typeface="Meiryo UI" panose="020B0604030504040204" pitchFamily="50" charset="-128"/>
                <a:ea typeface="Meiryo UI" panose="020B0604030504040204" pitchFamily="50" charset="-128"/>
                <a:cs typeface="ＭＳ Ｐゴシック" panose="020B0600070205080204" pitchFamily="50" charset="-128"/>
              </a:rPr>
              <a:t>　　　　 舗装</a:t>
            </a:r>
            <a:r>
              <a:rPr lang="en-US" altLang="ja-JP" sz="1200" dirty="0">
                <a:latin typeface="Meiryo UI" panose="020B0604030504040204" pitchFamily="50" charset="-128"/>
                <a:ea typeface="Meiryo UI" panose="020B0604030504040204" pitchFamily="50" charset="-128"/>
                <a:cs typeface="ＭＳ Ｐゴシック" panose="020B0600070205080204" pitchFamily="50" charset="-128"/>
              </a:rPr>
              <a:t>(</a:t>
            </a:r>
            <a:r>
              <a:rPr lang="ja-JP" altLang="en-US" sz="1200" dirty="0">
                <a:latin typeface="Meiryo UI" panose="020B0604030504040204" pitchFamily="50" charset="-128"/>
                <a:ea typeface="Meiryo UI" panose="020B0604030504040204" pitchFamily="50" charset="-128"/>
                <a:cs typeface="ＭＳ Ｐゴシック" panose="020B0600070205080204" pitchFamily="50" charset="-128"/>
              </a:rPr>
              <a:t>石張、アスファルトなど</a:t>
            </a:r>
            <a:r>
              <a:rPr lang="en-US" altLang="ja-JP" sz="1200" dirty="0">
                <a:latin typeface="Meiryo UI" panose="020B0604030504040204" pitchFamily="50" charset="-128"/>
                <a:ea typeface="Meiryo UI" panose="020B0604030504040204" pitchFamily="50" charset="-128"/>
                <a:cs typeface="ＭＳ Ｐゴシック" panose="020B0600070205080204" pitchFamily="50" charset="-128"/>
              </a:rPr>
              <a:t>)</a:t>
            </a:r>
            <a:r>
              <a:rPr lang="ja-JP" altLang="en-US" sz="1200" dirty="0">
                <a:latin typeface="Meiryo UI" panose="020B0604030504040204" pitchFamily="50" charset="-128"/>
                <a:ea typeface="Meiryo UI" panose="020B0604030504040204" pitchFamily="50" charset="-128"/>
                <a:cs typeface="ＭＳ Ｐゴシック" panose="020B0600070205080204" pitchFamily="50" charset="-128"/>
              </a:rPr>
              <a:t>　など</a:t>
            </a:r>
            <a:endParaRPr lang="en-US" altLang="ja-JP" sz="1200" dirty="0">
              <a:latin typeface="Meiryo UI" panose="020B0604030504040204" pitchFamily="50" charset="-128"/>
              <a:ea typeface="Meiryo UI" panose="020B0604030504040204" pitchFamily="50" charset="-128"/>
              <a:cs typeface="ＭＳ Ｐゴシック" panose="020B0600070205080204" pitchFamily="50" charset="-128"/>
            </a:endParaRPr>
          </a:p>
          <a:p>
            <a:pPr>
              <a:lnSpc>
                <a:spcPts val="1500"/>
              </a:lnSpc>
            </a:pPr>
            <a:r>
              <a:rPr lang="ja-JP" altLang="en-US" sz="1200" dirty="0">
                <a:latin typeface="Meiryo UI" panose="020B0604030504040204" pitchFamily="50" charset="-128"/>
                <a:ea typeface="Meiryo UI" panose="020B0604030504040204" pitchFamily="50" charset="-128"/>
                <a:cs typeface="ＭＳ Ｐゴシック" panose="020B0600070205080204" pitchFamily="50" charset="-128"/>
              </a:rPr>
              <a:t>　・バリアフリー改修</a:t>
            </a:r>
            <a:endParaRPr lang="en-US" altLang="ja-JP" sz="1200" dirty="0">
              <a:latin typeface="Meiryo UI" panose="020B0604030504040204" pitchFamily="50" charset="-128"/>
              <a:ea typeface="Meiryo UI" panose="020B0604030504040204" pitchFamily="50" charset="-128"/>
              <a:cs typeface="ＭＳ Ｐゴシック" panose="020B0600070205080204" pitchFamily="50" charset="-128"/>
            </a:endParaRPr>
          </a:p>
          <a:p>
            <a:pPr>
              <a:lnSpc>
                <a:spcPts val="1500"/>
              </a:lnSpc>
            </a:pPr>
            <a:r>
              <a:rPr lang="ja-JP" altLang="en-US" sz="1200" dirty="0">
                <a:effectLst/>
                <a:latin typeface="Meiryo UI" panose="020B0604030504040204" pitchFamily="50" charset="-128"/>
                <a:ea typeface="Meiryo UI" panose="020B0604030504040204" pitchFamily="50" charset="-128"/>
                <a:cs typeface="ＭＳ Ｐゴシック" panose="020B0600070205080204" pitchFamily="50" charset="-128"/>
              </a:rPr>
              <a:t>　　</a:t>
            </a:r>
            <a:r>
              <a:rPr lang="ja-JP" altLang="en-US" sz="1200" dirty="0">
                <a:latin typeface="Meiryo UI" panose="020B0604030504040204" pitchFamily="50" charset="-128"/>
                <a:ea typeface="Meiryo UI" panose="020B0604030504040204" pitchFamily="50" charset="-128"/>
                <a:cs typeface="ＭＳ Ｐゴシック" panose="020B0600070205080204" pitchFamily="50" charset="-128"/>
              </a:rPr>
              <a:t>　⇒段差、舗装改修など　</a:t>
            </a:r>
            <a:endParaRPr lang="en-US" altLang="ja-JP" sz="1200" dirty="0">
              <a:latin typeface="Meiryo UI" panose="020B0604030504040204" pitchFamily="50" charset="-128"/>
              <a:ea typeface="Meiryo UI" panose="020B0604030504040204" pitchFamily="50" charset="-128"/>
              <a:cs typeface="ＭＳ Ｐゴシック" panose="020B0600070205080204" pitchFamily="50" charset="-128"/>
            </a:endParaRPr>
          </a:p>
        </p:txBody>
      </p:sp>
      <p:pic>
        <p:nvPicPr>
          <p:cNvPr id="42" name="図 41">
            <a:extLst>
              <a:ext uri="{FF2B5EF4-FFF2-40B4-BE49-F238E27FC236}">
                <a16:creationId xmlns:a16="http://schemas.microsoft.com/office/drawing/2014/main" id="{B17D9612-9A90-4A6F-AC34-C357DAFB4FFA}"/>
              </a:ext>
            </a:extLst>
          </p:cNvPr>
          <p:cNvPicPr>
            <a:picLocks noChangeAspect="1"/>
          </p:cNvPicPr>
          <p:nvPr/>
        </p:nvPicPr>
        <p:blipFill rotWithShape="1">
          <a:blip r:embed="rId6" cstate="hqprint">
            <a:extLst>
              <a:ext uri="{28A0092B-C50C-407E-A947-70E740481C1C}">
                <a14:useLocalDpi xmlns:a14="http://schemas.microsoft.com/office/drawing/2010/main" val="0"/>
              </a:ext>
            </a:extLst>
          </a:blip>
          <a:srcRect/>
          <a:stretch/>
        </p:blipFill>
        <p:spPr>
          <a:xfrm rot="5400000">
            <a:off x="11390897" y="7115469"/>
            <a:ext cx="878270" cy="1162396"/>
          </a:xfrm>
          <a:prstGeom prst="rect">
            <a:avLst/>
          </a:prstGeom>
        </p:spPr>
      </p:pic>
      <p:pic>
        <p:nvPicPr>
          <p:cNvPr id="50" name="図 49" descr="屋外, 座る, テーブル, 草 が含まれている画像&#10;&#10;自動的に生成された説明">
            <a:extLst>
              <a:ext uri="{FF2B5EF4-FFF2-40B4-BE49-F238E27FC236}">
                <a16:creationId xmlns:a16="http://schemas.microsoft.com/office/drawing/2014/main" id="{23D72884-0EBD-4A9B-8D7E-54D5739094AF}"/>
              </a:ext>
            </a:extLst>
          </p:cNvPr>
          <p:cNvPicPr>
            <a:picLocks noChangeAspect="1"/>
          </p:cNvPicPr>
          <p:nvPr/>
        </p:nvPicPr>
        <p:blipFill rotWithShape="1">
          <a:blip r:embed="rId7" cstate="hqprint">
            <a:extLst>
              <a:ext uri="{28A0092B-C50C-407E-A947-70E740481C1C}">
                <a14:useLocalDpi xmlns:a14="http://schemas.microsoft.com/office/drawing/2010/main" val="0"/>
              </a:ext>
            </a:extLst>
          </a:blip>
          <a:srcRect/>
          <a:stretch/>
        </p:blipFill>
        <p:spPr>
          <a:xfrm>
            <a:off x="8962253" y="7144398"/>
            <a:ext cx="1301839" cy="890963"/>
          </a:xfrm>
          <a:prstGeom prst="rect">
            <a:avLst/>
          </a:prstGeom>
        </p:spPr>
      </p:pic>
      <p:pic>
        <p:nvPicPr>
          <p:cNvPr id="53" name="図 52">
            <a:extLst>
              <a:ext uri="{FF2B5EF4-FFF2-40B4-BE49-F238E27FC236}">
                <a16:creationId xmlns:a16="http://schemas.microsoft.com/office/drawing/2014/main" id="{4FC82597-FA0D-41C3-8319-3BD336B3A6C7}"/>
              </a:ext>
            </a:extLst>
          </p:cNvPr>
          <p:cNvPicPr>
            <a:picLocks noChangeAspect="1"/>
          </p:cNvPicPr>
          <p:nvPr/>
        </p:nvPicPr>
        <p:blipFill rotWithShape="1">
          <a:blip r:embed="rId8" cstate="hqprint">
            <a:extLst>
              <a:ext uri="{28A0092B-C50C-407E-A947-70E740481C1C}">
                <a14:useLocalDpi xmlns:a14="http://schemas.microsoft.com/office/drawing/2010/main" val="0"/>
              </a:ext>
            </a:extLst>
          </a:blip>
          <a:srcRect t="-713" r="-789"/>
          <a:stretch/>
        </p:blipFill>
        <p:spPr>
          <a:xfrm>
            <a:off x="10197996" y="6932104"/>
            <a:ext cx="1281818" cy="904582"/>
          </a:xfrm>
          <a:prstGeom prst="rect">
            <a:avLst/>
          </a:prstGeom>
        </p:spPr>
      </p:pic>
      <p:pic>
        <p:nvPicPr>
          <p:cNvPr id="56" name="図 55">
            <a:extLst>
              <a:ext uri="{FF2B5EF4-FFF2-40B4-BE49-F238E27FC236}">
                <a16:creationId xmlns:a16="http://schemas.microsoft.com/office/drawing/2014/main" id="{88CA8A65-8192-4802-8665-938CF12DB9A0}"/>
              </a:ext>
            </a:extLst>
          </p:cNvPr>
          <p:cNvPicPr>
            <a:picLocks noChangeAspect="1"/>
          </p:cNvPicPr>
          <p:nvPr/>
        </p:nvPicPr>
        <p:blipFill rotWithShape="1">
          <a:blip r:embed="rId9" cstate="hqprint">
            <a:extLst>
              <a:ext uri="{28A0092B-C50C-407E-A947-70E740481C1C}">
                <a14:useLocalDpi xmlns:a14="http://schemas.microsoft.com/office/drawing/2010/main" val="0"/>
              </a:ext>
            </a:extLst>
          </a:blip>
          <a:srcRect/>
          <a:stretch/>
        </p:blipFill>
        <p:spPr>
          <a:xfrm>
            <a:off x="5149223" y="6996691"/>
            <a:ext cx="2369043" cy="1052289"/>
          </a:xfrm>
          <a:prstGeom prst="rect">
            <a:avLst/>
          </a:prstGeom>
        </p:spPr>
      </p:pic>
      <p:sp>
        <p:nvSpPr>
          <p:cNvPr id="79" name="テキスト ボックス 2">
            <a:extLst>
              <a:ext uri="{FF2B5EF4-FFF2-40B4-BE49-F238E27FC236}">
                <a16:creationId xmlns:a16="http://schemas.microsoft.com/office/drawing/2014/main" id="{60CD455A-1808-41E5-97A4-A20C0A5A0D5E}"/>
              </a:ext>
            </a:extLst>
          </p:cNvPr>
          <p:cNvSpPr txBox="1"/>
          <p:nvPr/>
        </p:nvSpPr>
        <p:spPr>
          <a:xfrm>
            <a:off x="8707813" y="8778081"/>
            <a:ext cx="3494054" cy="637397"/>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noAutofit/>
          </a:bodyPr>
          <a:lstStyle/>
          <a:p>
            <a:pPr>
              <a:lnSpc>
                <a:spcPts val="1500"/>
              </a:lnSpc>
            </a:pPr>
            <a:r>
              <a:rPr lang="ja-JP" altLang="en-US" sz="1200" dirty="0">
                <a:latin typeface="ＭＳ Ｐゴシック" panose="020B0600070205080204" pitchFamily="50" charset="-128"/>
                <a:ea typeface="Meiryo UI" panose="020B0604030504040204" pitchFamily="50" charset="-128"/>
                <a:cs typeface="Times New Roman" panose="02020603050405020304" pitchFamily="18" charset="0"/>
              </a:rPr>
              <a:t>〇災害等への対策を踏まえた植栽管理</a:t>
            </a:r>
            <a:endParaRPr lang="ja-JP" altLang="en-US" sz="1200" dirty="0">
              <a:latin typeface="Meiryo UI" panose="020B0604030504040204" pitchFamily="50" charset="-128"/>
              <a:ea typeface="Meiryo UI" panose="020B0604030504040204" pitchFamily="50" charset="-128"/>
              <a:cs typeface="ＭＳ Ｐゴシック" panose="020B0600070205080204" pitchFamily="50" charset="-128"/>
            </a:endParaRPr>
          </a:p>
          <a:p>
            <a:pPr>
              <a:lnSpc>
                <a:spcPts val="1500"/>
              </a:lnSpc>
            </a:pPr>
            <a:r>
              <a:rPr lang="ja-JP" altLang="en-US" sz="1200" dirty="0">
                <a:latin typeface="ＭＳ Ｐゴシック" panose="020B0600070205080204" pitchFamily="50" charset="-128"/>
                <a:ea typeface="ＭＳ Ｐゴシック" panose="020B0600070205080204" pitchFamily="50" charset="-128"/>
                <a:cs typeface="ＭＳ Ｐゴシック" panose="020B0600070205080204" pitchFamily="50" charset="-128"/>
              </a:rPr>
              <a:t>　</a:t>
            </a:r>
            <a:r>
              <a:rPr lang="ja-JP" altLang="en-US" sz="1100" dirty="0">
                <a:latin typeface="Meiryo UI" panose="020B0604030504040204" pitchFamily="50" charset="-128"/>
                <a:ea typeface="Meiryo UI" panose="020B0604030504040204" pitchFamily="50" charset="-128"/>
                <a:cs typeface="ＭＳ Ｐゴシック" panose="020B0600070205080204" pitchFamily="50" charset="-128"/>
              </a:rPr>
              <a:t>・風倒防止のための外周林の切り下げ　</a:t>
            </a:r>
            <a:r>
              <a:rPr lang="ja-JP" altLang="en-US" sz="1100" dirty="0">
                <a:latin typeface="ＭＳ Ｐゴシック" panose="020B0600070205080204" pitchFamily="50" charset="-128"/>
                <a:ea typeface="Meiryo UI" panose="020B0604030504040204" pitchFamily="50" charset="-128"/>
                <a:cs typeface="Times New Roman" panose="02020603050405020304" pitchFamily="18" charset="0"/>
              </a:rPr>
              <a:t>など</a:t>
            </a:r>
            <a:endParaRPr lang="ja-JP" sz="11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pic>
        <p:nvPicPr>
          <p:cNvPr id="57" name="図 56"/>
          <p:cNvPicPr/>
          <p:nvPr/>
        </p:nvPicPr>
        <p:blipFill rotWithShape="1">
          <a:blip r:embed="rId10" cstate="print">
            <a:extLst>
              <a:ext uri="{28A0092B-C50C-407E-A947-70E740481C1C}">
                <a14:useLocalDpi xmlns:a14="http://schemas.microsoft.com/office/drawing/2010/main"/>
              </a:ext>
            </a:extLst>
          </a:blip>
          <a:srcRect b="6829"/>
          <a:stretch/>
        </p:blipFill>
        <p:spPr bwMode="auto">
          <a:xfrm>
            <a:off x="11419795" y="8523646"/>
            <a:ext cx="1112666" cy="820869"/>
          </a:xfrm>
          <a:prstGeom prst="rect">
            <a:avLst/>
          </a:prstGeom>
          <a:ln w="12700" cap="flat" cmpd="sng" algn="ctr">
            <a:noFill/>
            <a:prstDash val="solid"/>
            <a:round/>
            <a:headEnd type="none" w="med" len="med"/>
            <a:tailEnd type="none" w="med" len="med"/>
          </a:ln>
          <a:extLst>
            <a:ext uri="{53640926-AAD7-44D8-BBD7-CCE9431645EC}">
              <a14:shadowObscured xmlns:a14="http://schemas.microsoft.com/office/drawing/2010/main"/>
            </a:ext>
          </a:extLst>
        </p:spPr>
      </p:pic>
      <p:sp>
        <p:nvSpPr>
          <p:cNvPr id="3" name="テキスト ボックス 2"/>
          <p:cNvSpPr txBox="1"/>
          <p:nvPr/>
        </p:nvSpPr>
        <p:spPr>
          <a:xfrm>
            <a:off x="4861230" y="5024758"/>
            <a:ext cx="7451476" cy="492443"/>
          </a:xfrm>
          <a:prstGeom prst="rect">
            <a:avLst/>
          </a:prstGeom>
          <a:noFill/>
        </p:spPr>
        <p:txBody>
          <a:bodyPr wrap="square" lIns="0" tIns="0" rIns="0" bIns="0" rtlCol="0">
            <a:spAutoFit/>
          </a:bodyPr>
          <a:lstStyle/>
          <a:p>
            <a:r>
              <a:rPr kumimoji="1" lang="ja-JP" altLang="en-US" sz="1400" dirty="0">
                <a:latin typeface="HG丸ｺﾞｼｯｸM-PRO" panose="020F0600000000000000" pitchFamily="50" charset="-128"/>
                <a:ea typeface="HG丸ｺﾞｼｯｸM-PRO" panose="020F0600000000000000" pitchFamily="50" charset="-128"/>
              </a:rPr>
              <a:t>歴史的・文化的価値の維持・継承を念頭に置いた計画策定</a:t>
            </a:r>
          </a:p>
          <a:p>
            <a:r>
              <a:rPr kumimoji="1" lang="ja-JP" altLang="en-US" dirty="0"/>
              <a:t>　</a:t>
            </a:r>
          </a:p>
        </p:txBody>
      </p:sp>
      <p:sp>
        <p:nvSpPr>
          <p:cNvPr id="59" name="テキスト ボックス 19"/>
          <p:cNvSpPr txBox="1"/>
          <p:nvPr/>
        </p:nvSpPr>
        <p:spPr>
          <a:xfrm>
            <a:off x="11986067" y="34052"/>
            <a:ext cx="737489" cy="290338"/>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b" anchorCtr="0" forceAA="0" compatLnSpc="1">
            <a:prstTxWarp prst="textNoShape">
              <a:avLst/>
            </a:prstTxWarp>
            <a:noAutofit/>
          </a:bodyPr>
          <a:lstStyle/>
          <a:p>
            <a:pPr algn="ctr">
              <a:lnSpc>
                <a:spcPts val="1200"/>
              </a:lnSpc>
              <a:spcAft>
                <a:spcPts val="0"/>
              </a:spcAft>
            </a:pPr>
            <a:r>
              <a:rPr lang="ja-JP" sz="14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資料</a:t>
            </a:r>
            <a:r>
              <a:rPr lang="en-US" altLang="ja-JP" sz="1400" kern="100" dirty="0">
                <a:latin typeface="ＭＳ ゴシック" panose="020B0609070205080204" pitchFamily="49" charset="-128"/>
                <a:ea typeface="ＭＳ ゴシック" panose="020B0609070205080204" pitchFamily="49" charset="-128"/>
                <a:cs typeface="Times New Roman" panose="02020603050405020304" pitchFamily="18" charset="0"/>
              </a:rPr>
              <a:t>3</a:t>
            </a:r>
            <a:endParaRPr lang="ja-JP" sz="14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2" name="左右矢印 1"/>
          <p:cNvSpPr/>
          <p:nvPr/>
        </p:nvSpPr>
        <p:spPr>
          <a:xfrm>
            <a:off x="8608581" y="6831008"/>
            <a:ext cx="340349" cy="202191"/>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8484419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pic>
        <p:nvPicPr>
          <p:cNvPr id="4" name="コンテンツ プレースホルダー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38756" y="2377091"/>
            <a:ext cx="10922648" cy="4608000"/>
          </a:xfrm>
        </p:spPr>
      </p:pic>
    </p:spTree>
    <p:extLst>
      <p:ext uri="{BB962C8B-B14F-4D97-AF65-F5344CB8AC3E}">
        <p14:creationId xmlns:p14="http://schemas.microsoft.com/office/powerpoint/2010/main" val="367554997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1021</Words>
  <Application>Microsoft Office PowerPoint</Application>
  <PresentationFormat>A3 297x420 mm</PresentationFormat>
  <Paragraphs>108</Paragraphs>
  <Slides>2</Slides>
  <Notes>0</Notes>
  <HiddenSlides>0</HiddenSlides>
  <MMClips>0</MMClips>
  <ScaleCrop>false</ScaleCrop>
  <HeadingPairs>
    <vt:vector size="6" baseType="variant">
      <vt:variant>
        <vt:lpstr>使用されているフォント</vt:lpstr>
      </vt:variant>
      <vt:variant>
        <vt:i4>12</vt:i4>
      </vt:variant>
      <vt:variant>
        <vt:lpstr>テーマ</vt:lpstr>
      </vt:variant>
      <vt:variant>
        <vt:i4>1</vt:i4>
      </vt:variant>
      <vt:variant>
        <vt:lpstr>スライド タイトル</vt:lpstr>
      </vt:variant>
      <vt:variant>
        <vt:i4>2</vt:i4>
      </vt:variant>
    </vt:vector>
  </HeadingPairs>
  <TitlesOfParts>
    <vt:vector size="15" baseType="lpstr">
      <vt:lpstr>HG丸ｺﾞｼｯｸM-PRO</vt:lpstr>
      <vt:lpstr>Meiryo UI</vt:lpstr>
      <vt:lpstr>ＭＳ Ｐゴシック</vt:lpstr>
      <vt:lpstr>ＭＳ ゴシック</vt:lpstr>
      <vt:lpstr>ＭＳ 明朝</vt:lpstr>
      <vt:lpstr>游ゴシック</vt:lpstr>
      <vt:lpstr>游ゴシック Light</vt:lpstr>
      <vt:lpstr>Arial</vt:lpstr>
      <vt:lpstr>Calibri</vt:lpstr>
      <vt:lpstr>Calibri Light</vt:lpstr>
      <vt:lpstr>Century</vt:lpstr>
      <vt:lpstr>Times New Roman</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2022-02-08T01:32:26Z</dcterms:created>
  <dcterms:modified xsi:type="dcterms:W3CDTF">2022-02-09T07:51:56Z</dcterms:modified>
</cp:coreProperties>
</file>