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56" r:id="rId2"/>
    <p:sldId id="257" r:id="rId3"/>
  </p:sldIdLst>
  <p:sldSz cx="12801600" cy="9601200" type="A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418"/>
    <a:srgbClr val="003300"/>
    <a:srgbClr val="517D21"/>
    <a:srgbClr val="4171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3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8595E-9AF7-4BC9-9CB0-08FFE6F87334}" type="datetimeFigureOut">
              <a:rPr kumimoji="1" lang="ja-JP" altLang="en-US" smtClean="0"/>
              <a:t>2022/2/8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0BC53-0C13-4F7B-851A-8CCDCAB022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6716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8595E-9AF7-4BC9-9CB0-08FFE6F87334}" type="datetimeFigureOut">
              <a:rPr kumimoji="1" lang="ja-JP" altLang="en-US" smtClean="0"/>
              <a:t>2022/2/8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0BC53-0C13-4F7B-851A-8CCDCAB022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6890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8595E-9AF7-4BC9-9CB0-08FFE6F87334}" type="datetimeFigureOut">
              <a:rPr kumimoji="1" lang="ja-JP" altLang="en-US" smtClean="0"/>
              <a:t>2022/2/8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0BC53-0C13-4F7B-851A-8CCDCAB022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8524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8595E-9AF7-4BC9-9CB0-08FFE6F87334}" type="datetimeFigureOut">
              <a:rPr kumimoji="1" lang="ja-JP" altLang="en-US" smtClean="0"/>
              <a:t>2022/2/8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0BC53-0C13-4F7B-851A-8CCDCAB022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4902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8595E-9AF7-4BC9-9CB0-08FFE6F87334}" type="datetimeFigureOut">
              <a:rPr kumimoji="1" lang="ja-JP" altLang="en-US" smtClean="0"/>
              <a:t>2022/2/8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0BC53-0C13-4F7B-851A-8CCDCAB022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9970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8595E-9AF7-4BC9-9CB0-08FFE6F87334}" type="datetimeFigureOut">
              <a:rPr kumimoji="1" lang="ja-JP" altLang="en-US" smtClean="0"/>
              <a:t>2022/2/8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0BC53-0C13-4F7B-851A-8CCDCAB022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7736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8595E-9AF7-4BC9-9CB0-08FFE6F87334}" type="datetimeFigureOut">
              <a:rPr kumimoji="1" lang="ja-JP" altLang="en-US" smtClean="0"/>
              <a:t>2022/2/8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0BC53-0C13-4F7B-851A-8CCDCAB022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3672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8595E-9AF7-4BC9-9CB0-08FFE6F87334}" type="datetimeFigureOut">
              <a:rPr kumimoji="1" lang="ja-JP" altLang="en-US" smtClean="0"/>
              <a:t>2022/2/8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0BC53-0C13-4F7B-851A-8CCDCAB022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1207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8595E-9AF7-4BC9-9CB0-08FFE6F87334}" type="datetimeFigureOut">
              <a:rPr kumimoji="1" lang="ja-JP" altLang="en-US" smtClean="0"/>
              <a:t>2022/2/8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0BC53-0C13-4F7B-851A-8CCDCAB022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2003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8595E-9AF7-4BC9-9CB0-08FFE6F87334}" type="datetimeFigureOut">
              <a:rPr kumimoji="1" lang="ja-JP" altLang="en-US" smtClean="0"/>
              <a:t>2022/2/8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0BC53-0C13-4F7B-851A-8CCDCAB022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8604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8595E-9AF7-4BC9-9CB0-08FFE6F87334}" type="datetimeFigureOut">
              <a:rPr kumimoji="1" lang="ja-JP" altLang="en-US" smtClean="0"/>
              <a:t>2022/2/8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0BC53-0C13-4F7B-851A-8CCDCAB022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6221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8595E-9AF7-4BC9-9CB0-08FFE6F87334}" type="datetimeFigureOut">
              <a:rPr kumimoji="1" lang="ja-JP" altLang="en-US" smtClean="0"/>
              <a:t>2022/2/8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0BC53-0C13-4F7B-851A-8CCDCAB022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0480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kumimoji="1"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kumimoji="1"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6379" y="3474183"/>
            <a:ext cx="5580261" cy="2831113"/>
          </a:xfrm>
          <a:prstGeom prst="rect">
            <a:avLst/>
          </a:prstGeom>
        </p:spPr>
      </p:pic>
      <p:sp>
        <p:nvSpPr>
          <p:cNvPr id="23" name="正方形/長方形 22"/>
          <p:cNvSpPr/>
          <p:nvPr/>
        </p:nvSpPr>
        <p:spPr>
          <a:xfrm>
            <a:off x="0" y="-10477"/>
            <a:ext cx="12796203" cy="4000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265113" algn="ctr">
              <a:spcAft>
                <a:spcPts val="0"/>
              </a:spcAft>
            </a:pPr>
            <a:r>
              <a:rPr lang="ja-JP" altLang="ja-JP" b="1" kern="100" dirty="0">
                <a:solidFill>
                  <a:srgbClr val="FFFFFF"/>
                </a:solidFill>
                <a:latin typeface="游明朝" panose="02020400000000000000" pitchFamily="18" charset="-128"/>
                <a:ea typeface="Meiryo UI" panose="020B0604030504040204" pitchFamily="50" charset="-128"/>
                <a:cs typeface="Times New Roman" panose="02020603050405020304" pitchFamily="18" charset="0"/>
              </a:rPr>
              <a:t>万博の森での取り組みについて</a:t>
            </a:r>
            <a:endParaRPr lang="ja-JP" altLang="ja-JP" sz="1100" b="1" kern="100" dirty="0"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6075679" y="512254"/>
            <a:ext cx="6720524" cy="2389821"/>
          </a:xfrm>
          <a:prstGeom prst="roundRect">
            <a:avLst>
              <a:gd name="adj" fmla="val 0"/>
            </a:avLst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7" name="テキスト ボックス 15"/>
          <p:cNvSpPr txBox="1"/>
          <p:nvPr/>
        </p:nvSpPr>
        <p:spPr>
          <a:xfrm>
            <a:off x="5990063" y="806448"/>
            <a:ext cx="4404722" cy="61913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340" indent="-89535" algn="just">
              <a:lnSpc>
                <a:spcPts val="2000"/>
              </a:lnSpc>
              <a:spcAft>
                <a:spcPts val="0"/>
              </a:spcAft>
            </a:pPr>
            <a:r>
              <a:rPr lang="ja-JP" sz="1200" kern="100" dirty="0">
                <a:effectLst/>
                <a:latin typeface="游明朝" panose="02020400000000000000" pitchFamily="18" charset="-128"/>
                <a:ea typeface="Meiryo UI" panose="020B0604030504040204" pitchFamily="50" charset="-128"/>
                <a:cs typeface="Times New Roman" panose="02020603050405020304" pitchFamily="18" charset="0"/>
              </a:rPr>
              <a:t>・樹種転換の可能性のある「保全・利用林」</a:t>
            </a:r>
            <a:endParaRPr lang="ja-JP" sz="12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180340" indent="-89535" algn="just">
              <a:lnSpc>
                <a:spcPts val="2000"/>
              </a:lnSpc>
              <a:spcAft>
                <a:spcPts val="0"/>
              </a:spcAft>
            </a:pPr>
            <a:r>
              <a:rPr lang="ja-JP" sz="1200" kern="100" dirty="0">
                <a:effectLst/>
                <a:latin typeface="游明朝" panose="02020400000000000000" pitchFamily="18" charset="-128"/>
                <a:ea typeface="Meiryo UI" panose="020B0604030504040204" pitchFamily="50" charset="-128"/>
                <a:cs typeface="Times New Roman" panose="02020603050405020304" pitchFamily="18" charset="0"/>
              </a:rPr>
              <a:t>・落葉樹林（コナラ林、エノキ林、ケヤキ林）を目標林型</a:t>
            </a:r>
            <a:endParaRPr lang="ja-JP" sz="12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180340" indent="-89535" algn="just">
              <a:lnSpc>
                <a:spcPts val="700"/>
              </a:lnSpc>
              <a:spcAft>
                <a:spcPts val="0"/>
              </a:spcAft>
            </a:pPr>
            <a:r>
              <a:rPr lang="en-US" sz="1200" kern="100" dirty="0">
                <a:effectLst/>
                <a:latin typeface="Meiryo UI" panose="020B0604030504040204" pitchFamily="50" charset="-128"/>
                <a:ea typeface="游明朝" panose="02020400000000000000" pitchFamily="18" charset="-128"/>
                <a:cs typeface="Times New Roman" panose="02020603050405020304" pitchFamily="18" charset="0"/>
              </a:rPr>
              <a:t> </a:t>
            </a:r>
            <a:endParaRPr lang="ja-JP" sz="12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0" y="3076396"/>
            <a:ext cx="12801599" cy="6524804"/>
          </a:xfrm>
          <a:prstGeom prst="roundRect">
            <a:avLst>
              <a:gd name="adj" fmla="val 0"/>
            </a:avLst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12" name="角丸四角形 11"/>
          <p:cNvSpPr/>
          <p:nvPr/>
        </p:nvSpPr>
        <p:spPr>
          <a:xfrm>
            <a:off x="0" y="512254"/>
            <a:ext cx="5967663" cy="2396335"/>
          </a:xfrm>
          <a:prstGeom prst="roundRect">
            <a:avLst>
              <a:gd name="adj" fmla="val 0"/>
            </a:avLst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25" name="角丸四角形 24"/>
          <p:cNvSpPr/>
          <p:nvPr/>
        </p:nvSpPr>
        <p:spPr>
          <a:xfrm>
            <a:off x="0" y="512254"/>
            <a:ext cx="3869055" cy="288000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72000" rIns="9144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ts val="1700"/>
              </a:lnSpc>
              <a:spcAft>
                <a:spcPts val="0"/>
              </a:spcAft>
            </a:pPr>
            <a:r>
              <a:rPr lang="ja-JP" altLang="ja-JP" sz="1600" b="1" kern="100" dirty="0">
                <a:solidFill>
                  <a:srgbClr val="FFFFFF"/>
                </a:solidFill>
                <a:latin typeface="+mn-ea"/>
                <a:cs typeface="Times New Roman" panose="02020603050405020304" pitchFamily="18" charset="0"/>
              </a:rPr>
              <a:t>万博の森</a:t>
            </a:r>
            <a:r>
              <a:rPr lang="ja-JP" altLang="ja-JP" sz="1600" b="1" kern="100" dirty="0" smtClean="0">
                <a:solidFill>
                  <a:srgbClr val="FFFFFF"/>
                </a:solidFill>
                <a:latin typeface="+mn-ea"/>
                <a:cs typeface="Times New Roman" panose="02020603050405020304" pitchFamily="18" charset="0"/>
              </a:rPr>
              <a:t>の</a:t>
            </a:r>
            <a:r>
              <a:rPr lang="ja-JP" altLang="en-US" sz="1600" b="1" kern="100" dirty="0" smtClean="0">
                <a:solidFill>
                  <a:srgbClr val="FFFFFF"/>
                </a:solidFill>
                <a:latin typeface="+mn-ea"/>
                <a:cs typeface="Times New Roman" panose="02020603050405020304" pitchFamily="18" charset="0"/>
              </a:rPr>
              <a:t>森づくりの方針・経緯</a:t>
            </a:r>
            <a:endParaRPr lang="en-US" altLang="ja-JP" sz="1600" b="1" kern="100" dirty="0" smtClean="0">
              <a:solidFill>
                <a:srgbClr val="FFFFFF"/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28" name="角丸四角形 27"/>
          <p:cNvSpPr/>
          <p:nvPr/>
        </p:nvSpPr>
        <p:spPr>
          <a:xfrm>
            <a:off x="6083338" y="506416"/>
            <a:ext cx="3869055" cy="288000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ja-JP" sz="1600" b="1" dirty="0"/>
              <a:t>モデルエリアの設定について</a:t>
            </a:r>
          </a:p>
        </p:txBody>
      </p:sp>
      <p:graphicFrame>
        <p:nvGraphicFramePr>
          <p:cNvPr id="30" name="表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0054184"/>
              </p:ext>
            </p:extLst>
          </p:nvPr>
        </p:nvGraphicFramePr>
        <p:xfrm>
          <a:off x="6190621" y="1480398"/>
          <a:ext cx="3692946" cy="131949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8807">
                  <a:extLst>
                    <a:ext uri="{9D8B030D-6E8A-4147-A177-3AD203B41FA5}">
                      <a16:colId xmlns:a16="http://schemas.microsoft.com/office/drawing/2014/main" val="3313448630"/>
                    </a:ext>
                  </a:extLst>
                </a:gridCol>
                <a:gridCol w="617834">
                  <a:extLst>
                    <a:ext uri="{9D8B030D-6E8A-4147-A177-3AD203B41FA5}">
                      <a16:colId xmlns:a16="http://schemas.microsoft.com/office/drawing/2014/main" val="3087444007"/>
                    </a:ext>
                  </a:extLst>
                </a:gridCol>
                <a:gridCol w="704176">
                  <a:extLst>
                    <a:ext uri="{9D8B030D-6E8A-4147-A177-3AD203B41FA5}">
                      <a16:colId xmlns:a16="http://schemas.microsoft.com/office/drawing/2014/main" val="3616380128"/>
                    </a:ext>
                  </a:extLst>
                </a:gridCol>
                <a:gridCol w="1972129">
                  <a:extLst>
                    <a:ext uri="{9D8B030D-6E8A-4147-A177-3AD203B41FA5}">
                      <a16:colId xmlns:a16="http://schemas.microsoft.com/office/drawing/2014/main" val="944616667"/>
                    </a:ext>
                  </a:extLst>
                </a:gridCol>
              </a:tblGrid>
              <a:tr h="439831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Meiryo UI" panose="020B0604030504040204" pitchFamily="50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ja-JP" sz="11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ja-JP" sz="1050" kern="100" dirty="0" smtClean="0">
                          <a:effectLst/>
                          <a:latin typeface="游明朝" panose="02020400000000000000" pitchFamily="18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施業</a:t>
                      </a:r>
                      <a:endParaRPr lang="en-US" altLang="ja-JP" sz="1050" kern="100" dirty="0" smtClean="0">
                        <a:effectLst/>
                        <a:latin typeface="游明朝" panose="02020400000000000000" pitchFamily="18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ja-JP" sz="1050" kern="100" dirty="0" smtClean="0">
                          <a:effectLst/>
                          <a:latin typeface="游明朝" panose="02020400000000000000" pitchFamily="18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開始</a:t>
                      </a:r>
                      <a:endParaRPr lang="ja-JP" sz="11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ja-JP" sz="1050" kern="100" dirty="0">
                          <a:effectLst/>
                          <a:latin typeface="游明朝" panose="02020400000000000000" pitchFamily="18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目標林型</a:t>
                      </a:r>
                      <a:endParaRPr lang="ja-JP" sz="11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ja-JP" sz="1050" kern="100" dirty="0">
                          <a:effectLst/>
                          <a:latin typeface="游明朝" panose="02020400000000000000" pitchFamily="18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テーマ</a:t>
                      </a:r>
                      <a:endParaRPr lang="ja-JP" sz="11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68166319"/>
                  </a:ext>
                </a:extLst>
              </a:tr>
              <a:tr h="439831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050" kern="100" dirty="0" smtClean="0">
                          <a:effectLst/>
                          <a:latin typeface="Meiryo UI" panose="020B0604030504040204" pitchFamily="50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A</a:t>
                      </a:r>
                      <a:endParaRPr lang="ja-JP" sz="11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050" kern="100" dirty="0" smtClean="0">
                          <a:effectLst/>
                          <a:latin typeface="游明朝" panose="02020400000000000000" pitchFamily="18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2020</a:t>
                      </a: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ja-JP" sz="1050" kern="100" dirty="0" smtClean="0">
                          <a:effectLst/>
                          <a:latin typeface="游明朝" panose="02020400000000000000" pitchFamily="18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年度</a:t>
                      </a:r>
                      <a:endParaRPr lang="ja-JP" sz="11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ja-JP" sz="1050" kern="100" dirty="0">
                          <a:effectLst/>
                          <a:latin typeface="游明朝" panose="02020400000000000000" pitchFamily="18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コナラ林</a:t>
                      </a:r>
                      <a:endParaRPr lang="ja-JP" sz="11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ja-JP" sz="1050" kern="100" dirty="0">
                          <a:effectLst/>
                          <a:latin typeface="游明朝" panose="02020400000000000000" pitchFamily="18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比較的、樹種転換が</a:t>
                      </a:r>
                      <a:r>
                        <a:rPr lang="ja-JP" sz="1050" kern="100" dirty="0" smtClean="0">
                          <a:effectLst/>
                          <a:latin typeface="游明朝" panose="02020400000000000000" pitchFamily="18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図りやすい</a:t>
                      </a:r>
                      <a:endParaRPr lang="en-US" altLang="ja-JP" sz="1050" kern="100" dirty="0" smtClean="0">
                        <a:effectLst/>
                        <a:latin typeface="游明朝" panose="02020400000000000000" pitchFamily="18" charset="-128"/>
                        <a:ea typeface="Meiryo UI" panose="020B0604030504040204" pitchFamily="50" charset="-128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ja-JP" sz="1050" kern="100" dirty="0" smtClean="0">
                          <a:effectLst/>
                          <a:latin typeface="游明朝" panose="02020400000000000000" pitchFamily="18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樹林</a:t>
                      </a:r>
                      <a:endParaRPr lang="ja-JP" sz="11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38928731"/>
                  </a:ext>
                </a:extLst>
              </a:tr>
              <a:tr h="439831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050" kern="100" dirty="0" smtClean="0">
                          <a:effectLst/>
                          <a:latin typeface="Meiryo UI" panose="020B0604030504040204" pitchFamily="50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B</a:t>
                      </a:r>
                      <a:endParaRPr lang="ja-JP" sz="11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050" kern="100" dirty="0" smtClean="0">
                          <a:effectLst/>
                          <a:latin typeface="游明朝" panose="02020400000000000000" pitchFamily="18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2021</a:t>
                      </a: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ja-JP" sz="1050" kern="100" dirty="0" smtClean="0">
                          <a:effectLst/>
                          <a:latin typeface="游明朝" panose="02020400000000000000" pitchFamily="18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年度</a:t>
                      </a:r>
                      <a:endParaRPr lang="ja-JP" sz="11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ja-JP" sz="1050" kern="100">
                          <a:effectLst/>
                          <a:latin typeface="游明朝" panose="02020400000000000000" pitchFamily="18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エノキ林・ケヤキ林</a:t>
                      </a:r>
                      <a:endParaRPr lang="ja-JP" sz="11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ja-JP" sz="1050" kern="100" dirty="0">
                          <a:effectLst/>
                          <a:latin typeface="游明朝" panose="02020400000000000000" pitchFamily="18" charset="-128"/>
                          <a:ea typeface="Meiryo UI" panose="020B0604030504040204" pitchFamily="50" charset="-128"/>
                          <a:cs typeface="Times New Roman" panose="02020603050405020304" pitchFamily="18" charset="0"/>
                        </a:rPr>
                        <a:t>万博の森を表す標準的な樹林</a:t>
                      </a:r>
                      <a:endParaRPr lang="ja-JP" sz="11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75686272"/>
                  </a:ext>
                </a:extLst>
              </a:tr>
            </a:tbl>
          </a:graphicData>
        </a:graphic>
      </p:graphicFrame>
      <p:sp>
        <p:nvSpPr>
          <p:cNvPr id="31" name="角丸四角形 30"/>
          <p:cNvSpPr/>
          <p:nvPr/>
        </p:nvSpPr>
        <p:spPr>
          <a:xfrm>
            <a:off x="-1" y="3090247"/>
            <a:ext cx="3869055" cy="252000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7200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1600" b="1" dirty="0"/>
              <a:t>実施モデルエリアの概要</a:t>
            </a:r>
          </a:p>
        </p:txBody>
      </p:sp>
      <p:pic>
        <p:nvPicPr>
          <p:cNvPr id="35" name="図 3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86" y="7992405"/>
            <a:ext cx="2054517" cy="1369445"/>
          </a:xfrm>
          <a:prstGeom prst="rect">
            <a:avLst/>
          </a:prstGeom>
        </p:spPr>
      </p:pic>
      <p:sp>
        <p:nvSpPr>
          <p:cNvPr id="36" name="右矢印 35"/>
          <p:cNvSpPr/>
          <p:nvPr/>
        </p:nvSpPr>
        <p:spPr>
          <a:xfrm>
            <a:off x="2215452" y="7992401"/>
            <a:ext cx="324000" cy="1623773"/>
          </a:xfrm>
          <a:prstGeom prst="rightArrow">
            <a:avLst>
              <a:gd name="adj1" fmla="val 50000"/>
              <a:gd name="adj2" fmla="val 6907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37" name="正方形/長方形 36"/>
          <p:cNvSpPr/>
          <p:nvPr/>
        </p:nvSpPr>
        <p:spPr>
          <a:xfrm>
            <a:off x="160730" y="9306877"/>
            <a:ext cx="1893992" cy="327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1100" kern="100" dirty="0" smtClean="0">
                <a:solidFill>
                  <a:srgbClr val="000000"/>
                </a:solidFill>
                <a:ea typeface="Meiryo UI" panose="020B0604030504040204" pitchFamily="50" charset="-128"/>
                <a:cs typeface="Times New Roman" panose="02020603050405020304" pitchFamily="18" charset="0"/>
              </a:rPr>
              <a:t>モデルエリア</a:t>
            </a:r>
            <a:r>
              <a:rPr lang="en-US" altLang="ja-JP" sz="1100" kern="100" dirty="0" smtClean="0">
                <a:solidFill>
                  <a:srgbClr val="000000"/>
                </a:solidFill>
                <a:ea typeface="Meiryo UI" panose="020B0604030504040204" pitchFamily="50" charset="-128"/>
                <a:cs typeface="Times New Roman" panose="02020603050405020304" pitchFamily="18" charset="0"/>
              </a:rPr>
              <a:t>A</a:t>
            </a:r>
            <a:r>
              <a:rPr lang="ja-JP" altLang="en-US" sz="1100" kern="100" dirty="0" smtClean="0">
                <a:solidFill>
                  <a:srgbClr val="000000"/>
                </a:solidFill>
                <a:ea typeface="Meiryo UI" panose="020B0604030504040204" pitchFamily="50" charset="-128"/>
                <a:cs typeface="Times New Roman" panose="02020603050405020304" pitchFamily="18" charset="0"/>
              </a:rPr>
              <a:t>（</a:t>
            </a:r>
            <a:r>
              <a:rPr lang="en-US" altLang="ja-JP" sz="1100" kern="100" dirty="0" smtClean="0">
                <a:solidFill>
                  <a:srgbClr val="000000"/>
                </a:solidFill>
                <a:ea typeface="Meiryo UI" panose="020B0604030504040204" pitchFamily="50" charset="-128"/>
                <a:cs typeface="Times New Roman" panose="02020603050405020304" pitchFamily="18" charset="0"/>
              </a:rPr>
              <a:t>3-2</a:t>
            </a:r>
            <a:r>
              <a:rPr lang="ja-JP" altLang="en-US" sz="1100" kern="100" dirty="0" smtClean="0">
                <a:solidFill>
                  <a:srgbClr val="000000"/>
                </a:solidFill>
                <a:ea typeface="Meiryo UI" panose="020B0604030504040204" pitchFamily="50" charset="-128"/>
                <a:cs typeface="Times New Roman" panose="02020603050405020304" pitchFamily="18" charset="0"/>
              </a:rPr>
              <a:t>）　</a:t>
            </a:r>
            <a:r>
              <a:rPr lang="ja-JP" sz="1100" kern="100" dirty="0" smtClean="0">
                <a:solidFill>
                  <a:srgbClr val="000000"/>
                </a:solidFill>
                <a:effectLst/>
                <a:ea typeface="Meiryo UI" panose="020B0604030504040204" pitchFamily="50" charset="-128"/>
                <a:cs typeface="Times New Roman" panose="02020603050405020304" pitchFamily="18" charset="0"/>
              </a:rPr>
              <a:t>施業前</a:t>
            </a:r>
            <a:endParaRPr lang="ja-JP" sz="1200" kern="100" dirty="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42" name="図 4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09776" y="612700"/>
            <a:ext cx="2707105" cy="2224905"/>
          </a:xfrm>
          <a:prstGeom prst="rect">
            <a:avLst/>
          </a:prstGeom>
        </p:spPr>
      </p:pic>
      <p:sp>
        <p:nvSpPr>
          <p:cNvPr id="18" name="正方形/長方形 17"/>
          <p:cNvSpPr/>
          <p:nvPr/>
        </p:nvSpPr>
        <p:spPr>
          <a:xfrm>
            <a:off x="9981796" y="606385"/>
            <a:ext cx="2715287" cy="2249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0"/>
              </a:spcAft>
            </a:pPr>
            <a:r>
              <a:rPr lang="ja-JP" sz="1200" kern="100" dirty="0">
                <a:solidFill>
                  <a:srgbClr val="000000"/>
                </a:solidFill>
                <a:effectLst>
                  <a:glow rad="101600">
                    <a:schemeClr val="bg1"/>
                  </a:glow>
                </a:effectLst>
                <a:ea typeface="Meiryo UI" panose="020B0604030504040204" pitchFamily="50" charset="-128"/>
                <a:cs typeface="Times New Roman" panose="02020603050405020304" pitchFamily="18" charset="0"/>
              </a:rPr>
              <a:t>４つの樹林タイプでの健全な</a:t>
            </a:r>
            <a:r>
              <a:rPr lang="ja-JP" sz="1200" kern="100" dirty="0" smtClean="0">
                <a:solidFill>
                  <a:srgbClr val="000000"/>
                </a:solidFill>
                <a:effectLst>
                  <a:glow rad="101600">
                    <a:schemeClr val="bg1"/>
                  </a:glow>
                </a:effectLst>
                <a:ea typeface="Meiryo UI" panose="020B0604030504040204" pitchFamily="50" charset="-128"/>
                <a:cs typeface="Times New Roman" panose="02020603050405020304" pitchFamily="18" charset="0"/>
              </a:rPr>
              <a:t>森づくり</a:t>
            </a:r>
            <a:endParaRPr lang="ja-JP" sz="1200" kern="100" dirty="0">
              <a:effectLst>
                <a:glow rad="101600">
                  <a:schemeClr val="bg1"/>
                </a:glow>
              </a:effectLst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44" name="図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1757" y="6328548"/>
            <a:ext cx="2800039" cy="2164806"/>
          </a:xfrm>
          <a:prstGeom prst="rect">
            <a:avLst/>
          </a:prstGeom>
        </p:spPr>
      </p:pic>
      <p:pic>
        <p:nvPicPr>
          <p:cNvPr id="45" name="図 4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99751" y="6328548"/>
            <a:ext cx="2783915" cy="2164806"/>
          </a:xfrm>
          <a:prstGeom prst="rect">
            <a:avLst/>
          </a:prstGeom>
        </p:spPr>
      </p:pic>
      <p:sp>
        <p:nvSpPr>
          <p:cNvPr id="47" name="正方形/長方形 46"/>
          <p:cNvSpPr/>
          <p:nvPr/>
        </p:nvSpPr>
        <p:spPr>
          <a:xfrm>
            <a:off x="3082231" y="9313804"/>
            <a:ext cx="2785249" cy="327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1100" kern="100" dirty="0" smtClean="0">
                <a:solidFill>
                  <a:srgbClr val="000000"/>
                </a:solidFill>
                <a:ea typeface="Meiryo UI" panose="020B0604030504040204" pitchFamily="50" charset="-128"/>
                <a:cs typeface="Times New Roman" panose="02020603050405020304" pitchFamily="18" charset="0"/>
              </a:rPr>
              <a:t>モデルエリア</a:t>
            </a:r>
            <a:r>
              <a:rPr lang="en-US" altLang="ja-JP" sz="1100" kern="100" dirty="0" smtClean="0">
                <a:solidFill>
                  <a:srgbClr val="000000"/>
                </a:solidFill>
                <a:ea typeface="Meiryo UI" panose="020B0604030504040204" pitchFamily="50" charset="-128"/>
                <a:cs typeface="Times New Roman" panose="02020603050405020304" pitchFamily="18" charset="0"/>
              </a:rPr>
              <a:t>A</a:t>
            </a:r>
            <a:r>
              <a:rPr lang="ja-JP" altLang="en-US" sz="1100" kern="100" dirty="0" smtClean="0">
                <a:solidFill>
                  <a:srgbClr val="000000"/>
                </a:solidFill>
                <a:ea typeface="Meiryo UI" panose="020B0604030504040204" pitchFamily="50" charset="-128"/>
                <a:cs typeface="Times New Roman" panose="02020603050405020304" pitchFamily="18" charset="0"/>
              </a:rPr>
              <a:t>（</a:t>
            </a:r>
            <a:r>
              <a:rPr lang="en-US" altLang="ja-JP" sz="1100" kern="100" dirty="0" smtClean="0">
                <a:solidFill>
                  <a:srgbClr val="000000"/>
                </a:solidFill>
                <a:ea typeface="Meiryo UI" panose="020B0604030504040204" pitchFamily="50" charset="-128"/>
                <a:cs typeface="Times New Roman" panose="02020603050405020304" pitchFamily="18" charset="0"/>
              </a:rPr>
              <a:t>3-2</a:t>
            </a:r>
            <a:r>
              <a:rPr lang="ja-JP" altLang="en-US" sz="1100" kern="100" dirty="0" smtClean="0">
                <a:solidFill>
                  <a:srgbClr val="000000"/>
                </a:solidFill>
                <a:ea typeface="Meiryo UI" panose="020B0604030504040204" pitchFamily="50" charset="-128"/>
                <a:cs typeface="Times New Roman" panose="02020603050405020304" pitchFamily="18" charset="0"/>
              </a:rPr>
              <a:t>）　</a:t>
            </a:r>
            <a:r>
              <a:rPr lang="ja-JP" sz="1100" kern="100" dirty="0" smtClean="0">
                <a:solidFill>
                  <a:srgbClr val="000000"/>
                </a:solidFill>
                <a:effectLst/>
                <a:ea typeface="Meiryo UI" panose="020B0604030504040204" pitchFamily="50" charset="-128"/>
                <a:cs typeface="Times New Roman" panose="02020603050405020304" pitchFamily="18" charset="0"/>
              </a:rPr>
              <a:t>施業</a:t>
            </a:r>
            <a:r>
              <a:rPr lang="ja-JP" altLang="en-US" sz="1100" kern="100" dirty="0" smtClean="0">
                <a:solidFill>
                  <a:srgbClr val="000000"/>
                </a:solidFill>
                <a:effectLst/>
                <a:ea typeface="Meiryo UI" panose="020B0604030504040204" pitchFamily="50" charset="-128"/>
                <a:cs typeface="Times New Roman" panose="02020603050405020304" pitchFamily="18" charset="0"/>
              </a:rPr>
              <a:t>後</a:t>
            </a:r>
            <a:r>
              <a:rPr lang="ja-JP" altLang="en-US" sz="1100" kern="100" dirty="0">
                <a:solidFill>
                  <a:srgbClr val="000000"/>
                </a:solidFill>
                <a:ea typeface="Meiryo UI" panose="020B0604030504040204" pitchFamily="50" charset="-128"/>
                <a:cs typeface="Times New Roman" panose="02020603050405020304" pitchFamily="18" charset="0"/>
              </a:rPr>
              <a:t>（</a:t>
            </a:r>
            <a:r>
              <a:rPr lang="en-US" altLang="ja-JP" sz="1100" kern="100" dirty="0" smtClean="0">
                <a:solidFill>
                  <a:srgbClr val="000000"/>
                </a:solidFill>
                <a:effectLst/>
                <a:ea typeface="Meiryo UI" panose="020B0604030504040204" pitchFamily="50" charset="-128"/>
                <a:cs typeface="Times New Roman" panose="02020603050405020304" pitchFamily="18" charset="0"/>
              </a:rPr>
              <a:t>R3</a:t>
            </a:r>
            <a:r>
              <a:rPr lang="ja-JP" altLang="en-US" sz="1100" kern="100" dirty="0" smtClean="0">
                <a:solidFill>
                  <a:srgbClr val="000000"/>
                </a:solidFill>
                <a:effectLst/>
                <a:ea typeface="Meiryo UI" panose="020B0604030504040204" pitchFamily="50" charset="-128"/>
                <a:cs typeface="Times New Roman" panose="02020603050405020304" pitchFamily="18" charset="0"/>
              </a:rPr>
              <a:t>年</a:t>
            </a:r>
            <a:r>
              <a:rPr lang="en-US" altLang="ja-JP" sz="1100" kern="100" dirty="0" smtClean="0">
                <a:solidFill>
                  <a:srgbClr val="000000"/>
                </a:solidFill>
                <a:effectLst/>
                <a:ea typeface="Meiryo UI" panose="020B0604030504040204" pitchFamily="50" charset="-128"/>
                <a:cs typeface="Times New Roman" panose="02020603050405020304" pitchFamily="18" charset="0"/>
              </a:rPr>
              <a:t>11</a:t>
            </a:r>
            <a:r>
              <a:rPr lang="ja-JP" altLang="en-US" sz="1100" kern="100" dirty="0" smtClean="0">
                <a:solidFill>
                  <a:srgbClr val="000000"/>
                </a:solidFill>
                <a:effectLst/>
                <a:ea typeface="Meiryo UI" panose="020B0604030504040204" pitchFamily="50" charset="-128"/>
                <a:cs typeface="Times New Roman" panose="02020603050405020304" pitchFamily="18" charset="0"/>
              </a:rPr>
              <a:t>月</a:t>
            </a:r>
            <a:r>
              <a:rPr lang="ja-JP" altLang="en-US" sz="1100" kern="100" dirty="0">
                <a:solidFill>
                  <a:srgbClr val="000000"/>
                </a:solidFill>
                <a:ea typeface="Meiryo UI" panose="020B0604030504040204" pitchFamily="50" charset="-128"/>
                <a:cs typeface="Times New Roman" panose="02020603050405020304" pitchFamily="18" charset="0"/>
              </a:rPr>
              <a:t>）</a:t>
            </a:r>
            <a:endParaRPr lang="ja-JP" sz="1200" kern="100" dirty="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8" name="正方形/長方形 47"/>
          <p:cNvSpPr/>
          <p:nvPr/>
        </p:nvSpPr>
        <p:spPr>
          <a:xfrm>
            <a:off x="7751179" y="8424183"/>
            <a:ext cx="1970030" cy="327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1100" kern="100" dirty="0" smtClean="0">
                <a:solidFill>
                  <a:srgbClr val="000000"/>
                </a:solidFill>
                <a:ea typeface="Meiryo UI" panose="020B0604030504040204" pitchFamily="50" charset="-128"/>
                <a:cs typeface="Times New Roman" panose="02020603050405020304" pitchFamily="18" charset="0"/>
              </a:rPr>
              <a:t>モデルエリア</a:t>
            </a:r>
            <a:r>
              <a:rPr lang="en-US" altLang="ja-JP" sz="1100" kern="100" dirty="0" smtClean="0">
                <a:solidFill>
                  <a:srgbClr val="000000"/>
                </a:solidFill>
                <a:ea typeface="Meiryo UI" panose="020B0604030504040204" pitchFamily="50" charset="-128"/>
                <a:cs typeface="Times New Roman" panose="02020603050405020304" pitchFamily="18" charset="0"/>
              </a:rPr>
              <a:t>B</a:t>
            </a:r>
            <a:r>
              <a:rPr lang="ja-JP" altLang="en-US" sz="1100" kern="100" dirty="0" smtClean="0">
                <a:solidFill>
                  <a:srgbClr val="000000"/>
                </a:solidFill>
                <a:ea typeface="Meiryo UI" panose="020B0604030504040204" pitchFamily="50" charset="-128"/>
                <a:cs typeface="Times New Roman" panose="02020603050405020304" pitchFamily="18" charset="0"/>
              </a:rPr>
              <a:t>　</a:t>
            </a:r>
            <a:r>
              <a:rPr lang="ja-JP" sz="1100" kern="100" dirty="0" smtClean="0">
                <a:solidFill>
                  <a:srgbClr val="000000"/>
                </a:solidFill>
                <a:effectLst/>
                <a:ea typeface="Meiryo UI" panose="020B0604030504040204" pitchFamily="50" charset="-128"/>
                <a:cs typeface="Times New Roman" panose="02020603050405020304" pitchFamily="18" charset="0"/>
              </a:rPr>
              <a:t>施業前</a:t>
            </a:r>
            <a:r>
              <a:rPr lang="ja-JP" altLang="en-US" sz="1100" kern="100" dirty="0">
                <a:solidFill>
                  <a:srgbClr val="000000"/>
                </a:solidFill>
                <a:ea typeface="Meiryo UI" panose="020B0604030504040204" pitchFamily="50" charset="-128"/>
                <a:cs typeface="Times New Roman" panose="02020603050405020304" pitchFamily="18" charset="0"/>
              </a:rPr>
              <a:t>イメージ</a:t>
            </a:r>
            <a:endParaRPr lang="en-US" altLang="ja-JP" sz="1100" kern="100" dirty="0" smtClean="0">
              <a:solidFill>
                <a:srgbClr val="000000"/>
              </a:solidFill>
              <a:effectLst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49" name="正方形/長方形 48"/>
          <p:cNvSpPr/>
          <p:nvPr/>
        </p:nvSpPr>
        <p:spPr>
          <a:xfrm>
            <a:off x="10406693" y="8437494"/>
            <a:ext cx="1970030" cy="327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1100" kern="100" dirty="0" smtClean="0">
                <a:solidFill>
                  <a:srgbClr val="000000"/>
                </a:solidFill>
                <a:ea typeface="Meiryo UI" panose="020B0604030504040204" pitchFamily="50" charset="-128"/>
                <a:cs typeface="Times New Roman" panose="02020603050405020304" pitchFamily="18" charset="0"/>
              </a:rPr>
              <a:t>モデルエリア</a:t>
            </a:r>
            <a:r>
              <a:rPr lang="en-US" altLang="ja-JP" sz="1100" kern="100" dirty="0" smtClean="0">
                <a:solidFill>
                  <a:srgbClr val="000000"/>
                </a:solidFill>
                <a:ea typeface="Meiryo UI" panose="020B0604030504040204" pitchFamily="50" charset="-128"/>
                <a:cs typeface="Times New Roman" panose="02020603050405020304" pitchFamily="18" charset="0"/>
              </a:rPr>
              <a:t>B</a:t>
            </a:r>
            <a:r>
              <a:rPr lang="ja-JP" altLang="en-US" sz="1100" kern="100" dirty="0" smtClean="0">
                <a:solidFill>
                  <a:srgbClr val="000000"/>
                </a:solidFill>
                <a:ea typeface="Meiryo UI" panose="020B0604030504040204" pitchFamily="50" charset="-128"/>
                <a:cs typeface="Times New Roman" panose="02020603050405020304" pitchFamily="18" charset="0"/>
              </a:rPr>
              <a:t>　</a:t>
            </a:r>
            <a:r>
              <a:rPr lang="ja-JP" sz="1100" kern="100" dirty="0" smtClean="0">
                <a:solidFill>
                  <a:srgbClr val="000000"/>
                </a:solidFill>
                <a:effectLst/>
                <a:ea typeface="Meiryo UI" panose="020B0604030504040204" pitchFamily="50" charset="-128"/>
                <a:cs typeface="Times New Roman" panose="02020603050405020304" pitchFamily="18" charset="0"/>
              </a:rPr>
              <a:t>施業</a:t>
            </a:r>
            <a:r>
              <a:rPr lang="ja-JP" altLang="en-US" sz="1100" kern="100" dirty="0">
                <a:solidFill>
                  <a:srgbClr val="000000"/>
                </a:solidFill>
                <a:ea typeface="Meiryo UI" panose="020B0604030504040204" pitchFamily="50" charset="-128"/>
                <a:cs typeface="Times New Roman" panose="02020603050405020304" pitchFamily="18" charset="0"/>
              </a:rPr>
              <a:t>後</a:t>
            </a:r>
            <a:r>
              <a:rPr lang="ja-JP" altLang="en-US" sz="1100" kern="100" dirty="0" smtClean="0">
                <a:solidFill>
                  <a:srgbClr val="000000"/>
                </a:solidFill>
                <a:ea typeface="Meiryo UI" panose="020B0604030504040204" pitchFamily="50" charset="-128"/>
                <a:cs typeface="Times New Roman" panose="02020603050405020304" pitchFamily="18" charset="0"/>
              </a:rPr>
              <a:t>イメージ</a:t>
            </a:r>
            <a:endParaRPr lang="en-US" altLang="ja-JP" sz="1100" kern="100" dirty="0" smtClean="0">
              <a:solidFill>
                <a:srgbClr val="000000"/>
              </a:solidFill>
              <a:effectLst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50" name="正方形/長方形 49"/>
          <p:cNvSpPr/>
          <p:nvPr/>
        </p:nvSpPr>
        <p:spPr>
          <a:xfrm>
            <a:off x="7181757" y="8764735"/>
            <a:ext cx="5584882" cy="811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ja-JP" altLang="en-US" sz="1200" kern="100" dirty="0" smtClean="0">
                <a:solidFill>
                  <a:srgbClr val="000000"/>
                </a:solidFill>
                <a:ea typeface="Meiryo UI" panose="020B0604030504040204" pitchFamily="50" charset="-128"/>
                <a:cs typeface="Times New Roman" panose="02020603050405020304" pitchFamily="18" charset="0"/>
              </a:rPr>
              <a:t>モデルエリアでは施業前に毎木調査、施業後には林床調査等を実施。残存木の成長や植生の変化を継続調査中。また</a:t>
            </a:r>
            <a:r>
              <a:rPr lang="ja-JP" altLang="en-US" sz="1200" kern="100" dirty="0">
                <a:solidFill>
                  <a:srgbClr val="000000"/>
                </a:solidFill>
                <a:ea typeface="Meiryo UI" panose="020B0604030504040204" pitchFamily="50" charset="-128"/>
                <a:cs typeface="Times New Roman" panose="02020603050405020304" pitchFamily="18" charset="0"/>
              </a:rPr>
              <a:t>、</a:t>
            </a:r>
            <a:r>
              <a:rPr lang="ja-JP" altLang="en-US" sz="1200" kern="100" dirty="0" smtClean="0">
                <a:solidFill>
                  <a:srgbClr val="000000"/>
                </a:solidFill>
                <a:ea typeface="Meiryo UI" panose="020B0604030504040204" pitchFamily="50" charset="-128"/>
                <a:cs typeface="Times New Roman" panose="02020603050405020304" pitchFamily="18" charset="0"/>
              </a:rPr>
              <a:t>実生育成（樹種を選別しトリカルネットで保護）や苗木植栽等により、森</a:t>
            </a:r>
            <a:r>
              <a:rPr lang="ja-JP" altLang="en-US" sz="1200" kern="100" dirty="0">
                <a:solidFill>
                  <a:srgbClr val="000000"/>
                </a:solidFill>
                <a:ea typeface="Meiryo UI" panose="020B0604030504040204" pitchFamily="50" charset="-128"/>
                <a:cs typeface="Times New Roman" panose="02020603050405020304" pitchFamily="18" charset="0"/>
              </a:rPr>
              <a:t>の</a:t>
            </a:r>
            <a:r>
              <a:rPr lang="ja-JP" altLang="en-US" sz="1200" kern="100" dirty="0" smtClean="0">
                <a:solidFill>
                  <a:srgbClr val="000000"/>
                </a:solidFill>
                <a:ea typeface="Meiryo UI" panose="020B0604030504040204" pitchFamily="50" charset="-128"/>
                <a:cs typeface="Times New Roman" panose="02020603050405020304" pitchFamily="18" charset="0"/>
              </a:rPr>
              <a:t>階層づくりも実施中。その手法を基に、令和８年度からの本格実施を目指す。</a:t>
            </a:r>
            <a:endParaRPr lang="en-US" altLang="ja-JP" sz="1200" kern="100" dirty="0" smtClean="0">
              <a:solidFill>
                <a:srgbClr val="000000"/>
              </a:solidFill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0" y="818108"/>
            <a:ext cx="401854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/>
            <a:r>
              <a:rPr kumimoji="1" lang="ja-JP" altLang="en-US" sz="1200" dirty="0" smtClean="0"/>
              <a:t>○人</a:t>
            </a:r>
            <a:r>
              <a:rPr kumimoji="1" lang="ja-JP" altLang="en-US" sz="1200" dirty="0"/>
              <a:t>の関与なしに自然の力で生育する</a:t>
            </a:r>
            <a:r>
              <a:rPr kumimoji="1" lang="ja-JP" altLang="en-US" sz="1200" b="1" dirty="0"/>
              <a:t>「自立した森」</a:t>
            </a:r>
            <a:r>
              <a:rPr kumimoji="1" lang="ja-JP" altLang="en-US" sz="1200" dirty="0"/>
              <a:t>を</a:t>
            </a:r>
            <a:r>
              <a:rPr kumimoji="1" lang="ja-JP" altLang="en-US" sz="1200" dirty="0" smtClean="0"/>
              <a:t>目指していた。</a:t>
            </a:r>
            <a:endParaRPr kumimoji="1" lang="en-US" altLang="ja-JP" sz="1200" dirty="0" smtClean="0"/>
          </a:p>
          <a:p>
            <a:pPr marL="360363" indent="-360363"/>
            <a:r>
              <a:rPr kumimoji="1" lang="ja-JP" altLang="en-US" sz="1200" dirty="0"/>
              <a:t>　➡当初計画した緑の量としての森づくりは実現できた</a:t>
            </a:r>
            <a:endParaRPr kumimoji="1" lang="en-US" altLang="ja-JP" sz="1200" dirty="0"/>
          </a:p>
          <a:p>
            <a:pPr marL="360363" indent="-360363"/>
            <a:r>
              <a:rPr kumimoji="1" lang="ja-JP" altLang="en-US" sz="1200" dirty="0"/>
              <a:t>　　が、経年変化に伴い樹種が減少し、次世代の樹が</a:t>
            </a:r>
            <a:endParaRPr kumimoji="1" lang="en-US" altLang="ja-JP" sz="1200" dirty="0"/>
          </a:p>
          <a:p>
            <a:pPr marL="360363" indent="-360363"/>
            <a:r>
              <a:rPr kumimoji="1" lang="ja-JP" altLang="en-US" sz="1200" dirty="0"/>
              <a:t>　　育っていないなどの課題がある。</a:t>
            </a:r>
            <a:endParaRPr kumimoji="1" lang="en-US" altLang="ja-JP" sz="1200" dirty="0"/>
          </a:p>
          <a:p>
            <a:pPr marL="360363" indent="-360363">
              <a:spcBef>
                <a:spcPts val="600"/>
              </a:spcBef>
            </a:pPr>
            <a:r>
              <a:rPr kumimoji="1" lang="ja-JP" altLang="en-US" sz="1200" dirty="0" smtClean="0"/>
              <a:t>○</a:t>
            </a:r>
            <a:r>
              <a:rPr kumimoji="1" lang="en-US" altLang="ja-JP" sz="1200" dirty="0" smtClean="0"/>
              <a:t>2015</a:t>
            </a:r>
            <a:r>
              <a:rPr kumimoji="1" lang="ja-JP" altLang="en-US" sz="1200" dirty="0" smtClean="0"/>
              <a:t>年</a:t>
            </a:r>
            <a:r>
              <a:rPr kumimoji="1" lang="en-US" altLang="ja-JP" sz="1200" dirty="0" smtClean="0"/>
              <a:t>11</a:t>
            </a:r>
            <a:r>
              <a:rPr kumimoji="1" lang="ja-JP" altLang="en-US" sz="1200" dirty="0" smtClean="0"/>
              <a:t>月「将来ビジョン」策定</a:t>
            </a:r>
            <a:endParaRPr kumimoji="1" lang="en-US" altLang="ja-JP" sz="1200" dirty="0" smtClean="0"/>
          </a:p>
          <a:p>
            <a:pPr marL="360363" indent="-360363"/>
            <a:r>
              <a:rPr kumimoji="1" lang="ja-JP" altLang="en-US" sz="1200" dirty="0" smtClean="0"/>
              <a:t>　➡毎年</a:t>
            </a:r>
            <a:r>
              <a:rPr kumimoji="1" lang="ja-JP" altLang="en-US" sz="1200" b="1" dirty="0"/>
              <a:t>少しずつ人の手を加えて</a:t>
            </a:r>
            <a:r>
              <a:rPr kumimoji="1" lang="ja-JP" altLang="en-US" sz="1200" dirty="0"/>
              <a:t>、長期的に生物多様性が豊かで、多様な景観を有する森への転換を</a:t>
            </a:r>
            <a:r>
              <a:rPr kumimoji="1" lang="ja-JP" altLang="en-US" sz="1200" dirty="0" smtClean="0"/>
              <a:t>図る。</a:t>
            </a:r>
            <a:endParaRPr kumimoji="1" lang="en-US" altLang="ja-JP" sz="1200" dirty="0" smtClean="0"/>
          </a:p>
          <a:p>
            <a:pPr marL="360363" indent="-360363"/>
            <a:r>
              <a:rPr kumimoji="1" lang="ja-JP" altLang="en-US" sz="1200" dirty="0"/>
              <a:t>　</a:t>
            </a:r>
            <a:r>
              <a:rPr kumimoji="1" lang="ja-JP" altLang="en-US" sz="1200" dirty="0" smtClean="0"/>
              <a:t>（</a:t>
            </a:r>
            <a:r>
              <a:rPr kumimoji="1" lang="ja-JP" altLang="en-US" sz="1200" dirty="0"/>
              <a:t>植物の種類・階層構造、年齢構成の</a:t>
            </a:r>
            <a:r>
              <a:rPr kumimoji="1" lang="ja-JP" altLang="en-US" sz="1200" dirty="0" smtClean="0"/>
              <a:t>多様化）</a:t>
            </a:r>
            <a:endParaRPr kumimoji="1" lang="en-US" altLang="ja-JP" sz="1200" dirty="0" smtClean="0"/>
          </a:p>
          <a:p>
            <a:pPr marL="360363" indent="-360363">
              <a:spcBef>
                <a:spcPts val="600"/>
              </a:spcBef>
            </a:pPr>
            <a:r>
              <a:rPr kumimoji="1" lang="ja-JP" altLang="en-US" sz="1200" dirty="0" smtClean="0"/>
              <a:t>○</a:t>
            </a:r>
            <a:r>
              <a:rPr kumimoji="1" lang="en-US" altLang="ja-JP" sz="1200" dirty="0" smtClean="0"/>
              <a:t>2017</a:t>
            </a:r>
            <a:r>
              <a:rPr kumimoji="1" lang="ja-JP" altLang="en-US" sz="1200" dirty="0" smtClean="0"/>
              <a:t>年</a:t>
            </a:r>
            <a:r>
              <a:rPr kumimoji="1" lang="en-US" altLang="ja-JP" sz="1200" dirty="0" smtClean="0"/>
              <a:t>2</a:t>
            </a:r>
            <a:r>
              <a:rPr kumimoji="1" lang="ja-JP" altLang="en-US" sz="1200" dirty="0" smtClean="0"/>
              <a:t>月「万博の森育成等計画」策定。</a:t>
            </a:r>
            <a:endParaRPr kumimoji="1" lang="ja-JP" altLang="en-US" sz="1200" dirty="0"/>
          </a:p>
        </p:txBody>
      </p:sp>
      <p:pic>
        <p:nvPicPr>
          <p:cNvPr id="60" name="図 59" descr="Z:\５森づくり関係\写真\アジサイの森東林内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18547" y="612700"/>
            <a:ext cx="1893037" cy="106038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1" name="図 60" descr="Z:\５森づくり関係\写真\学習館南林内01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18547" y="1753569"/>
            <a:ext cx="1903296" cy="10743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2" name="正方形/長方形 61"/>
          <p:cNvSpPr/>
          <p:nvPr/>
        </p:nvSpPr>
        <p:spPr>
          <a:xfrm>
            <a:off x="4340531" y="2635385"/>
            <a:ext cx="1484210" cy="2330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0"/>
              </a:spcAft>
            </a:pPr>
            <a:r>
              <a:rPr lang="ja-JP" altLang="en-US" sz="1050" kern="100" dirty="0" smtClean="0">
                <a:solidFill>
                  <a:srgbClr val="000000"/>
                </a:solidFill>
                <a:effectLst>
                  <a:glow rad="101600">
                    <a:schemeClr val="bg1"/>
                  </a:glow>
                </a:effectLst>
                <a:ea typeface="Meiryo UI" panose="020B0604030504040204" pitchFamily="50" charset="-128"/>
                <a:cs typeface="Times New Roman" panose="02020603050405020304" pitchFamily="18" charset="0"/>
              </a:rPr>
              <a:t>密生した現況の</a:t>
            </a:r>
            <a:r>
              <a:rPr lang="ja-JP" sz="1050" kern="100" dirty="0" smtClean="0">
                <a:solidFill>
                  <a:srgbClr val="000000"/>
                </a:solidFill>
                <a:effectLst>
                  <a:glow rad="101600">
                    <a:schemeClr val="bg1"/>
                  </a:glow>
                </a:effectLst>
                <a:ea typeface="Meiryo UI" panose="020B0604030504040204" pitchFamily="50" charset="-128"/>
                <a:cs typeface="Times New Roman" panose="02020603050405020304" pitchFamily="18" charset="0"/>
              </a:rPr>
              <a:t>森</a:t>
            </a:r>
            <a:endParaRPr lang="ja-JP" sz="1050" kern="100" dirty="0">
              <a:effectLst>
                <a:glow rad="101600">
                  <a:schemeClr val="bg1"/>
                </a:glow>
              </a:effectLst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grpSp>
        <p:nvGrpSpPr>
          <p:cNvPr id="16" name="グループ化 15"/>
          <p:cNvGrpSpPr/>
          <p:nvPr/>
        </p:nvGrpSpPr>
        <p:grpSpPr>
          <a:xfrm>
            <a:off x="12030616" y="780507"/>
            <a:ext cx="745790" cy="702403"/>
            <a:chOff x="11951140" y="980877"/>
            <a:chExt cx="745790" cy="702403"/>
          </a:xfrm>
        </p:grpSpPr>
        <p:grpSp>
          <p:nvGrpSpPr>
            <p:cNvPr id="15" name="グループ化 14"/>
            <p:cNvGrpSpPr/>
            <p:nvPr/>
          </p:nvGrpSpPr>
          <p:grpSpPr>
            <a:xfrm>
              <a:off x="11951140" y="1097105"/>
              <a:ext cx="745790" cy="586175"/>
              <a:chOff x="11951140" y="1097105"/>
              <a:chExt cx="745790" cy="586175"/>
            </a:xfrm>
          </p:grpSpPr>
          <p:grpSp>
            <p:nvGrpSpPr>
              <p:cNvPr id="11" name="グループ化 10"/>
              <p:cNvGrpSpPr/>
              <p:nvPr/>
            </p:nvGrpSpPr>
            <p:grpSpPr>
              <a:xfrm>
                <a:off x="12001334" y="1097105"/>
                <a:ext cx="695596" cy="586175"/>
                <a:chOff x="12123418" y="561912"/>
                <a:chExt cx="695596" cy="586175"/>
              </a:xfrm>
            </p:grpSpPr>
            <p:sp>
              <p:nvSpPr>
                <p:cNvPr id="53" name="正方形/長方形 52"/>
                <p:cNvSpPr/>
                <p:nvPr/>
              </p:nvSpPr>
              <p:spPr>
                <a:xfrm>
                  <a:off x="12130184" y="561912"/>
                  <a:ext cx="591911" cy="22495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ts val="1200"/>
                    </a:lnSpc>
                    <a:spcAft>
                      <a:spcPts val="0"/>
                    </a:spcAft>
                  </a:pPr>
                  <a:r>
                    <a:rPr lang="ja-JP" altLang="en-US" sz="700" kern="100" dirty="0" smtClean="0">
                      <a:solidFill>
                        <a:srgbClr val="000000"/>
                      </a:solidFill>
                      <a:effectLst>
                        <a:glow rad="101600">
                          <a:schemeClr val="bg1"/>
                        </a:glow>
                      </a:effectLst>
                      <a:ea typeface="Meiryo UI" panose="020B0604030504040204" pitchFamily="50" charset="-128"/>
                      <a:cs typeface="Times New Roman" panose="02020603050405020304" pitchFamily="18" charset="0"/>
                    </a:rPr>
                    <a:t>緩衝林</a:t>
                  </a:r>
                  <a:endParaRPr lang="ja-JP" sz="700" kern="100" dirty="0">
                    <a:effectLst>
                      <a:glow rad="101600">
                        <a:schemeClr val="bg1"/>
                      </a:glow>
                    </a:effectLst>
                    <a:ea typeface="游明朝" panose="02020400000000000000" pitchFamily="18" charset="-128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4" name="正方形/長方形 53"/>
                <p:cNvSpPr/>
                <p:nvPr/>
              </p:nvSpPr>
              <p:spPr>
                <a:xfrm>
                  <a:off x="12128560" y="684377"/>
                  <a:ext cx="690454" cy="22495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ts val="1200"/>
                    </a:lnSpc>
                    <a:spcAft>
                      <a:spcPts val="0"/>
                    </a:spcAft>
                  </a:pPr>
                  <a:r>
                    <a:rPr lang="ja-JP" altLang="en-US" sz="700" kern="100" dirty="0" smtClean="0">
                      <a:solidFill>
                        <a:srgbClr val="000000"/>
                      </a:solidFill>
                      <a:effectLst>
                        <a:glow rad="101600">
                          <a:schemeClr val="bg1"/>
                        </a:glow>
                      </a:effectLst>
                      <a:ea typeface="Meiryo UI" panose="020B0604030504040204" pitchFamily="50" charset="-128"/>
                      <a:cs typeface="Times New Roman" panose="02020603050405020304" pitchFamily="18" charset="0"/>
                    </a:rPr>
                    <a:t>保全重視林</a:t>
                  </a:r>
                  <a:endParaRPr lang="ja-JP" sz="700" kern="100" dirty="0">
                    <a:effectLst>
                      <a:glow rad="101600">
                        <a:schemeClr val="bg1"/>
                      </a:glow>
                    </a:effectLst>
                    <a:ea typeface="游明朝" panose="02020400000000000000" pitchFamily="18" charset="-128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4" name="正方形/長方形 63"/>
                <p:cNvSpPr/>
                <p:nvPr/>
              </p:nvSpPr>
              <p:spPr>
                <a:xfrm>
                  <a:off x="12123418" y="923135"/>
                  <a:ext cx="692597" cy="22495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ts val="1200"/>
                    </a:lnSpc>
                    <a:spcAft>
                      <a:spcPts val="0"/>
                    </a:spcAft>
                  </a:pPr>
                  <a:r>
                    <a:rPr lang="ja-JP" altLang="en-US" sz="700" kern="100" dirty="0" smtClean="0">
                      <a:solidFill>
                        <a:srgbClr val="000000"/>
                      </a:solidFill>
                      <a:effectLst>
                        <a:glow rad="101600">
                          <a:schemeClr val="bg1"/>
                        </a:glow>
                      </a:effectLst>
                      <a:ea typeface="Meiryo UI" panose="020B0604030504040204" pitchFamily="50" charset="-128"/>
                      <a:cs typeface="Times New Roman" panose="02020603050405020304" pitchFamily="18" charset="0"/>
                    </a:rPr>
                    <a:t>保全・利用林</a:t>
                  </a:r>
                  <a:endParaRPr lang="ja-JP" sz="700" kern="100" dirty="0">
                    <a:effectLst>
                      <a:glow rad="101600">
                        <a:schemeClr val="bg1"/>
                      </a:glow>
                    </a:effectLst>
                    <a:ea typeface="游明朝" panose="02020400000000000000" pitchFamily="18" charset="-128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5" name="正方形/長方形 64"/>
                <p:cNvSpPr/>
                <p:nvPr/>
              </p:nvSpPr>
              <p:spPr>
                <a:xfrm>
                  <a:off x="12130184" y="811832"/>
                  <a:ext cx="679065" cy="22495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ts val="1200"/>
                    </a:lnSpc>
                    <a:spcAft>
                      <a:spcPts val="0"/>
                    </a:spcAft>
                  </a:pPr>
                  <a:r>
                    <a:rPr lang="ja-JP" altLang="en-US" sz="700" kern="100" dirty="0" smtClean="0">
                      <a:solidFill>
                        <a:srgbClr val="000000"/>
                      </a:solidFill>
                      <a:effectLst>
                        <a:glow rad="101600">
                          <a:schemeClr val="bg1"/>
                        </a:glow>
                      </a:effectLst>
                      <a:ea typeface="Meiryo UI" panose="020B0604030504040204" pitchFamily="50" charset="-128"/>
                      <a:cs typeface="Times New Roman" panose="02020603050405020304" pitchFamily="18" charset="0"/>
                    </a:rPr>
                    <a:t>利用重視林</a:t>
                  </a:r>
                  <a:endParaRPr lang="ja-JP" sz="700" kern="100" dirty="0">
                    <a:effectLst>
                      <a:glow rad="101600">
                        <a:schemeClr val="bg1"/>
                      </a:glow>
                    </a:effectLst>
                    <a:ea typeface="游明朝" panose="02020400000000000000" pitchFamily="18" charset="-128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4" name="正方形/長方形 13"/>
              <p:cNvSpPr/>
              <p:nvPr/>
            </p:nvSpPr>
            <p:spPr>
              <a:xfrm>
                <a:off x="11951140" y="1169493"/>
                <a:ext cx="100389" cy="90302"/>
              </a:xfrm>
              <a:prstGeom prst="rect">
                <a:avLst/>
              </a:prstGeom>
              <a:solidFill>
                <a:srgbClr val="00341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7" name="正方形/長方形 66"/>
              <p:cNvSpPr/>
              <p:nvPr/>
            </p:nvSpPr>
            <p:spPr>
              <a:xfrm>
                <a:off x="11951140" y="1288417"/>
                <a:ext cx="100389" cy="90302"/>
              </a:xfrm>
              <a:prstGeom prst="rect">
                <a:avLst/>
              </a:prstGeom>
              <a:solidFill>
                <a:srgbClr val="517D2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8" name="正方形/長方形 67"/>
              <p:cNvSpPr/>
              <p:nvPr/>
            </p:nvSpPr>
            <p:spPr>
              <a:xfrm>
                <a:off x="11951140" y="1411403"/>
                <a:ext cx="100389" cy="90302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9" name="正方形/長方形 68"/>
              <p:cNvSpPr/>
              <p:nvPr/>
            </p:nvSpPr>
            <p:spPr>
              <a:xfrm>
                <a:off x="11951140" y="1525557"/>
                <a:ext cx="100389" cy="90302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70" name="正方形/長方形 69"/>
            <p:cNvSpPr/>
            <p:nvPr/>
          </p:nvSpPr>
          <p:spPr>
            <a:xfrm>
              <a:off x="11988975" y="980877"/>
              <a:ext cx="408960" cy="22495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ts val="1200"/>
                </a:lnSpc>
                <a:spcAft>
                  <a:spcPts val="0"/>
                </a:spcAft>
              </a:pPr>
              <a:r>
                <a:rPr lang="ja-JP" altLang="en-US" sz="700" kern="100" dirty="0" smtClean="0">
                  <a:solidFill>
                    <a:srgbClr val="000000"/>
                  </a:solidFill>
                  <a:effectLst>
                    <a:glow rad="101600">
                      <a:schemeClr val="bg1"/>
                    </a:glow>
                  </a:effectLst>
                  <a:ea typeface="Meiryo UI" panose="020B0604030504040204" pitchFamily="50" charset="-128"/>
                  <a:cs typeface="Times New Roman" panose="02020603050405020304" pitchFamily="18" charset="0"/>
                </a:rPr>
                <a:t>凡例</a:t>
              </a:r>
              <a:endParaRPr lang="ja-JP" sz="700" kern="100" dirty="0">
                <a:effectLst>
                  <a:glow rad="101600">
                    <a:schemeClr val="bg1"/>
                  </a:glow>
                </a:effectLst>
                <a:ea typeface="游明朝" panose="02020400000000000000" pitchFamily="18" charset="-128"/>
                <a:cs typeface="Times New Roman" panose="02020603050405020304" pitchFamily="18" charset="0"/>
              </a:endParaRPr>
            </a:p>
          </p:txBody>
        </p:sp>
      </p:grpSp>
      <p:pic>
        <p:nvPicPr>
          <p:cNvPr id="4" name="図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93" y="3463104"/>
            <a:ext cx="7001371" cy="4212000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9639300" y="3463103"/>
            <a:ext cx="514800" cy="189841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1" name="図 50" descr="森の中の木&#10;&#10;自動的に生成された説明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9767" y="7957353"/>
            <a:ext cx="2060736" cy="1404497"/>
          </a:xfrm>
          <a:prstGeom prst="rect">
            <a:avLst/>
          </a:prstGeom>
        </p:spPr>
      </p:pic>
      <p:pic>
        <p:nvPicPr>
          <p:cNvPr id="2049" name="Picture 1" descr="20211201_10530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415" y="7957352"/>
            <a:ext cx="1870806" cy="1404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正方形/長方形 51"/>
          <p:cNvSpPr/>
          <p:nvPr/>
        </p:nvSpPr>
        <p:spPr>
          <a:xfrm>
            <a:off x="4705415" y="9030170"/>
            <a:ext cx="1870806" cy="327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900" kern="100" dirty="0" smtClean="0"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実生を誤伐防止のために</a:t>
            </a:r>
            <a:endParaRPr lang="en-US" altLang="ja-JP" sz="900" kern="100" dirty="0" smtClean="0">
              <a:solidFill>
                <a:schemeClr val="tx1"/>
              </a:solidFill>
              <a:effectLst>
                <a:glow rad="127000">
                  <a:schemeClr val="bg1"/>
                </a:glo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ja-JP" altLang="en-US" sz="900" kern="100" dirty="0" smtClean="0"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トリカルネットで保護し育苗中</a:t>
            </a:r>
            <a:endParaRPr lang="ja-JP" sz="900" kern="100" dirty="0">
              <a:solidFill>
                <a:schemeClr val="tx1"/>
              </a:solidFill>
              <a:effectLst>
                <a:glow rad="127000">
                  <a:schemeClr val="bg1"/>
                </a:glo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1796856" y="35659"/>
            <a:ext cx="95215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資料</a:t>
            </a:r>
            <a:r>
              <a:rPr kumimoji="1" lang="en-US" altLang="ja-JP" sz="1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</a:t>
            </a:r>
            <a:endParaRPr kumimoji="1" lang="ja-JP" altLang="en-US" sz="1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8260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20" y="786383"/>
            <a:ext cx="12367822" cy="8555904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204720" y="423504"/>
            <a:ext cx="3288288" cy="4543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0"/>
              </a:spcAft>
            </a:pPr>
            <a:r>
              <a:rPr lang="ja-JP" sz="1600" kern="100" dirty="0">
                <a:solidFill>
                  <a:srgbClr val="000000"/>
                </a:solidFill>
                <a:effectLst>
                  <a:glow rad="101600">
                    <a:schemeClr val="bg1"/>
                  </a:glow>
                </a:effectLst>
                <a:ea typeface="Meiryo UI" panose="020B0604030504040204" pitchFamily="50" charset="-128"/>
                <a:cs typeface="Times New Roman" panose="02020603050405020304" pitchFamily="18" charset="0"/>
              </a:rPr>
              <a:t>４つの樹林タイプでの健全な</a:t>
            </a:r>
            <a:r>
              <a:rPr lang="ja-JP" sz="1600" kern="100" dirty="0" smtClean="0">
                <a:solidFill>
                  <a:srgbClr val="000000"/>
                </a:solidFill>
                <a:effectLst>
                  <a:glow rad="101600">
                    <a:schemeClr val="bg1"/>
                  </a:glow>
                </a:effectLst>
                <a:ea typeface="Meiryo UI" panose="020B0604030504040204" pitchFamily="50" charset="-128"/>
                <a:cs typeface="Times New Roman" panose="02020603050405020304" pitchFamily="18" charset="0"/>
              </a:rPr>
              <a:t>森づくり</a:t>
            </a:r>
            <a:endParaRPr lang="ja-JP" sz="1600" kern="100" dirty="0">
              <a:effectLst>
                <a:glow rad="101600">
                  <a:schemeClr val="bg1"/>
                </a:glow>
              </a:effectLst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5073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372</Words>
  <Application>Microsoft Office PowerPoint</Application>
  <PresentationFormat>A3 297x420 mm</PresentationFormat>
  <Paragraphs>47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3" baseType="lpstr">
      <vt:lpstr>Meiryo UI</vt:lpstr>
      <vt:lpstr>ＭＳ ゴシック</vt:lpstr>
      <vt:lpstr>メイリオ</vt:lpstr>
      <vt:lpstr>游ゴシック</vt:lpstr>
      <vt:lpstr>游ゴシック Light</vt:lpstr>
      <vt:lpstr>游明朝</vt:lpstr>
      <vt:lpstr>Arial</vt:lpstr>
      <vt:lpstr>Calibri</vt:lpstr>
      <vt:lpstr>Calibri Light</vt:lpstr>
      <vt:lpstr>Times New Roman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2022-02-08T01:31:39Z</dcterms:created>
  <dcterms:modified xsi:type="dcterms:W3CDTF">2022-02-08T01:31:44Z</dcterms:modified>
</cp:coreProperties>
</file>