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8"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47" userDrawn="1">
          <p15:clr>
            <a:srgbClr val="A4A3A4"/>
          </p15:clr>
        </p15:guide>
        <p15:guide id="2" pos="4032"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24" autoAdjust="0"/>
    <p:restoredTop sz="94660"/>
  </p:normalViewPr>
  <p:slideViewPr>
    <p:cSldViewPr snapToGrid="0" showGuides="1">
      <p:cViewPr varScale="1">
        <p:scale>
          <a:sx n="49" d="100"/>
          <a:sy n="49" d="100"/>
        </p:scale>
        <p:origin x="1290" y="72"/>
      </p:cViewPr>
      <p:guideLst>
        <p:guide orient="horz" pos="3047"/>
        <p:guide pos="4032"/>
      </p:guideLst>
    </p:cSldViewPr>
  </p:slideViewPr>
  <p:notesTextViewPr>
    <p:cViewPr>
      <p:scale>
        <a:sx n="1" d="1"/>
        <a:sy n="1" d="1"/>
      </p:scale>
      <p:origin x="0" y="0"/>
    </p:cViewPr>
  </p:notesTextViewPr>
  <p:notesViewPr>
    <p:cSldViewPr snapToGrid="0" showGuides="1">
      <p:cViewPr varScale="1">
        <p:scale>
          <a:sx n="66" d="100"/>
          <a:sy n="66" d="100"/>
        </p:scale>
        <p:origin x="0" y="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291" tIns="45646" rIns="91291"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291" tIns="45646" rIns="91291" bIns="45646" rtlCol="0"/>
          <a:lstStyle>
            <a:lvl1pPr algn="r">
              <a:defRPr sz="1200"/>
            </a:lvl1pPr>
          </a:lstStyle>
          <a:p>
            <a:fld id="{EA4BB49F-9418-4531-B222-7C784CDF12F1}" type="datetimeFigureOut">
              <a:rPr kumimoji="1" lang="ja-JP" altLang="en-US" smtClean="0"/>
              <a:t>2022/8/29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291" tIns="45646" rIns="91291" bIns="45646"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91" tIns="45646" rIns="91291"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91" tIns="45646" rIns="91291"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291" tIns="45646" rIns="91291" bIns="45646" rtlCol="0" anchor="b"/>
          <a:lstStyle>
            <a:lvl1pPr algn="r">
              <a:defRPr sz="1200"/>
            </a:lvl1pPr>
          </a:lstStyle>
          <a:p>
            <a:fld id="{3580BFD9-6959-4A2E-A277-41D2008E6185}" type="slidenum">
              <a:rPr kumimoji="1" lang="ja-JP" altLang="en-US" smtClean="0"/>
              <a:t>‹#›</a:t>
            </a:fld>
            <a:endParaRPr kumimoji="1" lang="ja-JP" altLang="en-US"/>
          </a:p>
        </p:txBody>
      </p:sp>
    </p:spTree>
    <p:extLst>
      <p:ext uri="{BB962C8B-B14F-4D97-AF65-F5344CB8AC3E}">
        <p14:creationId xmlns:p14="http://schemas.microsoft.com/office/powerpoint/2010/main" val="2998619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3580BFD9-6959-4A2E-A277-41D2008E6185}"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98A210D6-F4B1-4D1E-BC4C-D272E2C69108}"/>
              </a:ext>
            </a:extLst>
          </p:cNvPr>
          <p:cNvSpPr>
            <a:spLocks noGrp="1"/>
          </p:cNvSpPr>
          <p:nvPr>
            <p:ph type="body" sz="quarter" idx="3"/>
          </p:nvPr>
        </p:nvSpPr>
        <p:spPr/>
        <p:txBody>
          <a:bodyPr/>
          <a:lstStyle/>
          <a:p>
            <a:endParaRPr lang="ja-JP" altLang="en-US" dirty="0"/>
          </a:p>
        </p:txBody>
      </p:sp>
    </p:spTree>
    <p:extLst>
      <p:ext uri="{BB962C8B-B14F-4D97-AF65-F5344CB8AC3E}">
        <p14:creationId xmlns:p14="http://schemas.microsoft.com/office/powerpoint/2010/main" val="160773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408728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2811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01986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0232024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7650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88487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290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97054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8636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419537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55808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7DAB91F-8775-4611-AE6C-9387C8FA5F64}" type="datetimeFigureOut">
              <a:rPr kumimoji="1" lang="ja-JP" altLang="en-US" smtClean="0"/>
              <a:t>2022/8/29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17311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37">
            <a:extLst>
              <a:ext uri="{FF2B5EF4-FFF2-40B4-BE49-F238E27FC236}">
                <a16:creationId xmlns:a16="http://schemas.microsoft.com/office/drawing/2014/main" id="{0391FF63-AFE4-4945-8CD1-11A1085D5801}"/>
              </a:ext>
            </a:extLst>
          </p:cNvPr>
          <p:cNvGraphicFramePr>
            <a:graphicFrameLocks noGrp="1"/>
          </p:cNvGraphicFramePr>
          <p:nvPr>
            <p:extLst>
              <p:ext uri="{D42A27DB-BD31-4B8C-83A1-F6EECF244321}">
                <p14:modId xmlns:p14="http://schemas.microsoft.com/office/powerpoint/2010/main" val="332980220"/>
              </p:ext>
            </p:extLst>
          </p:nvPr>
        </p:nvGraphicFramePr>
        <p:xfrm>
          <a:off x="46534" y="4735611"/>
          <a:ext cx="12667110" cy="4781821"/>
        </p:xfrm>
        <a:graphic>
          <a:graphicData uri="http://schemas.openxmlformats.org/drawingml/2006/table">
            <a:tbl>
              <a:tblPr firstRow="1" bandRow="1">
                <a:tableStyleId>{69012ECD-51FC-41F1-AA8D-1B2483CD663E}</a:tableStyleId>
              </a:tblPr>
              <a:tblGrid>
                <a:gridCol w="1465884">
                  <a:extLst>
                    <a:ext uri="{9D8B030D-6E8A-4147-A177-3AD203B41FA5}">
                      <a16:colId xmlns:a16="http://schemas.microsoft.com/office/drawing/2014/main" val="2944799213"/>
                    </a:ext>
                  </a:extLst>
                </a:gridCol>
                <a:gridCol w="4688503">
                  <a:extLst>
                    <a:ext uri="{9D8B030D-6E8A-4147-A177-3AD203B41FA5}">
                      <a16:colId xmlns:a16="http://schemas.microsoft.com/office/drawing/2014/main" val="1906640703"/>
                    </a:ext>
                  </a:extLst>
                </a:gridCol>
                <a:gridCol w="6512723">
                  <a:extLst>
                    <a:ext uri="{9D8B030D-6E8A-4147-A177-3AD203B41FA5}">
                      <a16:colId xmlns:a16="http://schemas.microsoft.com/office/drawing/2014/main" val="3915471853"/>
                    </a:ext>
                  </a:extLst>
                </a:gridCol>
              </a:tblGrid>
              <a:tr h="350932">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現行の将来ビジョン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新たな将来ビジョン（案）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443844387"/>
                  </a:ext>
                </a:extLst>
              </a:tr>
              <a:tr h="0">
                <a:tc>
                  <a:txBody>
                    <a:bodyPr/>
                    <a:lstStyle/>
                    <a:p>
                      <a:r>
                        <a:rPr kumimoji="1" lang="ja-JP" altLang="en-US" sz="1050" dirty="0">
                          <a:latin typeface="Meiryo UI" panose="020B0604030504040204" pitchFamily="50" charset="-128"/>
                          <a:ea typeface="Meiryo UI" panose="020B0604030504040204" pitchFamily="50" charset="-128"/>
                        </a:rPr>
                        <a:t>基本テーマ</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人類の進歩と調和</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3">
                  <a:txBody>
                    <a:bodyPr/>
                    <a:lstStyle/>
                    <a:p>
                      <a:pPr algn="l"/>
                      <a:r>
                        <a:rPr lang="ja-JP" altLang="en-US" sz="1200" dirty="0">
                          <a:latin typeface="ＭＳ Ｐゴシック" panose="020B0600070205080204" pitchFamily="50" charset="-128"/>
                          <a:ea typeface="ＭＳ Ｐゴシック" panose="020B0600070205080204" pitchFamily="50" charset="-128"/>
                        </a:rPr>
                        <a:t>（継承）</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5782922"/>
                  </a:ext>
                </a:extLst>
              </a:tr>
              <a:tr h="0">
                <a:tc>
                  <a:txBody>
                    <a:bodyPr/>
                    <a:lstStyle/>
                    <a:p>
                      <a:r>
                        <a:rPr kumimoji="1" lang="ja-JP" altLang="en-US" sz="1050" dirty="0">
                          <a:latin typeface="Meiryo UI" panose="020B0604030504040204" pitchFamily="50" charset="-128"/>
                          <a:ea typeface="Meiryo UI" panose="020B0604030504040204" pitchFamily="50" charset="-128"/>
                        </a:rPr>
                        <a:t>基本理念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緑に包まれた文化公園</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sz="1100">
                        <a:latin typeface="Meiryo UI" panose="020B0604030504040204" pitchFamily="50" charset="-128"/>
                        <a:ea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429593939"/>
                  </a:ext>
                </a:extLst>
              </a:tr>
              <a:tr h="0">
                <a:tc>
                  <a:txBody>
                    <a:bodyPr/>
                    <a:lstStyle/>
                    <a:p>
                      <a:r>
                        <a:rPr kumimoji="1" lang="ja-JP" altLang="en-US" sz="1050" dirty="0">
                          <a:latin typeface="Meiryo UI" panose="020B0604030504040204" pitchFamily="50" charset="-128"/>
                          <a:ea typeface="Meiryo UI" panose="020B0604030504040204" pitchFamily="50" charset="-128"/>
                        </a:rPr>
                        <a:t>目指すべき公園像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緑と文化･スポーツを通じて人類の創造力の源泉である生命力と感性が磨かれる公園</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altLang="ja-JP" sz="11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06180753"/>
                  </a:ext>
                </a:extLst>
              </a:tr>
              <a:tr h="445577">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存在意義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300"/>
                        </a:spcBef>
                      </a:pPr>
                      <a:r>
                        <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（新たに追加）</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300"/>
                        </a:spcBef>
                      </a:pPr>
                      <a:r>
                        <a:rPr lang="ja-JP" altLang="en-US" sz="1050" b="0" dirty="0">
                          <a:solidFill>
                            <a:schemeClr val="tx1"/>
                          </a:solidFill>
                          <a:latin typeface="Meiryo UI" panose="020B0604030504040204" pitchFamily="50" charset="-128"/>
                          <a:ea typeface="Meiryo UI" panose="020B0604030504040204" pitchFamily="50" charset="-128"/>
                        </a:rPr>
                        <a:t>大阪万博の精神と文化遺産を継承するとともにその再生を図り、多様な人々や自然とつながる持続可能な未来に向かう交流の場を生み出す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54978018"/>
                  </a:ext>
                </a:extLst>
              </a:tr>
              <a:tr h="610677">
                <a:tc>
                  <a:txBody>
                    <a:bodyPr/>
                    <a:lstStyle/>
                    <a:p>
                      <a:r>
                        <a:rPr kumimoji="1" lang="ja-JP" altLang="en-US" sz="1050" dirty="0">
                          <a:latin typeface="Meiryo UI" panose="020B0604030504040204" pitchFamily="50" charset="-128"/>
                          <a:ea typeface="Meiryo UI" panose="020B0604030504040204" pitchFamily="50" charset="-128"/>
                        </a:rPr>
                        <a:t>目標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①人と自然の調和</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②世界への文化と美の発信</a:t>
                      </a:r>
                    </a:p>
                    <a:p>
                      <a:r>
                        <a:rPr kumimoji="1" lang="ja-JP" altLang="en-US" sz="1050" dirty="0">
                          <a:latin typeface="Meiryo UI" panose="020B0604030504040204" pitchFamily="50" charset="-128"/>
                          <a:ea typeface="Meiryo UI" panose="020B0604030504040204" pitchFamily="50" charset="-128"/>
                        </a:rPr>
                        <a:t>③人々の交流と創造</a:t>
                      </a:r>
                    </a:p>
                    <a:p>
                      <a:r>
                        <a:rPr kumimoji="1" lang="ja-JP" altLang="en-US" sz="1050" dirty="0">
                          <a:latin typeface="Meiryo UI" panose="020B0604030504040204" pitchFamily="50" charset="-128"/>
                          <a:ea typeface="Meiryo UI" panose="020B0604030504040204" pitchFamily="50" charset="-128"/>
                        </a:rPr>
                        <a:t>④持続的な魅力の創造</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①多様な人々が交流交歓を通じ、喜びや希望を感じられる場の実現</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（現行③④）　</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②よりよい未来を考え、行動を促す場の実現</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　（現行①④）　</a:t>
                      </a: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③アジアを代表する</a:t>
                      </a:r>
                      <a:r>
                        <a:rPr kumimoji="1" lang="ja-JP" altLang="en-US" sz="1050" b="0" dirty="0">
                          <a:solidFill>
                            <a:schemeClr val="tx1"/>
                          </a:solidFill>
                          <a:latin typeface="Meiryo UI" panose="020B0604030504040204" pitchFamily="50" charset="-128"/>
                          <a:ea typeface="Meiryo UI" panose="020B0604030504040204" pitchFamily="50" charset="-128"/>
                        </a:rPr>
                        <a:t>最先端の文化・スポーツの拠点の形成</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　（現行②④）</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1756925"/>
                  </a:ext>
                </a:extLst>
              </a:tr>
              <a:tr h="1250049">
                <a:tc>
                  <a:txBody>
                    <a:bodyPr/>
                    <a:lstStyle/>
                    <a:p>
                      <a:r>
                        <a:rPr kumimoji="1" lang="ja-JP" altLang="en-US" sz="1050" dirty="0">
                          <a:latin typeface="Meiryo UI" panose="020B0604030504040204" pitchFamily="50" charset="-128"/>
                          <a:ea typeface="Meiryo UI" panose="020B0604030504040204" pitchFamily="50" charset="-128"/>
                        </a:rPr>
                        <a:t>基本方針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①ｼﾝﾎﾞﾙｿﾞｰﾝを中心に文化と美を体験創造し発信する公園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②地球環境保全・再生に貢献する公園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③緑の中で人々が憩い活動し自然の美に感動する公園</a:t>
                      </a:r>
                    </a:p>
                    <a:p>
                      <a:r>
                        <a:rPr kumimoji="1" lang="ja-JP" altLang="en-US" sz="1050" dirty="0">
                          <a:latin typeface="Meiryo UI" panose="020B0604030504040204" pitchFamily="50" charset="-128"/>
                          <a:ea typeface="Meiryo UI" panose="020B0604030504040204" pitchFamily="50" charset="-128"/>
                        </a:rPr>
                        <a:t>④国内外から多くの人が訪れる公園</a:t>
                      </a:r>
                    </a:p>
                    <a:p>
                      <a:r>
                        <a:rPr kumimoji="1" lang="ja-JP" altLang="en-US" sz="1050" dirty="0">
                          <a:latin typeface="Meiryo UI" panose="020B0604030504040204" pitchFamily="50" charset="-128"/>
                          <a:ea typeface="Meiryo UI" panose="020B0604030504040204" pitchFamily="50" charset="-128"/>
                        </a:rPr>
                        <a:t>⑤健康づくりや多様なライフスタイルを実践できる公園</a:t>
                      </a:r>
                    </a:p>
                    <a:p>
                      <a:r>
                        <a:rPr kumimoji="1" lang="ja-JP" altLang="en-US" sz="1050" dirty="0">
                          <a:latin typeface="Meiryo UI" panose="020B0604030504040204" pitchFamily="50" charset="-128"/>
                          <a:ea typeface="Meiryo UI" panose="020B0604030504040204" pitchFamily="50" charset="-128"/>
                        </a:rPr>
                        <a:t>⑥全ての人が安心して快適に利用できる公園</a:t>
                      </a:r>
                    </a:p>
                    <a:p>
                      <a:r>
                        <a:rPr kumimoji="1" lang="ja-JP" altLang="en-US" sz="1050" dirty="0">
                          <a:latin typeface="Meiryo UI" panose="020B0604030504040204" pitchFamily="50" charset="-128"/>
                          <a:ea typeface="Meiryo UI" panose="020B0604030504040204" pitchFamily="50" charset="-128"/>
                        </a:rPr>
                        <a:t>⑦持続可能な運営・財務体制を有する公園</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①すべての人が安心して快適に利用できる、多様性と調和に満ちた安定的に運営できる公園</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（現行④⑤⑥⑦。目標①に対応）</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b="0" dirty="0">
                          <a:solidFill>
                            <a:schemeClr val="tx1"/>
                          </a:solidFill>
                          <a:latin typeface="Meiryo UI" panose="020B0604030504040204" pitchFamily="50" charset="-128"/>
                          <a:ea typeface="Meiryo UI" panose="020B0604030504040204" pitchFamily="50" charset="-128"/>
                        </a:rPr>
                        <a:t>②</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レガシー活用と万博の森づくりの文化活動等を通じ、未来を創造する力</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を育む</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公園</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ＭＳ Ｐゴシック" panose="020B0600070205080204" pitchFamily="50" charset="-128"/>
                          <a:ea typeface="ＭＳ Ｐゴシック" panose="020B0600070205080204" pitchFamily="50" charset="-128"/>
                        </a:rPr>
                        <a:t>現行②③。目標②に対応</a:t>
                      </a:r>
                      <a:r>
                        <a:rPr kumimoji="1" lang="ja-JP" altLang="en-US" sz="1050" b="0" dirty="0">
                          <a:solidFill>
                            <a:schemeClr val="tx1"/>
                          </a:solidFill>
                          <a:latin typeface="Meiryo UI" panose="020B0604030504040204" pitchFamily="50" charset="-128"/>
                          <a:ea typeface="Meiryo UI" panose="020B0604030504040204" pitchFamily="50" charset="-128"/>
                        </a:rPr>
                        <a:t>）</a:t>
                      </a:r>
                    </a:p>
                    <a:p>
                      <a:pPr>
                        <a:spcBef>
                          <a:spcPts val="0"/>
                        </a:spcBef>
                      </a:pPr>
                      <a:r>
                        <a:rPr kumimoji="1" lang="ja-JP" altLang="en-US" sz="1050" b="0" dirty="0">
                          <a:solidFill>
                            <a:schemeClr val="tx1"/>
                          </a:solidFill>
                          <a:latin typeface="Meiryo UI" panose="020B0604030504040204" pitchFamily="50" charset="-128"/>
                          <a:ea typeface="Meiryo UI" panose="020B0604030504040204" pitchFamily="50" charset="-128"/>
                        </a:rPr>
                        <a:t>③“文化・スポーツの拠点”</a:t>
                      </a:r>
                      <a:r>
                        <a:rPr kumimoji="1" lang="ja-JP" altLang="en-US" sz="1050" dirty="0">
                          <a:solidFill>
                            <a:schemeClr val="tx1"/>
                          </a:solidFill>
                          <a:latin typeface="Meiryo UI" panose="020B0604030504040204" pitchFamily="50" charset="-128"/>
                          <a:ea typeface="Meiryo UI" panose="020B0604030504040204" pitchFamily="50" charset="-128"/>
                        </a:rPr>
                        <a:t>として、次世代のライフスタイルを体験できる公園</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（現行①④⑤。目標③に対応）</a:t>
                      </a:r>
                      <a:endParaRPr kumimoji="1" lang="ja-JP" altLang="en-US" sz="1050" dirty="0">
                        <a:solidFill>
                          <a:schemeClr val="tx1"/>
                        </a:solidFill>
                        <a:latin typeface="MS PGothic" panose="020B0600070205080204" pitchFamily="34" charset="-128"/>
                        <a:ea typeface="MS PGothic" panose="020B0600070205080204" pitchFamily="34"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07138453"/>
                  </a:ext>
                </a:extLst>
              </a:tr>
              <a:tr h="0">
                <a:tc>
                  <a:txBody>
                    <a:bodyPr/>
                    <a:lstStyle/>
                    <a:p>
                      <a:r>
                        <a:rPr kumimoji="1" lang="ja-JP" altLang="en-US" sz="1050" dirty="0">
                          <a:latin typeface="Meiryo UI" panose="020B0604030504040204" pitchFamily="50" charset="-128"/>
                          <a:ea typeface="Meiryo UI" panose="020B0604030504040204" pitchFamily="50" charset="-128"/>
                        </a:rPr>
                        <a:t>計画期間</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2015</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2028</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2040</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※50</a:t>
                      </a:r>
                      <a:r>
                        <a:rPr kumimoji="1" lang="ja-JP" altLang="en-US" sz="1000" dirty="0">
                          <a:latin typeface="Meiryo UI" panose="020B0604030504040204" pitchFamily="50" charset="-128"/>
                          <a:ea typeface="Meiryo UI" panose="020B0604030504040204" pitchFamily="50" charset="-128"/>
                        </a:rPr>
                        <a:t>年先を見据えつつ、</a:t>
                      </a:r>
                      <a:r>
                        <a:rPr kumimoji="1" lang="zh-TW" altLang="en-US" sz="1000" dirty="0">
                          <a:latin typeface="Meiryo UI" panose="020B0604030504040204" pitchFamily="50" charset="-128"/>
                          <a:ea typeface="Meiryo UI" panose="020B0604030504040204" pitchFamily="50" charset="-128"/>
                        </a:rPr>
                        <a:t>活性化事業</a:t>
                      </a:r>
                      <a:r>
                        <a:rPr kumimoji="1" lang="ja-JP" altLang="en-US" sz="1000" dirty="0">
                          <a:latin typeface="Meiryo UI" panose="020B0604030504040204" pitchFamily="50" charset="-128"/>
                          <a:ea typeface="Meiryo UI" panose="020B0604030504040204" pitchFamily="50" charset="-128"/>
                        </a:rPr>
                        <a:t>の最終まちびらきや</a:t>
                      </a:r>
                      <a:r>
                        <a:rPr lang="ja-JP" altLang="ja-JP" sz="1000" dirty="0">
                          <a:effectLst/>
                          <a:latin typeface="Meiryo UI" panose="020B0604030504040204" pitchFamily="34" charset="-128"/>
                          <a:ea typeface="Meiryo UI" panose="020B0604030504040204" pitchFamily="34" charset="-128"/>
                          <a:cs typeface="Times New Roman" panose="02020603050405020304" pitchFamily="18" charset="0"/>
                        </a:rPr>
                        <a:t>リニア中央新幹線全線開業</a:t>
                      </a:r>
                      <a:r>
                        <a:rPr kumimoji="1" lang="ja-JP" altLang="en-US" sz="1000" dirty="0">
                          <a:effectLst/>
                          <a:latin typeface="Meiryo UI" panose="020B0604030504040204" pitchFamily="50" charset="-128"/>
                          <a:ea typeface="Meiryo UI" panose="020B0604030504040204" pitchFamily="50" charset="-128"/>
                          <a:cs typeface="Times New Roman" panose="02020603050405020304" pitchFamily="18" charset="0"/>
                        </a:rPr>
                        <a:t>の</a:t>
                      </a:r>
                      <a:r>
                        <a:rPr kumimoji="1" lang="en-US" altLang="ja-JP" sz="1000" dirty="0">
                          <a:latin typeface="Meiryo UI" panose="020B0604030504040204" pitchFamily="50" charset="-128"/>
                          <a:ea typeface="Meiryo UI" panose="020B0604030504040204" pitchFamily="50" charset="-128"/>
                        </a:rPr>
                        <a:t>2037</a:t>
                      </a:r>
                      <a:r>
                        <a:rPr kumimoji="1" lang="ja-JP" altLang="en-US" sz="1000" dirty="0">
                          <a:latin typeface="Meiryo UI" panose="020B0604030504040204" pitchFamily="50" charset="-128"/>
                          <a:ea typeface="Meiryo UI" panose="020B0604030504040204" pitchFamily="50" charset="-128"/>
                        </a:rPr>
                        <a:t>年（予定）を視野に入れ設定</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07846926"/>
                  </a:ext>
                </a:extLst>
              </a:tr>
              <a:tr h="270000">
                <a:tc>
                  <a:txBody>
                    <a:bodyPr/>
                    <a:lstStyle/>
                    <a:p>
                      <a:r>
                        <a:rPr kumimoji="1" lang="ja-JP" altLang="en-US" sz="1050" dirty="0">
                          <a:latin typeface="Meiryo UI" panose="020B0604030504040204" pitchFamily="50" charset="-128"/>
                          <a:ea typeface="Meiryo UI" panose="020B0604030504040204" pitchFamily="50" charset="-128"/>
                        </a:rPr>
                        <a:t>数値目標</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年度に</a:t>
                      </a:r>
                      <a:r>
                        <a:rPr kumimoji="1" lang="en-US" altLang="ja-JP" sz="1050" dirty="0">
                          <a:latin typeface="Meiryo UI" panose="020B0604030504040204" pitchFamily="50" charset="-128"/>
                          <a:ea typeface="Meiryo UI" panose="020B0604030504040204" pitchFamily="50" charset="-128"/>
                        </a:rPr>
                        <a:t>300</a:t>
                      </a:r>
                      <a:r>
                        <a:rPr kumimoji="1" lang="ja-JP" altLang="en-US" sz="1050" dirty="0">
                          <a:latin typeface="Meiryo UI" panose="020B0604030504040204" pitchFamily="50" charset="-128"/>
                          <a:ea typeface="Meiryo UI" panose="020B0604030504040204" pitchFamily="50" charset="-128"/>
                        </a:rPr>
                        <a:t>万人の来園者数（自然文化園）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来園者数に加え、様々な視点から達成状況を評価するため、複数の</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を設定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50879728"/>
                  </a:ext>
                </a:extLst>
              </a:tr>
              <a:tr h="380240">
                <a:tc>
                  <a:txBody>
                    <a:bodyPr/>
                    <a:lstStyle/>
                    <a:p>
                      <a:r>
                        <a:rPr kumimoji="1" lang="ja-JP" altLang="en-US" sz="1050" dirty="0">
                          <a:latin typeface="Meiryo UI" panose="020B0604030504040204" pitchFamily="50" charset="-128"/>
                          <a:ea typeface="Meiryo UI" panose="020B0604030504040204" pitchFamily="50" charset="-128"/>
                        </a:rPr>
                        <a:t>具体的な取組み</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latin typeface="ＭＳ Ｐゴシック" panose="020B0600070205080204" pitchFamily="50" charset="-128"/>
                          <a:ea typeface="ＭＳ Ｐゴシック" panose="020B0600070205080204" pitchFamily="50" charset="-128"/>
                        </a:rPr>
                        <a:t>（ビジョン内に記載）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公園を取り巻く環境の変化に柔軟に対応しながら取組みを進めていくため、５年程度で更新する「</a:t>
                      </a:r>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」を新ビジョンの下に策定。策定にあたり指定管理者と協議。活性化事業者とも連携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4511443"/>
                  </a:ext>
                </a:extLst>
              </a:tr>
            </a:tbl>
          </a:graphicData>
        </a:graphic>
      </p:graphicFrame>
      <p:grpSp>
        <p:nvGrpSpPr>
          <p:cNvPr id="4" name="グループ化 3">
            <a:extLst>
              <a:ext uri="{FF2B5EF4-FFF2-40B4-BE49-F238E27FC236}">
                <a16:creationId xmlns:a16="http://schemas.microsoft.com/office/drawing/2014/main" id="{CC01E056-32ED-45FC-B170-5D64091532A2}"/>
              </a:ext>
            </a:extLst>
          </p:cNvPr>
          <p:cNvGrpSpPr/>
          <p:nvPr/>
        </p:nvGrpSpPr>
        <p:grpSpPr>
          <a:xfrm>
            <a:off x="-20711" y="-64406"/>
            <a:ext cx="12801600" cy="701080"/>
            <a:chOff x="31953" y="508902"/>
            <a:chExt cx="12801600" cy="701080"/>
          </a:xfrm>
        </p:grpSpPr>
        <p:sp>
          <p:nvSpPr>
            <p:cNvPr id="5" name="テキスト ボックス 4">
              <a:extLst>
                <a:ext uri="{FF2B5EF4-FFF2-40B4-BE49-F238E27FC236}">
                  <a16:creationId xmlns:a16="http://schemas.microsoft.com/office/drawing/2014/main" id="{D8BB907E-3ED7-4AD0-84CE-23D8A9C2852C}"/>
                </a:ext>
              </a:extLst>
            </p:cNvPr>
            <p:cNvSpPr txBox="1"/>
            <p:nvPr/>
          </p:nvSpPr>
          <p:spPr>
            <a:xfrm>
              <a:off x="31953" y="508902"/>
              <a:ext cx="12801600" cy="400110"/>
            </a:xfrm>
            <a:prstGeom prst="rect">
              <a:avLst/>
            </a:prstGeom>
            <a:noFill/>
          </p:spPr>
          <p:txBody>
            <a:bodyPr wrap="square" rtlCol="0">
              <a:spAutoFit/>
            </a:bodyPr>
            <a:lstStyle/>
            <a:p>
              <a:r>
                <a:rPr kumimoji="1" lang="ja-JP" altLang="en-US" sz="2000" b="1" dirty="0">
                  <a:latin typeface="ＭＳ Ｐゴシック" panose="020B0600070205080204" pitchFamily="50" charset="-128"/>
                  <a:ea typeface="ＭＳ Ｐゴシック" panose="020B0600070205080204" pitchFamily="50" charset="-128"/>
                </a:rPr>
                <a:t>「日本万国博覧会記念公園の活性化に向けた新たな将来ビジョン」</a:t>
              </a:r>
              <a:r>
                <a:rPr kumimoji="1" lang="ja-JP" altLang="en-US" sz="2000" b="1">
                  <a:latin typeface="ＭＳ Ｐゴシック" panose="020B0600070205080204" pitchFamily="50" charset="-128"/>
                  <a:ea typeface="ＭＳ Ｐゴシック" panose="020B0600070205080204" pitchFamily="50" charset="-128"/>
                </a:rPr>
                <a:t>答申</a:t>
              </a:r>
              <a:r>
                <a:rPr kumimoji="1" lang="ja-JP" altLang="en-US" sz="2000" b="1" smtClean="0">
                  <a:latin typeface="ＭＳ Ｐゴシック" panose="020B0600070205080204" pitchFamily="50" charset="-128"/>
                  <a:ea typeface="ＭＳ Ｐゴシック" panose="020B0600070205080204" pitchFamily="50" charset="-128"/>
                </a:rPr>
                <a:t>案（たたき台）</a:t>
              </a:r>
              <a:r>
                <a:rPr kumimoji="1" lang="ja-JP" altLang="en-US" sz="2000" b="1" dirty="0">
                  <a:latin typeface="ＭＳ Ｐゴシック" panose="020B0600070205080204" pitchFamily="50" charset="-128"/>
                  <a:ea typeface="ＭＳ Ｐゴシック" panose="020B0600070205080204" pitchFamily="50" charset="-128"/>
                </a:rPr>
                <a:t>　概要</a:t>
              </a:r>
            </a:p>
          </p:txBody>
        </p:sp>
        <p:sp>
          <p:nvSpPr>
            <p:cNvPr id="6" name="テキスト ボックス 5">
              <a:extLst>
                <a:ext uri="{FF2B5EF4-FFF2-40B4-BE49-F238E27FC236}">
                  <a16:creationId xmlns:a16="http://schemas.microsoft.com/office/drawing/2014/main" id="{A2D14724-31AF-4AFB-ABA7-56488574684D}"/>
                </a:ext>
              </a:extLst>
            </p:cNvPr>
            <p:cNvSpPr txBox="1"/>
            <p:nvPr/>
          </p:nvSpPr>
          <p:spPr>
            <a:xfrm>
              <a:off x="10268262" y="811837"/>
              <a:ext cx="2472273" cy="398145"/>
            </a:xfrm>
            <a:prstGeom prst="rect">
              <a:avLst/>
            </a:prstGeom>
            <a:noFill/>
          </p:spPr>
          <p:txBody>
            <a:bodyPr wrap="square" rtlCol="0">
              <a:noAutofit/>
            </a:bodyPr>
            <a:lstStyle/>
            <a:p>
              <a:pPr algn="r"/>
              <a:r>
                <a:rPr kumimoji="1" lang="ja-JP" altLang="en-US" sz="900" dirty="0">
                  <a:latin typeface="Meiryo UI" panose="020B0604030504040204" pitchFamily="50" charset="-128"/>
                  <a:ea typeface="Meiryo UI" panose="020B0604030504040204" pitchFamily="50" charset="-128"/>
                </a:rPr>
                <a:t>令和４年８月</a:t>
              </a:r>
              <a:r>
                <a:rPr kumimoji="1" lang="en-US" altLang="ja-JP" sz="900" dirty="0" smtClean="0">
                  <a:latin typeface="Meiryo UI" panose="020B0604030504040204" pitchFamily="50" charset="-128"/>
                  <a:ea typeface="Meiryo UI" panose="020B0604030504040204" pitchFamily="50" charset="-128"/>
                </a:rPr>
                <a:t>26</a:t>
              </a:r>
              <a:r>
                <a:rPr kumimoji="1" lang="ja-JP" altLang="en-US" sz="900" dirty="0" smtClean="0">
                  <a:latin typeface="Meiryo UI" panose="020B0604030504040204" pitchFamily="50" charset="-128"/>
                  <a:ea typeface="Meiryo UI" panose="020B0604030504040204" pitchFamily="50" charset="-128"/>
                </a:rPr>
                <a:t>日</a:t>
              </a:r>
              <a:endParaRPr kumimoji="1" lang="en-US" altLang="ja-JP" sz="900" dirty="0">
                <a:latin typeface="Meiryo UI" panose="020B0604030504040204" pitchFamily="50" charset="-128"/>
                <a:ea typeface="Meiryo UI" panose="020B0604030504040204" pitchFamily="50" charset="-128"/>
              </a:endParaRPr>
            </a:p>
            <a:p>
              <a:pPr algn="r"/>
              <a:r>
                <a:rPr kumimoji="1" lang="ja-JP" altLang="en-US" sz="900" dirty="0">
                  <a:latin typeface="Meiryo UI" panose="020B0604030504040204" pitchFamily="50" charset="-128"/>
                  <a:ea typeface="Meiryo UI" panose="020B0604030504040204" pitchFamily="50" charset="-128"/>
                </a:rPr>
                <a:t>大阪府日本万国博覧会記念公園運営審議会</a:t>
              </a:r>
            </a:p>
          </p:txBody>
        </p:sp>
      </p:grpSp>
      <p:grpSp>
        <p:nvGrpSpPr>
          <p:cNvPr id="11" name="グループ化 10"/>
          <p:cNvGrpSpPr/>
          <p:nvPr/>
        </p:nvGrpSpPr>
        <p:grpSpPr>
          <a:xfrm>
            <a:off x="46534" y="383460"/>
            <a:ext cx="12690340" cy="4089017"/>
            <a:chOff x="761152" y="888642"/>
            <a:chExt cx="4775775" cy="4089017"/>
          </a:xfrm>
        </p:grpSpPr>
        <p:grpSp>
          <p:nvGrpSpPr>
            <p:cNvPr id="56" name="グループ化 55"/>
            <p:cNvGrpSpPr/>
            <p:nvPr/>
          </p:nvGrpSpPr>
          <p:grpSpPr>
            <a:xfrm>
              <a:off x="761152" y="3416138"/>
              <a:ext cx="4775775" cy="1561521"/>
              <a:chOff x="7204578" y="1518411"/>
              <a:chExt cx="4775775" cy="1561521"/>
            </a:xfrm>
          </p:grpSpPr>
          <p:sp>
            <p:nvSpPr>
              <p:cNvPr id="57" name="テキスト ボックス 56">
                <a:extLst>
                  <a:ext uri="{FF2B5EF4-FFF2-40B4-BE49-F238E27FC236}">
                    <a16:creationId xmlns:a16="http://schemas.microsoft.com/office/drawing/2014/main" id="{8C616193-42A4-498B-A179-6851AC213DC6}"/>
                  </a:ext>
                </a:extLst>
              </p:cNvPr>
              <p:cNvSpPr txBox="1"/>
              <p:nvPr/>
            </p:nvSpPr>
            <p:spPr>
              <a:xfrm>
                <a:off x="7204578" y="1643574"/>
                <a:ext cx="4775775" cy="1436358"/>
              </a:xfrm>
              <a:prstGeom prst="rect">
                <a:avLst/>
              </a:prstGeom>
              <a:solidFill>
                <a:schemeClr val="bg1"/>
              </a:solidFill>
              <a:ln w="3175">
                <a:solidFill>
                  <a:schemeClr val="tx1"/>
                </a:solidFill>
              </a:ln>
            </p:spPr>
            <p:txBody>
              <a:bodyPr wrap="square" tIns="144000" rtlCol="0" anchor="ctr">
                <a:noAutofit/>
              </a:bodyPr>
              <a:lstStyle/>
              <a:p>
                <a:pPr>
                  <a:lnSpc>
                    <a:spcPts val="1800"/>
                  </a:lnSpc>
                </a:pPr>
                <a:endParaRPr kumimoji="1" lang="en-US" altLang="ja-JP" sz="1100" dirty="0">
                  <a:latin typeface="Meiryo UI" panose="020B0604030504040204" pitchFamily="50" charset="-128"/>
                  <a:ea typeface="Meiryo UI" panose="020B0604030504040204" pitchFamily="50" charset="-128"/>
                </a:endParaRPr>
              </a:p>
            </p:txBody>
          </p:sp>
          <p:sp>
            <p:nvSpPr>
              <p:cNvPr id="59" name="角丸四角形 14">
                <a:extLst>
                  <a:ext uri="{FF2B5EF4-FFF2-40B4-BE49-F238E27FC236}">
                    <a16:creationId xmlns:a16="http://schemas.microsoft.com/office/drawing/2014/main" id="{73F3BB74-9497-4E26-8D0F-629253162BBF}"/>
                  </a:ext>
                </a:extLst>
              </p:cNvPr>
              <p:cNvSpPr/>
              <p:nvPr/>
            </p:nvSpPr>
            <p:spPr>
              <a:xfrm>
                <a:off x="7230750" y="1518411"/>
                <a:ext cx="2056844" cy="252000"/>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gn="ctr">
                  <a:lnSpc>
                    <a:spcPts val="1700"/>
                  </a:lnSpc>
                </a:pPr>
                <a:r>
                  <a:rPr kumimoji="1" lang="ja-JP" altLang="en-US" sz="1400" b="1" dirty="0">
                    <a:latin typeface="ＭＳ Ｐゴシック" panose="020B0600070205080204" pitchFamily="50" charset="-128"/>
                    <a:ea typeface="ＭＳ Ｐゴシック" panose="020B0600070205080204" pitchFamily="50" charset="-128"/>
                  </a:rPr>
                  <a:t>新たな将来ビジョンに盛り込む視点</a:t>
                </a:r>
              </a:p>
            </p:txBody>
          </p:sp>
        </p:grpSp>
        <p:grpSp>
          <p:nvGrpSpPr>
            <p:cNvPr id="68" name="グループ化 67"/>
            <p:cNvGrpSpPr/>
            <p:nvPr/>
          </p:nvGrpSpPr>
          <p:grpSpPr>
            <a:xfrm>
              <a:off x="761152" y="888642"/>
              <a:ext cx="1408118" cy="2299867"/>
              <a:chOff x="6156826" y="3079200"/>
              <a:chExt cx="1408118" cy="1933236"/>
            </a:xfrm>
          </p:grpSpPr>
          <p:sp>
            <p:nvSpPr>
              <p:cNvPr id="69" name="テキスト ボックス 68">
                <a:extLst>
                  <a:ext uri="{FF2B5EF4-FFF2-40B4-BE49-F238E27FC236}">
                    <a16:creationId xmlns:a16="http://schemas.microsoft.com/office/drawing/2014/main" id="{8C616193-42A4-498B-A179-6851AC213DC6}"/>
                  </a:ext>
                </a:extLst>
              </p:cNvPr>
              <p:cNvSpPr txBox="1"/>
              <p:nvPr/>
            </p:nvSpPr>
            <p:spPr>
              <a:xfrm>
                <a:off x="6156826" y="3230527"/>
                <a:ext cx="1408118" cy="1781909"/>
              </a:xfrm>
              <a:prstGeom prst="rect">
                <a:avLst/>
              </a:prstGeom>
              <a:noFill/>
              <a:ln w="3175">
                <a:solidFill>
                  <a:schemeClr val="tx1"/>
                </a:solidFill>
              </a:ln>
            </p:spPr>
            <p:txBody>
              <a:bodyPr wrap="square" tIns="144000" rtlCol="0" anchor="ctr">
                <a:no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2015</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月に将来ビジョンを策定し、万博公園の活性化に向けた取組みを推進。</a:t>
                </a:r>
                <a:r>
                  <a:rPr kumimoji="1" lang="ja-JP" altLang="en-US" sz="1050" dirty="0">
                    <a:latin typeface="Meiryo UI" panose="020B0604030504040204" pitchFamily="50" charset="-128"/>
                    <a:ea typeface="Meiryo UI" panose="020B0604030504040204" pitchFamily="50" charset="-128"/>
                  </a:rPr>
                  <a:t>短期（～</a:t>
                </a:r>
                <a:r>
                  <a:rPr kumimoji="1" lang="en-US" altLang="ja-JP" sz="1050" dirty="0">
                    <a:latin typeface="Meiryo UI" panose="020B0604030504040204" pitchFamily="50" charset="-128"/>
                    <a:ea typeface="Meiryo UI" panose="020B0604030504040204" pitchFamily="50" charset="-128"/>
                  </a:rPr>
                  <a:t>2017</a:t>
                </a:r>
                <a:r>
                  <a:rPr kumimoji="1" lang="ja-JP" altLang="en-US" sz="1050" dirty="0">
                    <a:latin typeface="Meiryo UI" panose="020B0604030504040204" pitchFamily="50" charset="-128"/>
                    <a:ea typeface="Meiryo UI" panose="020B0604030504040204" pitchFamily="50" charset="-128"/>
                  </a:rPr>
                  <a:t>）、中期（～</a:t>
                </a:r>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）の取組みはほぼ実施。</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自然文化園の来園者数も継承前（</a:t>
                </a:r>
                <a:r>
                  <a:rPr kumimoji="1" lang="en-US" altLang="ja-JP" sz="1050" dirty="0">
                    <a:latin typeface="Meiryo UI" panose="020B0604030504040204" pitchFamily="50" charset="-128"/>
                    <a:ea typeface="Meiryo UI" panose="020B0604030504040204" pitchFamily="50" charset="-128"/>
                  </a:rPr>
                  <a:t>2013</a:t>
                </a:r>
                <a:r>
                  <a:rPr kumimoji="1" lang="ja-JP" altLang="en-US" sz="1050" dirty="0">
                    <a:latin typeface="Meiryo UI" panose="020B0604030504040204" pitchFamily="50" charset="-128"/>
                    <a:ea typeface="Meiryo UI" panose="020B0604030504040204" pitchFamily="50" charset="-128"/>
                  </a:rPr>
                  <a:t>年度末）の約</a:t>
                </a:r>
                <a:r>
                  <a:rPr kumimoji="1" lang="en-US" altLang="ja-JP" sz="1050" dirty="0">
                    <a:latin typeface="Meiryo UI" panose="020B0604030504040204" pitchFamily="50" charset="-128"/>
                    <a:ea typeface="Meiryo UI" panose="020B0604030504040204" pitchFamily="50" charset="-128"/>
                  </a:rPr>
                  <a:t>183</a:t>
                </a:r>
                <a:r>
                  <a:rPr kumimoji="1" lang="ja-JP" altLang="en-US" sz="1050" dirty="0">
                    <a:latin typeface="Meiryo UI" panose="020B0604030504040204" pitchFamily="50" charset="-128"/>
                    <a:ea typeface="Meiryo UI" panose="020B0604030504040204" pitchFamily="50" charset="-128"/>
                  </a:rPr>
                  <a:t>万人から、５年間で約</a:t>
                </a:r>
                <a:r>
                  <a:rPr kumimoji="1" lang="en-US" altLang="ja-JP" sz="1050" dirty="0">
                    <a:latin typeface="Meiryo UI" panose="020B0604030504040204" pitchFamily="50" charset="-128"/>
                    <a:ea typeface="Meiryo UI" panose="020B0604030504040204" pitchFamily="50" charset="-128"/>
                  </a:rPr>
                  <a:t>239</a:t>
                </a:r>
                <a:r>
                  <a:rPr kumimoji="1" lang="ja-JP" altLang="en-US" sz="1050" dirty="0">
                    <a:latin typeface="Meiryo UI" panose="020B0604030504040204" pitchFamily="50" charset="-128"/>
                    <a:ea typeface="Meiryo UI" panose="020B0604030504040204" pitchFamily="50" charset="-128"/>
                  </a:rPr>
                  <a:t>万人まで増加。</a:t>
                </a:r>
                <a:r>
                  <a:rPr kumimoji="1" lang="en-US" altLang="ja-JP" sz="1050" b="1" dirty="0">
                    <a:latin typeface="Meiryo UI" panose="020B0604030504040204" pitchFamily="50" charset="-128"/>
                    <a:ea typeface="Meiryo UI" panose="020B0604030504040204" pitchFamily="50" charset="-128"/>
                  </a:rPr>
                  <a:t>50</a:t>
                </a:r>
                <a:r>
                  <a:rPr kumimoji="1" lang="ja-JP" altLang="en-US" sz="1050" b="1" dirty="0">
                    <a:latin typeface="Meiryo UI" panose="020B0604030504040204" pitchFamily="50" charset="-128"/>
                    <a:ea typeface="Meiryo UI" panose="020B0604030504040204" pitchFamily="50" charset="-128"/>
                  </a:rPr>
                  <a:t>周年を終え、次の</a:t>
                </a:r>
                <a:r>
                  <a:rPr kumimoji="1" lang="en-US" altLang="ja-JP" sz="1050" b="1" dirty="0">
                    <a:latin typeface="Meiryo UI" panose="020B0604030504040204" pitchFamily="50" charset="-128"/>
                    <a:ea typeface="Meiryo UI" panose="020B0604030504040204" pitchFamily="50" charset="-128"/>
                  </a:rPr>
                  <a:t>50</a:t>
                </a:r>
                <a:r>
                  <a:rPr kumimoji="1" lang="ja-JP" altLang="en-US" sz="1050" b="1" dirty="0">
                    <a:latin typeface="Meiryo UI" panose="020B0604030504040204" pitchFamily="50" charset="-128"/>
                    <a:ea typeface="Meiryo UI" panose="020B0604030504040204" pitchFamily="50" charset="-128"/>
                  </a:rPr>
                  <a:t>年を見据え長期（～</a:t>
                </a:r>
                <a:r>
                  <a:rPr kumimoji="1" lang="en-US" altLang="ja-JP" sz="1050" b="1" dirty="0">
                    <a:latin typeface="Meiryo UI" panose="020B0604030504040204" pitchFamily="50" charset="-128"/>
                    <a:ea typeface="Meiryo UI" panose="020B0604030504040204" pitchFamily="50" charset="-128"/>
                  </a:rPr>
                  <a:t>2028</a:t>
                </a:r>
                <a:r>
                  <a:rPr kumimoji="1" lang="ja-JP" altLang="en-US" sz="1050" b="1" dirty="0">
                    <a:latin typeface="Meiryo UI" panose="020B0604030504040204" pitchFamily="50" charset="-128"/>
                    <a:ea typeface="Meiryo UI" panose="020B0604030504040204" pitchFamily="50" charset="-128"/>
                  </a:rPr>
                  <a:t>）の取組みの検討が必要。</a:t>
                </a:r>
                <a:endParaRPr kumimoji="1" lang="en-US" altLang="ja-JP" sz="1050" b="1" dirty="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主な取組み</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　・万博の森づくりにおける生物多様性向上の取組み</a:t>
                </a:r>
                <a:endParaRPr lang="ja-JP" altLang="ja-JP" sz="2000" dirty="0">
                  <a:latin typeface="Arial" panose="020B0604020202020204" pitchFamily="34" charset="0"/>
                </a:endParaRPr>
              </a:p>
              <a:p>
                <a:r>
                  <a:rPr kumimoji="1" lang="ja-JP" altLang="en-US" sz="1050" dirty="0">
                    <a:latin typeface="Meiryo UI" panose="020B0604030504040204" pitchFamily="50" charset="-128"/>
                    <a:ea typeface="Meiryo UI" panose="020B0604030504040204" pitchFamily="50" charset="-128"/>
                  </a:rPr>
                  <a:t>　・</a:t>
                </a:r>
                <a:r>
                  <a:rPr kumimoji="1" lang="ja-JP" altLang="ja-JP" sz="1050" dirty="0">
                    <a:latin typeface="Meiryo UI" panose="020B0604030504040204" pitchFamily="50" charset="-128"/>
                    <a:ea typeface="Meiryo UI" panose="020B0604030504040204" pitchFamily="50" charset="-128"/>
                  </a:rPr>
                  <a:t>指定管理者制度の導入</a:t>
                </a:r>
                <a:r>
                  <a:rPr kumimoji="1" lang="en-US" altLang="ja-JP" sz="1050" dirty="0">
                    <a:latin typeface="Meiryo UI" panose="020B0604030504040204" pitchFamily="50" charset="-128"/>
                    <a:ea typeface="Meiryo UI" panose="020B0604030504040204" pitchFamily="50" charset="-128"/>
                  </a:rPr>
                  <a:t>(2018年から管理)</a:t>
                </a:r>
              </a:p>
              <a:p>
                <a:r>
                  <a:rPr kumimoji="1" lang="ja-JP" altLang="en-US" sz="1050" dirty="0">
                    <a:latin typeface="Meiryo UI" panose="020B0604030504040204" pitchFamily="50" charset="-128"/>
                    <a:ea typeface="Meiryo UI" panose="020B0604030504040204" pitchFamily="50" charset="-128"/>
                  </a:rPr>
                  <a:t>　・太陽の塔の内部再生事業</a:t>
                </a:r>
                <a:r>
                  <a:rPr kumimoji="1" lang="en-US" altLang="ja-JP" sz="1050" dirty="0">
                    <a:latin typeface="Meiryo UI" panose="020B0604030504040204" pitchFamily="50" charset="-128"/>
                    <a:ea typeface="Meiryo UI" panose="020B0604030504040204" pitchFamily="50" charset="-128"/>
                  </a:rPr>
                  <a:t>(2018年内部公開)</a:t>
                </a:r>
              </a:p>
              <a:p>
                <a:r>
                  <a:rPr kumimoji="1" lang="ja-JP" altLang="en-US" sz="1050" dirty="0">
                    <a:latin typeface="Meiryo UI" panose="020B0604030504040204" pitchFamily="50" charset="-128"/>
                    <a:ea typeface="Meiryo UI" panose="020B0604030504040204" pitchFamily="50" charset="-128"/>
                  </a:rPr>
                  <a:t>　・</a:t>
                </a:r>
                <a:r>
                  <a:rPr kumimoji="1" lang="ja-JP" altLang="ja-JP"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駅前</a:t>
                </a:r>
                <a:r>
                  <a:rPr kumimoji="1" lang="ja-JP" altLang="ja-JP" sz="1050" dirty="0">
                    <a:latin typeface="Meiryo UI" panose="020B0604030504040204" pitchFamily="50" charset="-128"/>
                    <a:ea typeface="Meiryo UI" panose="020B0604030504040204" pitchFamily="50" charset="-128"/>
                  </a:rPr>
                  <a:t>周辺地区活性化事業</a:t>
                </a:r>
                <a:r>
                  <a:rPr kumimoji="1" lang="en-US" altLang="ja-JP" sz="1050" dirty="0">
                    <a:latin typeface="Meiryo UI" panose="020B0604030504040204" pitchFamily="50" charset="-128"/>
                    <a:ea typeface="Meiryo UI" panose="020B0604030504040204" pitchFamily="50" charset="-128"/>
                  </a:rPr>
                  <a:t>(2019年より公募)</a:t>
                </a:r>
              </a:p>
              <a:p>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1970</a:t>
                </a:r>
                <a:r>
                  <a:rPr kumimoji="1" lang="ja-JP" altLang="en-US" sz="1050" dirty="0">
                    <a:latin typeface="Meiryo UI" panose="020B0604030504040204" pitchFamily="50" charset="-128"/>
                    <a:ea typeface="Meiryo UI" panose="020B0604030504040204" pitchFamily="50" charset="-128"/>
                  </a:rPr>
                  <a:t>年万博</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周年事業</a:t>
                </a:r>
                <a:r>
                  <a:rPr kumimoji="1" lang="en-US" altLang="ja-JP" sz="1050" dirty="0">
                    <a:latin typeface="Meiryo UI" panose="020B0604030504040204" pitchFamily="50" charset="-128"/>
                    <a:ea typeface="Meiryo UI" panose="020B0604030504040204" pitchFamily="50" charset="-128"/>
                  </a:rPr>
                  <a:t>(2020年度)</a:t>
                </a:r>
                <a:endParaRPr kumimoji="1" lang="ja-JP" altLang="en-US" sz="1050" dirty="0">
                  <a:latin typeface="Meiryo UI" panose="020B0604030504040204" pitchFamily="50" charset="-128"/>
                  <a:ea typeface="Meiryo UI" panose="020B0604030504040204" pitchFamily="50" charset="-128"/>
                </a:endParaRPr>
              </a:p>
            </p:txBody>
          </p:sp>
          <p:sp>
            <p:nvSpPr>
              <p:cNvPr id="72" name="角丸四角形 14">
                <a:extLst>
                  <a:ext uri="{FF2B5EF4-FFF2-40B4-BE49-F238E27FC236}">
                    <a16:creationId xmlns:a16="http://schemas.microsoft.com/office/drawing/2014/main" id="{73F3BB74-9497-4E26-8D0F-629253162BBF}"/>
                  </a:ext>
                </a:extLst>
              </p:cNvPr>
              <p:cNvSpPr/>
              <p:nvPr/>
            </p:nvSpPr>
            <p:spPr>
              <a:xfrm>
                <a:off x="6182998" y="3079200"/>
                <a:ext cx="1222845" cy="211827"/>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現行の将来ビジョンの振り返り</a:t>
                </a:r>
              </a:p>
            </p:txBody>
          </p:sp>
        </p:grpSp>
        <p:grpSp>
          <p:nvGrpSpPr>
            <p:cNvPr id="78" name="グループ化 77">
              <a:extLst>
                <a:ext uri="{FF2B5EF4-FFF2-40B4-BE49-F238E27FC236}">
                  <a16:creationId xmlns:a16="http://schemas.microsoft.com/office/drawing/2014/main" id="{E6BCC41D-B07F-4970-AEE1-67FE35828340}"/>
                </a:ext>
              </a:extLst>
            </p:cNvPr>
            <p:cNvGrpSpPr/>
            <p:nvPr/>
          </p:nvGrpSpPr>
          <p:grpSpPr>
            <a:xfrm>
              <a:off x="2300362" y="888646"/>
              <a:ext cx="3236565" cy="2299619"/>
              <a:chOff x="2615789" y="-1175268"/>
              <a:chExt cx="3605265" cy="1879128"/>
            </a:xfrm>
          </p:grpSpPr>
          <p:sp>
            <p:nvSpPr>
              <p:cNvPr id="80" name="テキスト ボックス 79">
                <a:extLst>
                  <a:ext uri="{FF2B5EF4-FFF2-40B4-BE49-F238E27FC236}">
                    <a16:creationId xmlns:a16="http://schemas.microsoft.com/office/drawing/2014/main" id="{424D99D1-ACFD-42CD-97CD-BB1AD66FE1D0}"/>
                  </a:ext>
                </a:extLst>
              </p:cNvPr>
              <p:cNvSpPr txBox="1"/>
              <p:nvPr/>
            </p:nvSpPr>
            <p:spPr>
              <a:xfrm>
                <a:off x="2615789" y="-1031971"/>
                <a:ext cx="3605265" cy="1735831"/>
              </a:xfrm>
              <a:prstGeom prst="rect">
                <a:avLst/>
              </a:prstGeom>
              <a:noFill/>
              <a:ln w="3175">
                <a:solidFill>
                  <a:schemeClr val="tx1"/>
                </a:solidFill>
              </a:ln>
            </p:spPr>
            <p:txBody>
              <a:bodyPr wrap="square" tIns="144000" rtlCol="0" anchor="ctr">
                <a:noAutofit/>
              </a:bodyPr>
              <a:lstStyle/>
              <a:p>
                <a:r>
                  <a:rPr kumimoji="1" lang="ja-JP" altLang="en-US" sz="1050" dirty="0">
                    <a:latin typeface="Meiryo UI" panose="020B0604030504040204" pitchFamily="50" charset="-128"/>
                    <a:ea typeface="Meiryo UI" panose="020B0604030504040204" pitchFamily="50" charset="-128"/>
                  </a:rPr>
                  <a:t>　現行ビジョン策定後、万博公園を取り巻く状況は大きく変化しており、公園のポテンシャルを最大限に発揮した対応が求められている</a:t>
                </a:r>
                <a:endParaRPr kumimoji="1" lang="en-US" altLang="ja-JP" sz="5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主な状況の変化と対応</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インバウンド需要</a:t>
                </a:r>
                <a:endParaRPr kumimoji="1" lang="en-US" altLang="ja-JP" sz="1050" b="1" dirty="0">
                  <a:latin typeface="Meiryo UI" panose="020B0604030504040204" pitchFamily="50" charset="-128"/>
                  <a:ea typeface="Meiryo UI" panose="020B0604030504040204" pitchFamily="50" charset="-128"/>
                </a:endParaRPr>
              </a:p>
              <a:p>
                <a:pPr marL="182563"/>
                <a:r>
                  <a:rPr kumimoji="1" lang="ja-JP" altLang="en-US" sz="1000" dirty="0">
                    <a:latin typeface="Meiryo UI" panose="020B0604030504040204" pitchFamily="50" charset="-128"/>
                    <a:ea typeface="Meiryo UI" panose="020B0604030504040204" pitchFamily="50" charset="-128"/>
                  </a:rPr>
                  <a:t>訪日外国人客数は、</a:t>
                </a:r>
                <a:r>
                  <a:rPr kumimoji="1" lang="en-US" altLang="ja-JP" sz="1000" b="1" dirty="0">
                    <a:latin typeface="Meiryo UI" panose="020B0604030504040204" pitchFamily="50" charset="-128"/>
                    <a:ea typeface="Meiryo UI" panose="020B0604030504040204" pitchFamily="50" charset="-128"/>
                  </a:rPr>
                  <a:t>2013</a:t>
                </a:r>
                <a:r>
                  <a:rPr kumimoji="1" lang="ja-JP" altLang="en-US" sz="1000" b="1" dirty="0">
                    <a:latin typeface="Meiryo UI" panose="020B0604030504040204" pitchFamily="50" charset="-128"/>
                    <a:ea typeface="Meiryo UI" panose="020B0604030504040204" pitchFamily="50" charset="-128"/>
                  </a:rPr>
                  <a:t>年から</a:t>
                </a:r>
                <a:r>
                  <a:rPr kumimoji="1" lang="en-US" altLang="ja-JP" sz="1000" b="1" dirty="0">
                    <a:latin typeface="Meiryo UI" panose="020B0604030504040204" pitchFamily="50" charset="-128"/>
                    <a:ea typeface="Meiryo UI" panose="020B0604030504040204" pitchFamily="50" charset="-128"/>
                  </a:rPr>
                  <a:t>2019</a:t>
                </a:r>
                <a:r>
                  <a:rPr kumimoji="1" lang="ja-JP" altLang="en-US" sz="1000" b="1" dirty="0">
                    <a:latin typeface="Meiryo UI" panose="020B0604030504040204" pitchFamily="50" charset="-128"/>
                    <a:ea typeface="Meiryo UI" panose="020B0604030504040204" pitchFamily="50" charset="-128"/>
                  </a:rPr>
                  <a:t>年まで毎年過去最高を更新</a:t>
                </a:r>
                <a:r>
                  <a:rPr kumimoji="1" lang="ja-JP" altLang="en-US" sz="1000" dirty="0">
                    <a:latin typeface="Meiryo UI" panose="020B0604030504040204" pitchFamily="50" charset="-128"/>
                    <a:ea typeface="Meiryo UI" panose="020B0604030504040204" pitchFamily="50" charset="-128"/>
                  </a:rPr>
                  <a:t>。現在は新型コロナウイルス感染症の影響で大きく減少しているが、今後のインバウンド需要</a:t>
                </a:r>
                <a:endParaRPr kumimoji="1" lang="en-US" altLang="ja-JP" sz="1000" dirty="0">
                  <a:latin typeface="Meiryo UI" panose="020B0604030504040204" pitchFamily="50" charset="-128"/>
                  <a:ea typeface="Meiryo UI" panose="020B0604030504040204" pitchFamily="50" charset="-128"/>
                </a:endParaRPr>
              </a:p>
              <a:p>
                <a:pPr marL="182563"/>
                <a:r>
                  <a:rPr kumimoji="1" lang="ja-JP" altLang="en-US" sz="1000" dirty="0">
                    <a:latin typeface="Meiryo UI" panose="020B0604030504040204" pitchFamily="50" charset="-128"/>
                    <a:ea typeface="Meiryo UI" panose="020B0604030504040204" pitchFamily="50" charset="-128"/>
                  </a:rPr>
                  <a:t>拡大を見据え、</a:t>
                </a:r>
                <a:r>
                  <a:rPr kumimoji="1" lang="ja-JP" altLang="en-US" sz="1000" b="1" dirty="0">
                    <a:latin typeface="Meiryo UI" panose="020B0604030504040204" pitchFamily="50" charset="-128"/>
                    <a:ea typeface="Meiryo UI" panose="020B0604030504040204" pitchFamily="50" charset="-128"/>
                  </a:rPr>
                  <a:t>外国人観光客を呼び込む取組みが必要</a:t>
                </a:r>
                <a:endParaRPr kumimoji="1" lang="en-US" altLang="ja-JP" sz="1000" b="1"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2025</a:t>
                </a:r>
                <a:r>
                  <a:rPr kumimoji="1" lang="ja-JP" altLang="en-US" sz="1050" b="1" dirty="0">
                    <a:latin typeface="Meiryo UI" panose="020B0604030504040204" pitchFamily="50" charset="-128"/>
                    <a:ea typeface="Meiryo UI" panose="020B0604030504040204" pitchFamily="50" charset="-128"/>
                  </a:rPr>
                  <a:t>年大阪・関西万博</a:t>
                </a:r>
                <a:r>
                  <a:rPr kumimoji="1" lang="ja-JP" altLang="en-US" sz="900" dirty="0">
                    <a:latin typeface="Meiryo UI" panose="020B0604030504040204" pitchFamily="50" charset="-128"/>
                    <a:ea typeface="Meiryo UI" panose="020B0604030504040204" pitchFamily="50" charset="-128"/>
                  </a:rPr>
                  <a:t>（計画期間：</a:t>
                </a:r>
                <a:r>
                  <a:rPr kumimoji="1" lang="en-US" altLang="ja-JP" sz="900" dirty="0">
                    <a:latin typeface="Meiryo UI" panose="020B0604030504040204" pitchFamily="50" charset="-128"/>
                    <a:ea typeface="Meiryo UI" panose="020B0604030504040204" pitchFamily="50" charset="-128"/>
                  </a:rPr>
                  <a:t>~2025</a:t>
                </a:r>
                <a:r>
                  <a:rPr kumimoji="1" lang="ja-JP" altLang="en-US" sz="900" dirty="0">
                    <a:latin typeface="Meiryo UI" panose="020B0604030504040204" pitchFamily="50" charset="-128"/>
                    <a:ea typeface="Meiryo UI" panose="020B0604030504040204" pitchFamily="50" charset="-128"/>
                  </a:rPr>
                  <a:t>）</a:t>
                </a:r>
                <a:endParaRPr kumimoji="1" lang="en-US" altLang="ja-JP" sz="900" b="1" dirty="0">
                  <a:latin typeface="Meiryo UI" panose="020B0604030504040204" pitchFamily="50" charset="-128"/>
                  <a:ea typeface="Meiryo UI" panose="020B0604030504040204" pitchFamily="50" charset="-128"/>
                </a:endParaRPr>
              </a:p>
              <a:p>
                <a:pPr marL="182563"/>
                <a:r>
                  <a:rPr kumimoji="1" lang="ja-JP" altLang="en-US" sz="1000" b="1" dirty="0">
                    <a:latin typeface="Meiryo UI" panose="020B0604030504040204" pitchFamily="50" charset="-128"/>
                    <a:ea typeface="Meiryo UI" panose="020B0604030504040204" pitchFamily="50" charset="-128"/>
                  </a:rPr>
                  <a:t>大阪・関西万博の開催を契機に</a:t>
                </a:r>
                <a:r>
                  <a:rPr kumimoji="1" lang="ja-JP" altLang="en-US" sz="1000" dirty="0">
                    <a:latin typeface="Meiryo UI" panose="020B0604030504040204" pitchFamily="50" charset="-128"/>
                    <a:ea typeface="Meiryo UI" panose="020B0604030504040204" pitchFamily="50" charset="-128"/>
                  </a:rPr>
                  <a:t>、改めて</a:t>
                </a:r>
                <a:r>
                  <a:rPr kumimoji="1" lang="ja-JP" altLang="en-US" sz="1000" b="1" dirty="0">
                    <a:latin typeface="Meiryo UI" panose="020B0604030504040204" pitchFamily="50" charset="-128"/>
                    <a:ea typeface="Meiryo UI" panose="020B0604030504040204" pitchFamily="50" charset="-128"/>
                  </a:rPr>
                  <a:t>大阪万博を記念する公園のあり方を見つめなおし</a:t>
                </a:r>
                <a:r>
                  <a:rPr kumimoji="1" lang="ja-JP" altLang="en-US" sz="1000" dirty="0">
                    <a:latin typeface="Meiryo UI" panose="020B0604030504040204" pitchFamily="50" charset="-128"/>
                    <a:ea typeface="Meiryo UI" panose="020B0604030504040204" pitchFamily="50" charset="-128"/>
                  </a:rPr>
                  <a:t>、その</a:t>
                </a:r>
                <a:r>
                  <a:rPr kumimoji="1" lang="ja-JP" altLang="en-US" sz="1000" b="1" dirty="0">
                    <a:latin typeface="Meiryo UI" panose="020B0604030504040204" pitchFamily="50" charset="-128"/>
                    <a:ea typeface="Meiryo UI" panose="020B0604030504040204" pitchFamily="50" charset="-128"/>
                  </a:rPr>
                  <a:t>価値や魅力の明確化、歴史の継承・発展</a:t>
                </a:r>
                <a:r>
                  <a:rPr kumimoji="1" lang="ja-JP" altLang="en-US" sz="1000" dirty="0">
                    <a:latin typeface="Meiryo UI" panose="020B0604030504040204" pitchFamily="50" charset="-128"/>
                    <a:ea typeface="Meiryo UI" panose="020B0604030504040204" pitchFamily="50" charset="-128"/>
                  </a:rPr>
                  <a:t>を通して、</a:t>
                </a:r>
                <a:endParaRPr kumimoji="1" lang="en-US" altLang="ja-JP" sz="1000" dirty="0">
                  <a:latin typeface="Meiryo UI" panose="020B0604030504040204" pitchFamily="50" charset="-128"/>
                  <a:ea typeface="Meiryo UI" panose="020B0604030504040204" pitchFamily="50" charset="-128"/>
                </a:endParaRPr>
              </a:p>
              <a:p>
                <a:pPr marL="182563"/>
                <a:r>
                  <a:rPr kumimoji="1" lang="ja-JP" altLang="en-US" sz="1000" b="1" dirty="0">
                    <a:latin typeface="Meiryo UI" panose="020B0604030504040204" pitchFamily="50" charset="-128"/>
                    <a:ea typeface="Meiryo UI" panose="020B0604030504040204" pitchFamily="50" charset="-128"/>
                  </a:rPr>
                  <a:t>万博公園のさらなる活性化を図る</a:t>
                </a:r>
                <a:r>
                  <a:rPr kumimoji="1" lang="ja-JP" altLang="en-US" sz="1000" dirty="0">
                    <a:latin typeface="Meiryo UI" panose="020B0604030504040204" pitchFamily="50" charset="-128"/>
                    <a:ea typeface="Meiryo UI" panose="020B0604030504040204" pitchFamily="50" charset="-128"/>
                  </a:rPr>
                  <a:t>とともに、</a:t>
                </a:r>
                <a:r>
                  <a:rPr kumimoji="1" lang="ja-JP" altLang="en-US" sz="1000" b="1" dirty="0">
                    <a:latin typeface="Meiryo UI" panose="020B0604030504040204" pitchFamily="50" charset="-128"/>
                    <a:ea typeface="Meiryo UI" panose="020B0604030504040204" pitchFamily="50" charset="-128"/>
                  </a:rPr>
                  <a:t>大阪・関西万博の成功に向けた連携・協力を進めていく</a:t>
                </a:r>
                <a:r>
                  <a:rPr kumimoji="1" lang="ja-JP" altLang="en-US" sz="1000" dirty="0">
                    <a:latin typeface="Meiryo UI" panose="020B0604030504040204" pitchFamily="50" charset="-128"/>
                    <a:ea typeface="Meiryo UI" panose="020B0604030504040204" pitchFamily="50" charset="-128"/>
                  </a:rPr>
                  <a:t>ことが求められる</a:t>
                </a:r>
                <a:endParaRPr kumimoji="1" lang="en-US" altLang="ja-JP" sz="1000" dirty="0">
                  <a:latin typeface="ＭＳ Ｐゴシック" panose="020B0600070205080204" pitchFamily="50" charset="-128"/>
                  <a:ea typeface="ＭＳ Ｐゴシック" panose="020B060007020508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SDGs</a:t>
                </a:r>
                <a:r>
                  <a:rPr kumimoji="1" lang="ja-JP" altLang="en-US" sz="1050" b="1" dirty="0">
                    <a:latin typeface="Meiryo UI" panose="020B0604030504040204" pitchFamily="50" charset="-128"/>
                    <a:ea typeface="Meiryo UI" panose="020B0604030504040204" pitchFamily="50" charset="-128"/>
                  </a:rPr>
                  <a:t>（持続可能な開発目標）</a:t>
                </a:r>
                <a:r>
                  <a:rPr kumimoji="1" lang="ja-JP" altLang="en-US" sz="1000" dirty="0">
                    <a:latin typeface="Meiryo UI" panose="020B0604030504040204" pitchFamily="50" charset="-128"/>
                    <a:ea typeface="Meiryo UI" panose="020B0604030504040204" pitchFamily="50" charset="-128"/>
                  </a:rPr>
                  <a:t>（計画期間：</a:t>
                </a:r>
                <a:r>
                  <a:rPr kumimoji="1" lang="en-US" altLang="ja-JP" sz="1000" dirty="0">
                    <a:latin typeface="Meiryo UI" panose="020B0604030504040204" pitchFamily="50" charset="-128"/>
                    <a:ea typeface="Meiryo UI" panose="020B0604030504040204" pitchFamily="50" charset="-128"/>
                  </a:rPr>
                  <a:t>~2030</a:t>
                </a:r>
                <a:r>
                  <a:rPr kumimoji="1" lang="ja-JP" altLang="en-US" sz="10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marL="182563"/>
                <a:r>
                  <a:rPr kumimoji="1" lang="ja-JP" altLang="en-US" sz="1000" dirty="0">
                    <a:latin typeface="Meiryo UI" panose="020B0604030504040204" pitchFamily="50" charset="-128"/>
                    <a:ea typeface="Meiryo UI" panose="020B0604030504040204" pitchFamily="50" charset="-128"/>
                  </a:rPr>
                  <a:t>持続可能でよりよい世界を目指す国際目標の達成に向け、多様な主体による行動や協働が求められる中、万博公園としても</a:t>
                </a:r>
                <a:r>
                  <a:rPr kumimoji="1" lang="ja-JP" altLang="en-US" sz="1000" b="1" dirty="0">
                    <a:latin typeface="Meiryo UI" panose="020B0604030504040204" pitchFamily="50" charset="-128"/>
                    <a:ea typeface="Meiryo UI" panose="020B0604030504040204" pitchFamily="50" charset="-128"/>
                  </a:rPr>
                  <a:t>自主的な取組みを実施することが必要</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DX</a:t>
                </a:r>
                <a:r>
                  <a:rPr kumimoji="1" lang="ja-JP" altLang="en-US" sz="1050" b="1" dirty="0">
                    <a:latin typeface="Meiryo UI" panose="020B0604030504040204" pitchFamily="50" charset="-128"/>
                    <a:ea typeface="Meiryo UI" panose="020B0604030504040204" pitchFamily="50" charset="-128"/>
                  </a:rPr>
                  <a:t>の推進</a:t>
                </a:r>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あらゆる産業において競争力維持・強化のため</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が推進される中、新型コロナウイルス感染症の影響によりさらに</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が進展。</a:t>
                </a:r>
                <a:r>
                  <a:rPr kumimoji="1" lang="ja-JP" altLang="en-US" sz="1000" b="1" dirty="0">
                    <a:latin typeface="Meiryo UI" panose="020B0604030504040204" pitchFamily="50" charset="-128"/>
                    <a:ea typeface="Meiryo UI" panose="020B0604030504040204" pitchFamily="50" charset="-128"/>
                  </a:rPr>
                  <a:t>万博公園においても、利便性・　</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快適性・魅力等を向上するため、</a:t>
                </a:r>
                <a:r>
                  <a:rPr kumimoji="1" lang="en-US" altLang="ja-JP" sz="1000" b="1" dirty="0">
                    <a:latin typeface="Meiryo UI" panose="020B0604030504040204" pitchFamily="50" charset="-128"/>
                    <a:ea typeface="Meiryo UI" panose="020B0604030504040204" pitchFamily="50" charset="-128"/>
                  </a:rPr>
                  <a:t>DX</a:t>
                </a:r>
                <a:r>
                  <a:rPr kumimoji="1" lang="ja-JP" altLang="en-US" sz="1000" b="1" dirty="0">
                    <a:latin typeface="Meiryo UI" panose="020B0604030504040204" pitchFamily="50" charset="-128"/>
                    <a:ea typeface="Meiryo UI" panose="020B0604030504040204" pitchFamily="50" charset="-128"/>
                  </a:rPr>
                  <a:t>を推進することが必要</a:t>
                </a:r>
                <a:endParaRPr kumimoji="1" lang="en-US" altLang="ja-JP" sz="1000" strike="dblStrike" dirty="0">
                  <a:latin typeface="Meiryo UI" panose="020B0604030504040204" pitchFamily="50" charset="-128"/>
                  <a:ea typeface="Meiryo UI" panose="020B0604030504040204" pitchFamily="50" charset="-128"/>
                </a:endParaRPr>
              </a:p>
            </p:txBody>
          </p:sp>
          <p:sp>
            <p:nvSpPr>
              <p:cNvPr id="82" name="角丸四角形 1">
                <a:extLst>
                  <a:ext uri="{FF2B5EF4-FFF2-40B4-BE49-F238E27FC236}">
                    <a16:creationId xmlns:a16="http://schemas.microsoft.com/office/drawing/2014/main" id="{BA2D022B-788B-4ADE-8966-BD312AEBD976}"/>
                  </a:ext>
                </a:extLst>
              </p:cNvPr>
              <p:cNvSpPr/>
              <p:nvPr/>
            </p:nvSpPr>
            <p:spPr>
              <a:xfrm>
                <a:off x="2795201" y="-1175268"/>
                <a:ext cx="1473975" cy="205921"/>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状況の変化と求められる対応</a:t>
                </a:r>
              </a:p>
            </p:txBody>
          </p:sp>
        </p:grpSp>
      </p:grpSp>
      <p:grpSp>
        <p:nvGrpSpPr>
          <p:cNvPr id="3" name="グループ化 2"/>
          <p:cNvGrpSpPr/>
          <p:nvPr/>
        </p:nvGrpSpPr>
        <p:grpSpPr>
          <a:xfrm>
            <a:off x="2666732" y="860479"/>
            <a:ext cx="7449942" cy="2005183"/>
            <a:chOff x="3214065" y="1351147"/>
            <a:chExt cx="2803648" cy="2005183"/>
          </a:xfrm>
        </p:grpSpPr>
        <p:sp>
          <p:nvSpPr>
            <p:cNvPr id="91" name="二等辺三角形 90">
              <a:extLst>
                <a:ext uri="{FF2B5EF4-FFF2-40B4-BE49-F238E27FC236}">
                  <a16:creationId xmlns:a16="http://schemas.microsoft.com/office/drawing/2014/main" id="{5A7BDD09-4229-4B5E-A6B2-E6391369EF4A}"/>
                </a:ext>
              </a:extLst>
            </p:cNvPr>
            <p:cNvSpPr/>
            <p:nvPr/>
          </p:nvSpPr>
          <p:spPr>
            <a:xfrm rot="5400000">
              <a:off x="2999873" y="2041357"/>
              <a:ext cx="1432063" cy="5164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a:extLst>
                <a:ext uri="{FF2B5EF4-FFF2-40B4-BE49-F238E27FC236}">
                  <a16:creationId xmlns:a16="http://schemas.microsoft.com/office/drawing/2014/main" id="{5A7BDD09-4229-4B5E-A6B2-E6391369EF4A}"/>
                </a:ext>
              </a:extLst>
            </p:cNvPr>
            <p:cNvSpPr/>
            <p:nvPr/>
          </p:nvSpPr>
          <p:spPr>
            <a:xfrm rot="10800000">
              <a:off x="3214065" y="3205211"/>
              <a:ext cx="2803648" cy="151119"/>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フローチャート: 代替処理 1"/>
          <p:cNvSpPr/>
          <p:nvPr/>
        </p:nvSpPr>
        <p:spPr>
          <a:xfrm>
            <a:off x="116079" y="4479266"/>
            <a:ext cx="5933962" cy="252000"/>
          </a:xfrm>
          <a:prstGeom prst="flowChartAlternateProcess">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Ｐゴシック" panose="020B0600070205080204" pitchFamily="50" charset="-128"/>
                <a:ea typeface="ＭＳ Ｐゴシック" panose="020B0600070205080204" pitchFamily="50" charset="-128"/>
              </a:rPr>
              <a:t>現行の将来ビジョンと新たな将来ビジョン（案）の比較</a:t>
            </a:r>
          </a:p>
        </p:txBody>
      </p:sp>
      <p:graphicFrame>
        <p:nvGraphicFramePr>
          <p:cNvPr id="8" name="表 7"/>
          <p:cNvGraphicFramePr>
            <a:graphicFrameLocks noGrp="1"/>
          </p:cNvGraphicFramePr>
          <p:nvPr>
            <p:extLst>
              <p:ext uri="{D42A27DB-BD31-4B8C-83A1-F6EECF244321}">
                <p14:modId xmlns:p14="http://schemas.microsoft.com/office/powerpoint/2010/main" val="3903245486"/>
              </p:ext>
            </p:extLst>
          </p:nvPr>
        </p:nvGraphicFramePr>
        <p:xfrm>
          <a:off x="46534" y="3156108"/>
          <a:ext cx="12690340" cy="1280160"/>
        </p:xfrm>
        <a:graphic>
          <a:graphicData uri="http://schemas.openxmlformats.org/drawingml/2006/table">
            <a:tbl>
              <a:tblPr firstRow="1" bandRow="1">
                <a:tableStyleId>{5940675A-B579-460E-94D1-54222C63F5DA}</a:tableStyleId>
              </a:tblPr>
              <a:tblGrid>
                <a:gridCol w="2003246">
                  <a:extLst>
                    <a:ext uri="{9D8B030D-6E8A-4147-A177-3AD203B41FA5}">
                      <a16:colId xmlns:a16="http://schemas.microsoft.com/office/drawing/2014/main" val="2665818278"/>
                    </a:ext>
                  </a:extLst>
                </a:gridCol>
                <a:gridCol w="10687094">
                  <a:extLst>
                    <a:ext uri="{9D8B030D-6E8A-4147-A177-3AD203B41FA5}">
                      <a16:colId xmlns:a16="http://schemas.microsoft.com/office/drawing/2014/main" val="3804210920"/>
                    </a:ext>
                  </a:extLst>
                </a:gridCol>
              </a:tblGrid>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レガシーの再生・継承</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太陽の塔を代表とする</a:t>
                      </a:r>
                      <a:r>
                        <a:rPr kumimoji="1" lang="ja-JP" altLang="en-US" sz="1050" b="1" dirty="0">
                          <a:latin typeface="Meiryo UI" panose="020B0604030504040204" pitchFamily="50" charset="-128"/>
                          <a:ea typeface="Meiryo UI" panose="020B0604030504040204" pitchFamily="50" charset="-128"/>
                        </a:rPr>
                        <a:t>約</a:t>
                      </a:r>
                      <a:r>
                        <a:rPr kumimoji="1" lang="en-US" altLang="ja-JP" sz="1050" b="1" dirty="0">
                          <a:latin typeface="Meiryo UI" panose="020B0604030504040204" pitchFamily="50" charset="-128"/>
                          <a:ea typeface="Meiryo UI" panose="020B0604030504040204" pitchFamily="50" charset="-128"/>
                        </a:rPr>
                        <a:t>19</a:t>
                      </a:r>
                      <a:r>
                        <a:rPr kumimoji="1" lang="ja-JP" altLang="en-US" sz="1050" b="1" dirty="0">
                          <a:latin typeface="Meiryo UI" panose="020B0604030504040204" pitchFamily="50" charset="-128"/>
                          <a:ea typeface="Meiryo UI" panose="020B0604030504040204" pitchFamily="50" charset="-128"/>
                        </a:rPr>
                        <a:t>万点に及ぶ大阪万博のレガシーの維持保全を明確化する</a:t>
                      </a:r>
                      <a:r>
                        <a:rPr kumimoji="1" lang="ja-JP" altLang="en-US" sz="1050" dirty="0">
                          <a:latin typeface="Meiryo UI" panose="020B0604030504040204" pitchFamily="50" charset="-128"/>
                          <a:ea typeface="Meiryo UI" panose="020B0604030504040204" pitchFamily="50" charset="-128"/>
                        </a:rPr>
                        <a:t>とともに、世界中の視線が再び大阪に集まる</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年大阪・関西万博のインパクトを活かし、大阪万博の</a:t>
                      </a:r>
                      <a:r>
                        <a:rPr kumimoji="1" lang="ja-JP" altLang="en-US" sz="1050" b="1" dirty="0">
                          <a:latin typeface="Meiryo UI" panose="020B0604030504040204" pitchFamily="50" charset="-128"/>
                          <a:ea typeface="Meiryo UI" panose="020B0604030504040204" pitchFamily="50" charset="-128"/>
                        </a:rPr>
                        <a:t>新たな</a:t>
                      </a:r>
                      <a:endParaRPr kumimoji="1" lang="en-US" altLang="ja-JP" sz="1050" b="1" dirty="0">
                        <a:latin typeface="Meiryo UI" panose="020B0604030504040204" pitchFamily="50" charset="-128"/>
                        <a:ea typeface="Meiryo UI" panose="020B0604030504040204" pitchFamily="50" charset="-128"/>
                      </a:endParaRPr>
                    </a:p>
                    <a:p>
                      <a:pPr>
                        <a:lnSpc>
                          <a:spcPts val="1200"/>
                        </a:lnSpc>
                      </a:pPr>
                      <a:r>
                        <a:rPr kumimoji="1" lang="ja-JP" altLang="en-US" sz="1050" b="1" dirty="0">
                          <a:latin typeface="Meiryo UI" panose="020B0604030504040204" pitchFamily="50" charset="-128"/>
                          <a:ea typeface="Meiryo UI" panose="020B0604030504040204" pitchFamily="50" charset="-128"/>
                        </a:rPr>
                        <a:t>魅力を発信</a:t>
                      </a:r>
                      <a:r>
                        <a:rPr kumimoji="1" lang="ja-JP" altLang="en-US" sz="1050" dirty="0">
                          <a:latin typeface="Meiryo UI" panose="020B0604030504040204" pitchFamily="50" charset="-128"/>
                          <a:ea typeface="Meiryo UI" panose="020B0604030504040204" pitchFamily="50" charset="-128"/>
                        </a:rPr>
                        <a:t>していく。また、高度に発展する科学技術と人間性の調和を目指した「人類の進歩と調和」など</a:t>
                      </a:r>
                      <a:r>
                        <a:rPr kumimoji="1" lang="ja-JP" altLang="en-US" sz="1050" b="1" dirty="0">
                          <a:latin typeface="Meiryo UI" panose="020B0604030504040204" pitchFamily="50" charset="-128"/>
                          <a:ea typeface="Meiryo UI" panose="020B0604030504040204" pitchFamily="50" charset="-128"/>
                        </a:rPr>
                        <a:t>大阪万博の理念もレガシーとして位置付け</a:t>
                      </a:r>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今後の取組みにつなげていく</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9532535"/>
                  </a:ext>
                </a:extLst>
              </a:tr>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②</a:t>
                      </a:r>
                      <a:r>
                        <a:rPr kumimoji="1" lang="ja-JP" altLang="en-US" sz="1050" b="1" dirty="0">
                          <a:latin typeface="Meiryo UI" panose="020B0604030504040204" pitchFamily="50" charset="-128"/>
                          <a:ea typeface="Meiryo UI" panose="020B0604030504040204" pitchFamily="50" charset="-128"/>
                        </a:rPr>
                        <a:t>多様性への対応</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大阪万博が目指した「人間性の尊重を通して、調和を目指す進歩の精神」という理念に基づき、</a:t>
                      </a:r>
                      <a:r>
                        <a:rPr kumimoji="1" lang="ja-JP" altLang="en-US" sz="1050" b="1" dirty="0">
                          <a:latin typeface="Meiryo UI" panose="020B0604030504040204" pitchFamily="50" charset="-128"/>
                          <a:ea typeface="Meiryo UI" panose="020B0604030504040204" pitchFamily="50" charset="-128"/>
                        </a:rPr>
                        <a:t>安全安心の下、多様な主体を認知、尊重し、多様なニーズに対応していく。</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33488077"/>
                  </a:ext>
                </a:extLst>
              </a:tr>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持続可能な未来社会への貢献</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生物多様性の向上を進める「万博の森づくり」の意義を共有し、より多くの人に参加してもらう等、</a:t>
                      </a:r>
                      <a:r>
                        <a:rPr kumimoji="1" lang="ja-JP" altLang="en-US" sz="1050" b="1" dirty="0">
                          <a:latin typeface="Meiryo UI" panose="020B0604030504040204" pitchFamily="50" charset="-128"/>
                          <a:ea typeface="Meiryo UI" panose="020B0604030504040204" pitchFamily="50" charset="-128"/>
                        </a:rPr>
                        <a:t>持続可能な未来社会に貢献する</a:t>
                      </a:r>
                      <a:r>
                        <a:rPr kumimoji="1" lang="ja-JP" altLang="en-US" sz="1050" dirty="0">
                          <a:latin typeface="Meiryo UI" panose="020B0604030504040204" pitchFamily="50" charset="-128"/>
                          <a:ea typeface="Meiryo UI" panose="020B0604030504040204" pitchFamily="50" charset="-128"/>
                        </a:rPr>
                        <a:t>。また、</a:t>
                      </a:r>
                      <a:r>
                        <a:rPr kumimoji="1" lang="ja-JP" altLang="en-US" sz="1050" b="1" dirty="0">
                          <a:latin typeface="Meiryo UI" panose="020B0604030504040204" pitchFamily="50" charset="-128"/>
                          <a:ea typeface="Meiryo UI" panose="020B0604030504040204" pitchFamily="50" charset="-128"/>
                        </a:rPr>
                        <a:t>未来の主役である子ども達にもフォーカスしていく</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27325767"/>
                  </a:ext>
                </a:extLst>
              </a:tr>
              <a:tr h="37084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④</a:t>
                      </a:r>
                      <a:r>
                        <a:rPr kumimoji="1" lang="ja-JP" altLang="en-US" sz="1050" b="1" dirty="0">
                          <a:latin typeface="Meiryo UI" panose="020B0604030504040204" pitchFamily="50" charset="-128"/>
                          <a:ea typeface="Meiryo UI" panose="020B0604030504040204" pitchFamily="50" charset="-128"/>
                        </a:rPr>
                        <a:t>文化・スポーツを拠点とする</a:t>
                      </a:r>
                      <a:endParaRPr kumimoji="1" lang="en-US" altLang="ja-JP" sz="1050" b="1" dirty="0">
                        <a:latin typeface="Meiryo UI" panose="020B0604030504040204" pitchFamily="50" charset="-128"/>
                        <a:ea typeface="Meiryo UI" panose="020B0604030504040204" pitchFamily="50" charset="-128"/>
                      </a:endParaRPr>
                    </a:p>
                    <a:p>
                      <a:pPr>
                        <a:lnSpc>
                          <a:spcPts val="1200"/>
                        </a:lnSpc>
                      </a:pPr>
                      <a:r>
                        <a:rPr kumimoji="1" lang="ja-JP" altLang="en-US" sz="1050" b="1" dirty="0">
                          <a:latin typeface="Meiryo UI" panose="020B0604030504040204" pitchFamily="50" charset="-128"/>
                          <a:ea typeface="Meiryo UI" panose="020B0604030504040204" pitchFamily="50" charset="-128"/>
                        </a:rPr>
                        <a:t>　新しいライフスタイル</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「万博記念公園</a:t>
                      </a:r>
                      <a:r>
                        <a:rPr kumimoji="1" lang="zh-TW" altLang="en-US" sz="1050" dirty="0">
                          <a:latin typeface="Meiryo UI" panose="020B0604030504040204" pitchFamily="50" charset="-128"/>
                          <a:ea typeface="Meiryo UI" panose="020B0604030504040204" pitchFamily="50" charset="-128"/>
                        </a:rPr>
                        <a:t>駅前周辺地区活性化事業</a:t>
                      </a:r>
                      <a:r>
                        <a:rPr kumimoji="1" lang="ja-JP" altLang="en-US" sz="1050" dirty="0">
                          <a:latin typeface="Meiryo UI" panose="020B0604030504040204" pitchFamily="50" charset="-128"/>
                          <a:ea typeface="Meiryo UI" panose="020B0604030504040204" pitchFamily="50" charset="-128"/>
                        </a:rPr>
                        <a:t>」との連携等により</a:t>
                      </a:r>
                      <a:r>
                        <a:rPr kumimoji="1" lang="ja-JP" altLang="en-US" sz="1050" b="1" dirty="0">
                          <a:latin typeface="Meiryo UI" panose="020B0604030504040204" pitchFamily="50" charset="-128"/>
                          <a:ea typeface="Meiryo UI" panose="020B0604030504040204" pitchFamily="50" charset="-128"/>
                        </a:rPr>
                        <a:t>文化・スポーツの拠点形成を図り、国内外から多くの人々を呼込み、新しいライフスタイルを体験できる場としていく。</a:t>
                      </a:r>
                      <a:endParaRPr kumimoji="1" lang="en-US" altLang="ja-JP" sz="105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23729195"/>
                  </a:ext>
                </a:extLst>
              </a:tr>
            </a:tbl>
          </a:graphicData>
        </a:graphic>
      </p:graphicFrame>
      <p:sp>
        <p:nvSpPr>
          <p:cNvPr id="21" name="正方形/長方形 20"/>
          <p:cNvSpPr/>
          <p:nvPr/>
        </p:nvSpPr>
        <p:spPr>
          <a:xfrm>
            <a:off x="11891959" y="13610"/>
            <a:ext cx="766761" cy="2731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資料２</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249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defRPr kumimoji="1" sz="12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1275</Words>
  <Application>Microsoft Office PowerPoint</Application>
  <PresentationFormat>A3 297x420 mm</PresentationFormat>
  <Paragraphs>84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ＭＳ Ｐゴシック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2022-08-29T03:22:26Z</dcterms:created>
  <dcterms:modified xsi:type="dcterms:W3CDTF">2022-08-29T03:22:38Z</dcterms:modified>
</cp:coreProperties>
</file>