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2" r:id="rId1"/>
  </p:sldMasterIdLst>
  <p:notesMasterIdLst>
    <p:notesMasterId r:id="rId4"/>
  </p:notesMasterIdLst>
  <p:sldIdLst>
    <p:sldId id="298" r:id="rId2"/>
    <p:sldId id="299" r:id="rId3"/>
  </p:sldIdLst>
  <p:sldSz cx="9906000" cy="6858000" type="A4"/>
  <p:notesSz cx="6797675" cy="9926638"/>
  <p:defaultTextStyle>
    <a:defPPr>
      <a:defRPr lang="en-US"/>
    </a:defPPr>
    <a:lvl1pPr marL="0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342077" rtl="0" eaLnBrk="1" latinLnBrk="0" hangingPunct="1">
      <a:defRPr sz="13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9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526441674106283E-3"/>
                  <c:y val="3.00604726087891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DB0-4ED6-8792-3B32F822C64D}"/>
                </c:ext>
              </c:extLst>
            </c:dLbl>
            <c:dLbl>
              <c:idx val="1"/>
              <c:layout>
                <c:manualLayout>
                  <c:x val="1.0763220837052944E-3"/>
                  <c:y val="1.2883059689481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DB0-4ED6-8792-3B32F822C64D}"/>
                </c:ext>
              </c:extLst>
            </c:dLbl>
            <c:dLbl>
              <c:idx val="2"/>
              <c:layout>
                <c:manualLayout>
                  <c:x val="4.3052883348212176E-3"/>
                  <c:y val="1.71774129193080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DB0-4ED6-8792-3B32F822C64D}"/>
                </c:ext>
              </c:extLst>
            </c:dLbl>
            <c:dLbl>
              <c:idx val="3"/>
              <c:layout>
                <c:manualLayout>
                  <c:x val="0"/>
                  <c:y val="3.43548258386161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B0-4ED6-8792-3B32F822C64D}"/>
                </c:ext>
              </c:extLst>
            </c:dLbl>
            <c:dLbl>
              <c:idx val="4"/>
              <c:layout>
                <c:manualLayout>
                  <c:x val="4.3052883348212567E-3"/>
                  <c:y val="3.43548258386161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DB0-4ED6-8792-3B32F822C64D}"/>
                </c:ext>
              </c:extLst>
            </c:dLbl>
            <c:dLbl>
              <c:idx val="5"/>
              <c:layout>
                <c:manualLayout>
                  <c:x val="6.457932502231885E-3"/>
                  <c:y val="1.2883059689481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DB0-4ED6-8792-3B32F822C64D}"/>
                </c:ext>
              </c:extLst>
            </c:dLbl>
            <c:dLbl>
              <c:idx val="6"/>
              <c:layout>
                <c:manualLayout>
                  <c:x val="3.2289662511158636E-3"/>
                  <c:y val="8.58870645965404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DB0-4ED6-8792-3B32F822C64D}"/>
                </c:ext>
              </c:extLst>
            </c:dLbl>
            <c:dLbl>
              <c:idx val="7"/>
              <c:layout>
                <c:manualLayout>
                  <c:x val="1.0763220837051563E-3"/>
                  <c:y val="1.2883059689481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DB0-4ED6-8792-3B32F822C64D}"/>
                </c:ext>
              </c:extLst>
            </c:dLbl>
            <c:dLbl>
              <c:idx val="8"/>
              <c:layout>
                <c:manualLayout>
                  <c:x val="2.1526441674104705E-3"/>
                  <c:y val="1.2883059689481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DB0-4ED6-8792-3B32F822C64D}"/>
                </c:ext>
              </c:extLst>
            </c:dLbl>
            <c:numFmt formatCode="#&quot;万&quot;&quot;人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  <c:pt idx="8">
                  <c:v>R3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123</c:v>
                </c:pt>
                <c:pt idx="1">
                  <c:v>194</c:v>
                </c:pt>
                <c:pt idx="2">
                  <c:v>213</c:v>
                </c:pt>
                <c:pt idx="3">
                  <c:v>220</c:v>
                </c:pt>
                <c:pt idx="4">
                  <c:v>225</c:v>
                </c:pt>
                <c:pt idx="5">
                  <c:v>239</c:v>
                </c:pt>
                <c:pt idx="6">
                  <c:v>237</c:v>
                </c:pt>
                <c:pt idx="7">
                  <c:v>135</c:v>
                </c:pt>
                <c:pt idx="8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B0-4ED6-8792-3B32F822C6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85623440"/>
        <c:axId val="1985617200"/>
      </c:barChart>
      <c:catAx>
        <c:axId val="198562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985617200"/>
        <c:crosses val="autoZero"/>
        <c:auto val="1"/>
        <c:lblAlgn val="ctr"/>
        <c:lblOffset val="10"/>
        <c:noMultiLvlLbl val="0"/>
      </c:catAx>
      <c:valAx>
        <c:axId val="198561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98562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7838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D15B7024-94BE-4898-A60A-C29FF02C8195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6" tIns="45653" rIns="91306" bIns="4565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06" tIns="45653" rIns="91306" bIns="456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7838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1"/>
            <a:ext cx="2945448" cy="497838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6D9B1F82-8D10-462F-B933-F4DD2D5FD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78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B1F82-8D10-462F-B933-F4DD2D5FDF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04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D41B-8243-4527-9D96-6128CF07FB37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63050" y="6492875"/>
            <a:ext cx="742950" cy="365125"/>
          </a:xfrm>
        </p:spPr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8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AF1-A7A3-44D1-A003-3ACF34746818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9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8E6A-6617-447A-B031-F6E822525884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6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436F-1E6A-4C68-B3B8-3B5F5DB41168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6DD-01BF-49E2-B7C9-F0209BE612F7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9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1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594F-810A-4B01-8A7C-37BE1537D238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07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4" indent="0">
              <a:buNone/>
              <a:defRPr sz="2000" b="1"/>
            </a:lvl2pPr>
            <a:lvl3pPr marL="914409" indent="0">
              <a:buNone/>
              <a:defRPr sz="1800" b="1"/>
            </a:lvl3pPr>
            <a:lvl4pPr marL="1371613" indent="0">
              <a:buNone/>
              <a:defRPr sz="1600" b="1"/>
            </a:lvl4pPr>
            <a:lvl5pPr marL="1828819" indent="0">
              <a:buNone/>
              <a:defRPr sz="1600" b="1"/>
            </a:lvl5pPr>
            <a:lvl6pPr marL="2286023" indent="0">
              <a:buNone/>
              <a:defRPr sz="1600" b="1"/>
            </a:lvl6pPr>
            <a:lvl7pPr marL="2743228" indent="0">
              <a:buNone/>
              <a:defRPr sz="1600" b="1"/>
            </a:lvl7pPr>
            <a:lvl8pPr marL="3200432" indent="0">
              <a:buNone/>
              <a:defRPr sz="1600" b="1"/>
            </a:lvl8pPr>
            <a:lvl9pPr marL="365763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4" indent="0">
              <a:buNone/>
              <a:defRPr sz="2000" b="1"/>
            </a:lvl2pPr>
            <a:lvl3pPr marL="914409" indent="0">
              <a:buNone/>
              <a:defRPr sz="1800" b="1"/>
            </a:lvl3pPr>
            <a:lvl4pPr marL="1371613" indent="0">
              <a:buNone/>
              <a:defRPr sz="1600" b="1"/>
            </a:lvl4pPr>
            <a:lvl5pPr marL="1828819" indent="0">
              <a:buNone/>
              <a:defRPr sz="1600" b="1"/>
            </a:lvl5pPr>
            <a:lvl6pPr marL="2286023" indent="0">
              <a:buNone/>
              <a:defRPr sz="1600" b="1"/>
            </a:lvl6pPr>
            <a:lvl7pPr marL="2743228" indent="0">
              <a:buNone/>
              <a:defRPr sz="1600" b="1"/>
            </a:lvl7pPr>
            <a:lvl8pPr marL="3200432" indent="0">
              <a:buNone/>
              <a:defRPr sz="1600" b="1"/>
            </a:lvl8pPr>
            <a:lvl9pPr marL="365763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6190-7A78-4614-94E5-FB8DE01EA00A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2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8F71-699A-4445-93A4-689B84CEAA5A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9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0239-C781-4459-96D7-F304152E7D52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6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4" indent="0">
              <a:buNone/>
              <a:defRPr sz="1200"/>
            </a:lvl2pPr>
            <a:lvl3pPr marL="914409" indent="0">
              <a:buNone/>
              <a:defRPr sz="1000"/>
            </a:lvl3pPr>
            <a:lvl4pPr marL="1371613" indent="0">
              <a:buNone/>
              <a:defRPr sz="900"/>
            </a:lvl4pPr>
            <a:lvl5pPr marL="1828819" indent="0">
              <a:buNone/>
              <a:defRPr sz="900"/>
            </a:lvl5pPr>
            <a:lvl6pPr marL="2286023" indent="0">
              <a:buNone/>
              <a:defRPr sz="900"/>
            </a:lvl6pPr>
            <a:lvl7pPr marL="2743228" indent="0">
              <a:buNone/>
              <a:defRPr sz="900"/>
            </a:lvl7pPr>
            <a:lvl8pPr marL="3200432" indent="0">
              <a:buNone/>
              <a:defRPr sz="900"/>
            </a:lvl8pPr>
            <a:lvl9pPr marL="365763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29D-A916-4760-962F-6FD096327F53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10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4" indent="0">
              <a:buNone/>
              <a:defRPr sz="2800"/>
            </a:lvl2pPr>
            <a:lvl3pPr marL="914409" indent="0">
              <a:buNone/>
              <a:defRPr sz="2400"/>
            </a:lvl3pPr>
            <a:lvl4pPr marL="1371613" indent="0">
              <a:buNone/>
              <a:defRPr sz="2000"/>
            </a:lvl4pPr>
            <a:lvl5pPr marL="1828819" indent="0">
              <a:buNone/>
              <a:defRPr sz="2000"/>
            </a:lvl5pPr>
            <a:lvl6pPr marL="2286023" indent="0">
              <a:buNone/>
              <a:defRPr sz="2000"/>
            </a:lvl6pPr>
            <a:lvl7pPr marL="2743228" indent="0">
              <a:buNone/>
              <a:defRPr sz="2000"/>
            </a:lvl7pPr>
            <a:lvl8pPr marL="3200432" indent="0">
              <a:buNone/>
              <a:defRPr sz="2000"/>
            </a:lvl8pPr>
            <a:lvl9pPr marL="365763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4" indent="0">
              <a:buNone/>
              <a:defRPr sz="1200"/>
            </a:lvl2pPr>
            <a:lvl3pPr marL="914409" indent="0">
              <a:buNone/>
              <a:defRPr sz="1000"/>
            </a:lvl3pPr>
            <a:lvl4pPr marL="1371613" indent="0">
              <a:buNone/>
              <a:defRPr sz="900"/>
            </a:lvl4pPr>
            <a:lvl5pPr marL="1828819" indent="0">
              <a:buNone/>
              <a:defRPr sz="900"/>
            </a:lvl5pPr>
            <a:lvl6pPr marL="2286023" indent="0">
              <a:buNone/>
              <a:defRPr sz="900"/>
            </a:lvl6pPr>
            <a:lvl7pPr marL="2743228" indent="0">
              <a:buNone/>
              <a:defRPr sz="900"/>
            </a:lvl7pPr>
            <a:lvl8pPr marL="3200432" indent="0">
              <a:buNone/>
              <a:defRPr sz="900"/>
            </a:lvl8pPr>
            <a:lvl9pPr marL="365763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7B29-DB85-49A6-99A2-C327D9D66883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7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39" tIns="45720" rIns="91439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39" tIns="45720" rIns="91439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2A5C4-E705-4303-8228-6D332C0516F1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1"/>
            <a:ext cx="2311400" cy="365125"/>
          </a:xfrm>
          <a:prstGeom prst="rect">
            <a:avLst/>
          </a:prstGeom>
        </p:spPr>
        <p:txBody>
          <a:bodyPr vert="horz" lIns="91439" tIns="45720" rIns="91439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54B97-5768-4123-A9C5-D26CAFB7C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5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4" indent="-342904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8" indent="-285753" algn="l" defTabSz="91440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2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0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29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8" indent="-228602" algn="l" defTabSz="9144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4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3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9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8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6" algn="l" defTabSz="9144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5627633" y="2492489"/>
            <a:ext cx="4644238" cy="3821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3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  大阪万博開催（～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（独法）日本万国博覧会記念機構設立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大阪府日本万国博覧会記念公園条例制定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  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大阪府が承継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「日本万国博覧会記念公園の活性化に向けた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将来ビジョン」策定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EXPOCITY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オープン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市立吹田サッカースタジアム 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オープン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  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太陽の塔内部公開（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年ぶり）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指定管理者制度へ移行　</a:t>
            </a:r>
            <a:endParaRPr kumimoji="1" lang="en-US" altLang="ja-JP" sz="114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 元年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駅前周辺地区活性化事業の公募開始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　　　　　大阪万博</a:t>
            </a:r>
            <a:r>
              <a:rPr kumimoji="1" lang="en-US" altLang="ja-JP" sz="12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周年</a:t>
            </a:r>
            <a:endParaRPr kumimoji="1" lang="en-US" altLang="ja-JP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　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大阪万博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周年記念展覧会</a:t>
            </a:r>
            <a:r>
              <a:rPr kumimoji="1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 天王洲）</a:t>
            </a: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  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　大阪万博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周年記念プログラム</a:t>
            </a:r>
            <a:r>
              <a:rPr kumimoji="1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（万博記念公園）</a:t>
            </a: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　５月　駅前周辺地区活性化事業予定者の決定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endParaRPr kumimoji="1" lang="ja-JP" altLang="en-US" sz="114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D62448E-0EC1-48CC-B7B5-2CA8C95C6618}"/>
              </a:ext>
            </a:extLst>
          </p:cNvPr>
          <p:cNvSpPr txBox="1"/>
          <p:nvPr/>
        </p:nvSpPr>
        <p:spPr>
          <a:xfrm>
            <a:off x="80163" y="120434"/>
            <a:ext cx="9673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■万博記念公園の概要　　　　　　　　　　　　　　　　　　　　　（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F61651-7468-4207-9DA9-8FFC48F06CD7}"/>
              </a:ext>
            </a:extLst>
          </p:cNvPr>
          <p:cNvSpPr txBox="1"/>
          <p:nvPr/>
        </p:nvSpPr>
        <p:spPr>
          <a:xfrm>
            <a:off x="8797160" y="145379"/>
            <a:ext cx="84742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A0B3D5-D181-4FB7-BF35-B9F2300AEA3F}"/>
              </a:ext>
            </a:extLst>
          </p:cNvPr>
          <p:cNvSpPr txBox="1"/>
          <p:nvPr/>
        </p:nvSpPr>
        <p:spPr>
          <a:xfrm flipH="1">
            <a:off x="268691" y="638092"/>
            <a:ext cx="9264191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14"/>
              </a:lnSpc>
            </a:pP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万博記念公園について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大阪府日本万国博覧会記念公園条例に基づき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、「人類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の進歩と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調和」を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主題として開催された日本万国博覧会の跡地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（約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258ha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）について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、その理念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を継承し、緑に包まれた文化公園として運営するとともに、都市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の魅力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の創出を図る。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14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（約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258ha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の内訳：自然文化園地区（国有地）約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130ha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、周辺地区（府有地）約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128ha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0D4A726-4A03-43D1-8DF1-14F252E381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6" y="2344528"/>
            <a:ext cx="5702391" cy="4117643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CA147C-068F-4F93-A035-DB9EBA5A3095}"/>
              </a:ext>
            </a:extLst>
          </p:cNvPr>
          <p:cNvSpPr txBox="1"/>
          <p:nvPr/>
        </p:nvSpPr>
        <p:spPr>
          <a:xfrm>
            <a:off x="268692" y="1913369"/>
            <a:ext cx="2162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主な公園施設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030E7A-9196-4D9E-86E8-4D27AB75C120}"/>
              </a:ext>
            </a:extLst>
          </p:cNvPr>
          <p:cNvSpPr txBox="1"/>
          <p:nvPr/>
        </p:nvSpPr>
        <p:spPr>
          <a:xfrm>
            <a:off x="5543550" y="1913369"/>
            <a:ext cx="1732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公園の変遷</a:t>
            </a:r>
            <a:r>
              <a:rPr kumimoji="1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44700" y="4514850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万博記念公園駅</a:t>
            </a:r>
            <a:endParaRPr kumimoji="1" lang="ja-JP" altLang="en-US" sz="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86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0">
            <a:extLst>
              <a:ext uri="{FF2B5EF4-FFF2-40B4-BE49-F238E27FC236}">
                <a16:creationId xmlns:a16="http://schemas.microsoft.com/office/drawing/2014/main" id="{F4B97254-CAAB-4BC3-91FA-2FF5F467E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19" y="1405077"/>
            <a:ext cx="5207191" cy="33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5" rIns="91428" bIns="4571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入園者数の推移（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H25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9A30E84-0B85-49B6-BF81-FC31B2767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30137"/>
              </p:ext>
            </p:extLst>
          </p:nvPr>
        </p:nvGraphicFramePr>
        <p:xfrm>
          <a:off x="479791" y="5024392"/>
          <a:ext cx="4785890" cy="155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945">
                  <a:extLst>
                    <a:ext uri="{9D8B030D-6E8A-4147-A177-3AD203B41FA5}">
                      <a16:colId xmlns:a16="http://schemas.microsoft.com/office/drawing/2014/main" val="259604470"/>
                    </a:ext>
                  </a:extLst>
                </a:gridCol>
                <a:gridCol w="2392945">
                  <a:extLst>
                    <a:ext uri="{9D8B030D-6E8A-4147-A177-3AD203B41FA5}">
                      <a16:colId xmlns:a16="http://schemas.microsoft.com/office/drawing/2014/main" val="1186025810"/>
                    </a:ext>
                  </a:extLst>
                </a:gridCol>
              </a:tblGrid>
              <a:tr h="29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歳入（主な項目）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歳出（主な項目）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273314226"/>
                  </a:ext>
                </a:extLst>
              </a:tr>
              <a:tr h="88484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・公園施設使用料　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・財産運用収入　　　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17.6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・寄附金　　　　　</a:t>
                      </a:r>
                      <a:r>
                        <a:rPr kumimoji="1" lang="ja-JP" altLang="en-US" sz="1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  <a:p>
                      <a:pPr algn="l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・その他収入　　　    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13.5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（基金繰入金等）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職員費　　　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3.4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2801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総務費　　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  <a:p>
                      <a:pPr marL="0" marR="0" lvl="0" indent="0" algn="l" defTabSz="12801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・公園管理費  　約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28.5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513179344"/>
                  </a:ext>
                </a:extLst>
              </a:tr>
              <a:tr h="3674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合計：約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32.6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合計：約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32.6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916468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BEB8D1-0395-4A81-BD85-D30E50EADDC0}"/>
              </a:ext>
            </a:extLst>
          </p:cNvPr>
          <p:cNvSpPr txBox="1"/>
          <p:nvPr/>
        </p:nvSpPr>
        <p:spPr>
          <a:xfrm>
            <a:off x="289719" y="4742997"/>
            <a:ext cx="5753729" cy="312173"/>
          </a:xfrm>
          <a:prstGeom prst="rect">
            <a:avLst/>
          </a:prstGeom>
          <a:noFill/>
          <a:ln>
            <a:noFill/>
          </a:ln>
        </p:spPr>
        <p:txBody>
          <a:bodyPr wrap="square" lIns="65314" tIns="32657" rIns="65314" bIns="32657" rtlCol="0">
            <a:spAutoFit/>
          </a:bodyPr>
          <a:lstStyle/>
          <a:p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万博記念公園事業特別会計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 当初予算の概要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77210FD-ABAF-4DD2-8F8F-0CAD77D432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0253163"/>
              </p:ext>
            </p:extLst>
          </p:nvPr>
        </p:nvGraphicFramePr>
        <p:xfrm>
          <a:off x="479792" y="1715345"/>
          <a:ext cx="8428173" cy="274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625DDE7-FEFD-4C2F-9FF3-58B9BD806CD3}"/>
              </a:ext>
            </a:extLst>
          </p:cNvPr>
          <p:cNvSpPr/>
          <p:nvPr/>
        </p:nvSpPr>
        <p:spPr>
          <a:xfrm>
            <a:off x="289719" y="586129"/>
            <a:ext cx="92852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公園運営（平成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月から令和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月まで指定管理）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62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万博記念公園マネジメント・パートナーズ（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BMP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）（構成団体：吉本興業ホールディングス㈱、吉本興業㈱、三井物産フォーサイト㈱、㈱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JTB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 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JTB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ｺﾐｭﾆｹｰｼｮﾝﾃﾞｻﾞｲﾝ、 京阪ﾎｰﾙﾃﾞｨﾝｸﾞｽ㈱、京阪園芸㈱、㈱博報堂、 ㈱博報堂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DY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ﾒﾃﾞｨｱﾊﾟｰﾄﾅｰｽﾞ）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99CE40-60AC-4AD0-8D5C-07D7D6DE30BD}"/>
              </a:ext>
            </a:extLst>
          </p:cNvPr>
          <p:cNvSpPr txBox="1"/>
          <p:nvPr/>
        </p:nvSpPr>
        <p:spPr>
          <a:xfrm>
            <a:off x="80163" y="120434"/>
            <a:ext cx="982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■万博記念公園の概要　　　　　　　　　　　　　　　　　　　　　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2/2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146E52-84E9-491B-BDC3-038A75F1924E}"/>
              </a:ext>
            </a:extLst>
          </p:cNvPr>
          <p:cNvSpPr txBox="1"/>
          <p:nvPr/>
        </p:nvSpPr>
        <p:spPr>
          <a:xfrm>
            <a:off x="1817518" y="4328762"/>
            <a:ext cx="9774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府承継</a:t>
            </a: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EC16A0AC-9893-44D7-A2F7-B8E3D30F4D23}"/>
              </a:ext>
            </a:extLst>
          </p:cNvPr>
          <p:cNvSpPr txBox="1"/>
          <p:nvPr/>
        </p:nvSpPr>
        <p:spPr>
          <a:xfrm>
            <a:off x="5355706" y="4341029"/>
            <a:ext cx="1282262" cy="49868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※10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指定管理導入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E46D42F-F18E-489B-A54A-4DAB7E879ED6}"/>
              </a:ext>
            </a:extLst>
          </p:cNvPr>
          <p:cNvSpPr txBox="1"/>
          <p:nvPr/>
        </p:nvSpPr>
        <p:spPr>
          <a:xfrm>
            <a:off x="7933214" y="4341029"/>
            <a:ext cx="1788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公園を閉園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51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628</Words>
  <Application>Microsoft Office PowerPoint</Application>
  <PresentationFormat>A4 210 x 297 mm</PresentationFormat>
  <Paragraphs>56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2022-08-25T06:19:30Z</dcterms:created>
  <dcterms:modified xsi:type="dcterms:W3CDTF">2022-08-25T06:20:24Z</dcterms:modified>
</cp:coreProperties>
</file>