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599" r:id="rId5"/>
    <p:sldId id="655" r:id="rId6"/>
    <p:sldId id="652" r:id="rId7"/>
    <p:sldId id="651" r:id="rId8"/>
    <p:sldId id="657" r:id="rId9"/>
    <p:sldId id="658" r:id="rId10"/>
    <p:sldId id="659"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B9CDE5"/>
    <a:srgbClr val="000000"/>
    <a:srgbClr val="F2F2F2"/>
    <a:srgbClr val="FCD5B5"/>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92895" autoAdjust="0"/>
  </p:normalViewPr>
  <p:slideViewPr>
    <p:cSldViewPr>
      <p:cViewPr varScale="1">
        <p:scale>
          <a:sx n="65" d="100"/>
          <a:sy n="65" d="100"/>
        </p:scale>
        <p:origin x="142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5A81F1B-0329-4052-BE59-1AFDD22F778C}" type="datetimeFigureOut">
              <a:rPr kumimoji="1" lang="ja-JP" altLang="en-US" smtClean="0"/>
              <a:t>2020/10/14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8942646-AE46-4063-930C-1DDE33F9934D}" type="slidenum">
              <a:rPr kumimoji="1" lang="ja-JP" altLang="en-US" smtClean="0"/>
              <a:t>‹#›</a:t>
            </a:fld>
            <a:endParaRPr kumimoji="1" lang="ja-JP" altLang="en-US"/>
          </a:p>
        </p:txBody>
      </p:sp>
    </p:spTree>
    <p:extLst>
      <p:ext uri="{BB962C8B-B14F-4D97-AF65-F5344CB8AC3E}">
        <p14:creationId xmlns:p14="http://schemas.microsoft.com/office/powerpoint/2010/main" val="8989241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3AC5560-7503-41BE-84A3-B02922FB0A2B}"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84753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F0503B4-F9ED-4247-B705-C52BC8ED12F5}"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42119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79A77E-96C0-4BD0-B8D5-CC8BE502994C}"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422473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32A0B1-A3B2-4D4E-9AE5-A704DDF4DE08}"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199863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584B93C-3527-42D8-A122-6D5BB9FF4E42}"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823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EB85047-6CF9-4E32-AFA6-28F4A4A6A474}" type="datetime1">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4180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9455E74-0D5A-46D7-8AE1-45064650C7E2}" type="datetime1">
              <a:rPr kumimoji="1" lang="ja-JP" altLang="en-US" smtClean="0"/>
              <a:t>2020/10/14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264156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BF345C-DD1C-4D45-8D30-63B5BB4BD5FA}" type="datetime1">
              <a:rPr kumimoji="1" lang="ja-JP" altLang="en-US" smtClean="0"/>
              <a:t>2020/10/14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930251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664A5B7-F7F6-4EE4-B498-29109F690719}" type="datetime1">
              <a:rPr kumimoji="1" lang="ja-JP" altLang="en-US" smtClean="0"/>
              <a:t>2020/10/14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2672164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AECD2BC-21AA-4D6B-B56D-8532F8F9C639}" type="datetime1">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353047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F9B8532-9AEC-4B45-8ECE-7DD99FDEE8E8}" type="datetime1">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144665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45E7C-F412-467B-8CBA-4FD4678E5DD6}" type="datetime1">
              <a:rPr kumimoji="1" lang="ja-JP" altLang="en-US" smtClean="0"/>
              <a:t>2020/10/14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7A614-994C-4A24-AF5B-0E0B47F2C510}" type="slidenum">
              <a:rPr kumimoji="1" lang="ja-JP" altLang="en-US" smtClean="0"/>
              <a:t>‹#›</a:t>
            </a:fld>
            <a:endParaRPr kumimoji="1" lang="ja-JP" altLang="en-US"/>
          </a:p>
        </p:txBody>
      </p:sp>
    </p:spTree>
    <p:extLst>
      <p:ext uri="{BB962C8B-B14F-4D97-AF65-F5344CB8AC3E}">
        <p14:creationId xmlns:p14="http://schemas.microsoft.com/office/powerpoint/2010/main" val="138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48" y="2852936"/>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回政策</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検討部会における主な意見</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298575" y="263578"/>
            <a:ext cx="1617232" cy="40011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2000">
                <a:solidFill>
                  <a:schemeClr val="tx1"/>
                </a:solidFill>
              </a:rPr>
              <a:t>資料</a:t>
            </a:r>
            <a:r>
              <a:rPr lang="ja-JP" altLang="en-US" sz="2000" dirty="0">
                <a:solidFill>
                  <a:schemeClr val="tx1"/>
                </a:solidFill>
              </a:rPr>
              <a:t>１</a:t>
            </a:r>
            <a:endParaRPr kumimoji="1" lang="ja-JP" altLang="en-US" sz="2000" dirty="0">
              <a:solidFill>
                <a:schemeClr val="tx1"/>
              </a:solidFill>
            </a:endParaRPr>
          </a:p>
        </p:txBody>
      </p:sp>
      <p:sp>
        <p:nvSpPr>
          <p:cNvPr id="7" name="Rectangle 1"/>
          <p:cNvSpPr>
            <a:spLocks noChangeArrowheads="1"/>
          </p:cNvSpPr>
          <p:nvPr/>
        </p:nvSpPr>
        <p:spPr bwMode="auto">
          <a:xfrm>
            <a:off x="1619672" y="5229200"/>
            <a:ext cx="6048672" cy="792088"/>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令和２年１０月２１日</a:t>
            </a:r>
            <a:endPar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大阪府住宅まちづくり審議会第７回政策検討部会　資料</a:t>
            </a:r>
            <a:endPar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1</a:t>
            </a:fld>
            <a:endParaRPr lang="ja-JP" altLang="en-US" sz="1400">
              <a:solidFill>
                <a:schemeClr val="tx1"/>
              </a:solidFill>
            </a:endParaRPr>
          </a:p>
        </p:txBody>
      </p:sp>
    </p:spTree>
    <p:extLst>
      <p:ext uri="{BB962C8B-B14F-4D97-AF65-F5344CB8AC3E}">
        <p14:creationId xmlns:p14="http://schemas.microsoft.com/office/powerpoint/2010/main" val="4126692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１．第６回政策検討部会における主な意見</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2</a:t>
            </a:fld>
            <a:endParaRPr lang="ja-JP" altLang="en-US" sz="1400" dirty="0">
              <a:solidFill>
                <a:schemeClr val="tx1"/>
              </a:solidFill>
            </a:endParaRPr>
          </a:p>
        </p:txBody>
      </p:sp>
      <p:sp>
        <p:nvSpPr>
          <p:cNvPr id="8" name="正方形/長方形 7"/>
          <p:cNvSpPr/>
          <p:nvPr/>
        </p:nvSpPr>
        <p:spPr>
          <a:xfrm>
            <a:off x="179512" y="982984"/>
            <a:ext cx="8784896" cy="3640997"/>
          </a:xfrm>
          <a:prstGeom prst="rect">
            <a:avLst/>
          </a:prstGeom>
          <a:ln cmpd="sng">
            <a:noFill/>
          </a:ln>
        </p:spPr>
        <p:txBody>
          <a:bodyPr wrap="square">
            <a:spAutoFit/>
          </a:bodyPr>
          <a:lstStyle/>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○子</a:t>
            </a:r>
            <a:r>
              <a:rPr lang="ja-JP" altLang="en-US" dirty="0">
                <a:latin typeface="Meiryo UI" panose="020B0604030504040204" pitchFamily="50" charset="-128"/>
                <a:ea typeface="Meiryo UI" panose="020B0604030504040204" pitchFamily="50" charset="-128"/>
                <a:cs typeface="Meiryo UI" panose="020B0604030504040204" pitchFamily="50" charset="-128"/>
              </a:rPr>
              <a:t>供や若年者が抱えている問題がかなり</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深刻になってきていることや、コロナ禍で在留</a:t>
            </a:r>
            <a:r>
              <a:rPr lang="ja-JP" altLang="en-US" dirty="0">
                <a:latin typeface="Meiryo UI" panose="020B0604030504040204" pitchFamily="50" charset="-128"/>
                <a:ea typeface="Meiryo UI" panose="020B0604030504040204" pitchFamily="50" charset="-128"/>
                <a:cs typeface="Meiryo UI" panose="020B0604030504040204" pitchFamily="50" charset="-128"/>
              </a:rPr>
              <a:t>外国人が追い詰められている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状況であることも盛り込んでいく必要がある。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○色々な家族構成や世代に対して、もう少し多面的な検討がいる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コロナ禍で、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特</a:t>
            </a:r>
            <a:r>
              <a:rPr lang="ja-JP" altLang="en-US" dirty="0">
                <a:latin typeface="Meiryo UI" panose="020B0604030504040204" pitchFamily="50" charset="-128"/>
                <a:ea typeface="Meiryo UI" panose="020B0604030504040204" pitchFamily="50" charset="-128"/>
                <a:cs typeface="Meiryo UI" panose="020B0604030504040204" pitchFamily="50" charset="-128"/>
              </a:rPr>
              <a:t>に都市の共同住宅に住む子育て世代については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、子供が家</a:t>
            </a:r>
            <a:r>
              <a:rPr lang="ja-JP" altLang="en-US" dirty="0">
                <a:latin typeface="Meiryo UI" panose="020B0604030504040204" pitchFamily="50" charset="-128"/>
                <a:ea typeface="Meiryo UI" panose="020B0604030504040204" pitchFamily="50" charset="-128"/>
                <a:cs typeface="Meiryo UI" panose="020B0604030504040204" pitchFamily="50" charset="-128"/>
              </a:rPr>
              <a:t>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いる中でテレワークが始まる、</a:t>
            </a:r>
            <a:r>
              <a:rPr lang="ja-JP" altLang="en-US" dirty="0">
                <a:latin typeface="Meiryo UI" panose="020B0604030504040204" pitchFamily="50" charset="-128"/>
                <a:ea typeface="Meiryo UI" panose="020B0604030504040204" pitchFamily="50" charset="-128"/>
                <a:cs typeface="Meiryo UI" panose="020B0604030504040204" pitchFamily="50" charset="-128"/>
              </a:rPr>
              <a:t>近隣</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関係で</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トラブル</a:t>
            </a:r>
            <a:r>
              <a:rPr lang="ja-JP" altLang="en-US" dirty="0">
                <a:latin typeface="Meiryo UI" panose="020B0604030504040204" pitchFamily="50" charset="-128"/>
                <a:ea typeface="Meiryo UI" panose="020B0604030504040204" pitchFamily="50" charset="-128"/>
                <a:cs typeface="Meiryo UI" panose="020B0604030504040204" pitchFamily="50" charset="-128"/>
              </a:rPr>
              <a:t>、子供の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遊び場も大変など、</a:t>
            </a:r>
            <a:r>
              <a:rPr lang="ja-JP" altLang="en-US" dirty="0">
                <a:latin typeface="Meiryo UI" panose="020B0604030504040204" pitchFamily="50" charset="-128"/>
                <a:ea typeface="Meiryo UI" panose="020B0604030504040204" pitchFamily="50" charset="-128"/>
                <a:cs typeface="Meiryo UI" panose="020B0604030504040204" pitchFamily="50" charset="-128"/>
              </a:rPr>
              <a:t>非常に不安定な状況だということが顕在化したのではない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a:latin typeface="Meiryo UI" panose="020B0604030504040204" pitchFamily="50" charset="-128"/>
                <a:ea typeface="Meiryo UI" panose="020B0604030504040204" pitchFamily="50" charset="-128"/>
                <a:cs typeface="Meiryo UI" panose="020B0604030504040204" pitchFamily="50" charset="-128"/>
              </a:rPr>
              <a:t>○</a:t>
            </a:r>
            <a:r>
              <a:rPr lang="ja-JP" altLang="en-US" smtClean="0">
                <a:latin typeface="Meiryo UI" panose="020B0604030504040204" pitchFamily="50" charset="-128"/>
                <a:ea typeface="Meiryo UI" panose="020B0604030504040204" pitchFamily="50" charset="-128"/>
                <a:cs typeface="Meiryo UI" panose="020B0604030504040204" pitchFamily="50" charset="-128"/>
              </a:rPr>
              <a:t>サンプルサイズが小さい調査</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ではある</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、コロナ禍で子供</a:t>
            </a:r>
            <a:r>
              <a:rPr lang="ja-JP" altLang="en-US" dirty="0">
                <a:latin typeface="Meiryo UI" panose="020B0604030504040204" pitchFamily="50" charset="-128"/>
                <a:ea typeface="Meiryo UI" panose="020B0604030504040204" pitchFamily="50" charset="-128"/>
                <a:cs typeface="Meiryo UI" panose="020B0604030504040204" pitchFamily="50" charset="-128"/>
              </a:rPr>
              <a:t>のいる既婚女性がかなりの住宅ストレスを抱えているという調査結果があり、これからの大阪を背負っていく年代である子育て世代や子供たちにも目を向けるべきだと思う。</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1"/>
          <p:cNvSpPr>
            <a:spLocks noChangeArrowheads="1"/>
          </p:cNvSpPr>
          <p:nvPr/>
        </p:nvSpPr>
        <p:spPr bwMode="auto">
          <a:xfrm>
            <a:off x="200526" y="587045"/>
            <a:ext cx="1800000"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ニーズ把握</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54593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１．第６回政策検討部会における主な意見</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3</a:t>
            </a:fld>
            <a:endParaRPr lang="ja-JP" altLang="en-US" sz="1400" dirty="0">
              <a:solidFill>
                <a:schemeClr val="tx1"/>
              </a:solidFill>
            </a:endParaRPr>
          </a:p>
        </p:txBody>
      </p:sp>
      <p:sp>
        <p:nvSpPr>
          <p:cNvPr id="6" name="正方形/長方形 5"/>
          <p:cNvSpPr/>
          <p:nvPr/>
        </p:nvSpPr>
        <p:spPr>
          <a:xfrm>
            <a:off x="107504" y="980728"/>
            <a:ext cx="8784896" cy="3434786"/>
          </a:xfrm>
          <a:prstGeom prst="rect">
            <a:avLst/>
          </a:prstGeom>
          <a:ln cmpd="sng">
            <a:noFill/>
          </a:ln>
        </p:spPr>
        <p:txBody>
          <a:bodyPr wrap="square">
            <a:spAutoFit/>
          </a:bodyPr>
          <a:lstStyle/>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都市に関する取組項目の中に、あまり住宅政策的なことが掲げられていない。都心居住のあり方、郊外における暮らしのあり方と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いう多様性</a:t>
            </a:r>
            <a:r>
              <a:rPr lang="ja-JP" altLang="en-US" dirty="0">
                <a:latin typeface="Meiryo UI" panose="020B0604030504040204" pitchFamily="50" charset="-128"/>
                <a:ea typeface="Meiryo UI" panose="020B0604030504040204" pitchFamily="50" charset="-128"/>
                <a:cs typeface="Meiryo UI" panose="020B0604030504040204" pitchFamily="50" charset="-128"/>
              </a:rPr>
              <a:t>を都市の魅力としてつくっていく、また住まいとしても、居住地としての都市の魅力を上げていくと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いうこと</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○都市の魅力を上げることによって居住地としての魅力も上がる、その時に必要な施設やサービス、コミュニティを形成していく、というようなあり方が記載できれば良いと思う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○ユニバーサルデザインについては、ハード面に特化して書かれているが、今はソフトのインフラをどうつくるかということが重視されているので、そういった内容も入ってこないとおかしい。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
          <p:cNvSpPr>
            <a:spLocks noChangeArrowheads="1"/>
          </p:cNvSpPr>
          <p:nvPr/>
        </p:nvSpPr>
        <p:spPr bwMode="auto">
          <a:xfrm>
            <a:off x="251520" y="584789"/>
            <a:ext cx="2340000"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都市の魅力を育む</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01058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１．第６回政策検討部会における主な意見</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4</a:t>
            </a:fld>
            <a:endParaRPr lang="ja-JP" altLang="en-US" sz="1400" dirty="0">
              <a:solidFill>
                <a:schemeClr val="tx1"/>
              </a:solidFill>
            </a:endParaRPr>
          </a:p>
        </p:txBody>
      </p:sp>
      <p:sp>
        <p:nvSpPr>
          <p:cNvPr id="8" name="正方形/長方形 7"/>
          <p:cNvSpPr/>
          <p:nvPr/>
        </p:nvSpPr>
        <p:spPr>
          <a:xfrm>
            <a:off x="179512" y="982984"/>
            <a:ext cx="8784896" cy="5903154"/>
          </a:xfrm>
          <a:prstGeom prst="rect">
            <a:avLst/>
          </a:prstGeom>
          <a:ln cmpd="sng">
            <a:noFill/>
          </a:ln>
        </p:spPr>
        <p:txBody>
          <a:bodyPr wrap="square">
            <a:spAutoFit/>
          </a:bodyPr>
          <a:lstStyle/>
          <a:p>
            <a:pPr marL="185738" indent="-185738">
              <a:lnSpc>
                <a:spcPct val="130000"/>
              </a:lnSpc>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冗長性</a:t>
            </a:r>
            <a:r>
              <a:rPr lang="ja-JP" altLang="en-US" b="1" dirty="0">
                <a:latin typeface="Meiryo UI" panose="020B0604030504040204" pitchFamily="50" charset="-128"/>
                <a:ea typeface="Meiryo UI" panose="020B0604030504040204" pitchFamily="50" charset="-128"/>
                <a:cs typeface="Meiryo UI" panose="020B0604030504040204" pitchFamily="50" charset="-128"/>
              </a:rPr>
              <a:t>・多様性のある居住地への</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ニーズ</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住まい・まちづくり政策のあり方として考えた場合、これまで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の居住</a:t>
            </a:r>
            <a:r>
              <a:rPr lang="ja-JP" altLang="en-US" dirty="0">
                <a:latin typeface="Meiryo UI" panose="020B0604030504040204" pitchFamily="50" charset="-128"/>
                <a:ea typeface="Meiryo UI" panose="020B0604030504040204" pitchFamily="50" charset="-128"/>
                <a:cs typeface="Meiryo UI" panose="020B0604030504040204" pitchFamily="50" charset="-128"/>
              </a:rPr>
              <a:t>立地政策の考え方のままでいいの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かと</a:t>
            </a:r>
            <a:r>
              <a:rPr lang="ja-JP" altLang="en-US" dirty="0">
                <a:latin typeface="Meiryo UI" panose="020B0604030504040204" pitchFamily="50" charset="-128"/>
                <a:ea typeface="Meiryo UI" panose="020B0604030504040204" pitchFamily="50" charset="-128"/>
                <a:cs typeface="Meiryo UI" panose="020B0604030504040204" pitchFamily="50" charset="-128"/>
              </a:rPr>
              <a:t>いう議論</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は再検討</a:t>
            </a:r>
            <a:r>
              <a:rPr lang="ja-JP" altLang="en-US" dirty="0">
                <a:latin typeface="Meiryo UI" panose="020B0604030504040204" pitchFamily="50" charset="-128"/>
                <a:ea typeface="Meiryo UI" panose="020B0604030504040204" pitchFamily="50" charset="-128"/>
                <a:cs typeface="Meiryo UI" panose="020B0604030504040204" pitchFamily="50" charset="-128"/>
              </a:rPr>
              <a:t>が必要ではない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これまでの都心居住で通勤時間を最小にするという住まい方は、今後変わっていくと考えられ、テレワーク中心の人と都心に住んで働く人で再配分のようなことが起こる可能性があると思うので、その両方を上手く入れたような文章にしてほし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○テレワークと住まいとの関係については、居住地選択や仕事の仕方など暮らし方そのものの本質という課題が提示されているように思う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テレワークを住宅の中だけの問題として捉えることの限界性が課題になっているので、イメージ案のような住宅を普及するだけでは問題解決にならない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これまでは効率性重視の都市政策であったが、コロナ禍等により冗長性・多様性（ダイバーシティ）のある住宅行政の必要性が顕著になってきており、住まい・まちづくりの視点からみると、色々な選択性が用意されている社会でなければ危機事象に対応できないと思うので、そういった価値観の動きというものがもう少しみえた方が良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1"/>
          <p:cNvSpPr>
            <a:spLocks noChangeArrowheads="1"/>
          </p:cNvSpPr>
          <p:nvPr/>
        </p:nvSpPr>
        <p:spPr bwMode="auto">
          <a:xfrm>
            <a:off x="200526" y="587045"/>
            <a:ext cx="3960000"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a:latin typeface="Meiryo UI" panose="020B0604030504040204" pitchFamily="50" charset="-128"/>
                <a:ea typeface="Meiryo UI" panose="020B0604030504040204" pitchFamily="50" charset="-128"/>
                <a:cs typeface="Meiryo UI" panose="020B0604030504040204" pitchFamily="50" charset="-128"/>
              </a:rPr>
              <a:t>都市の魅力を</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育む・くらしの質を高める</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17282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１．第６回政策検討部会における主な意見</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5</a:t>
            </a:fld>
            <a:endParaRPr lang="ja-JP" altLang="en-US" sz="1400" dirty="0">
              <a:solidFill>
                <a:schemeClr val="tx1"/>
              </a:solidFill>
            </a:endParaRPr>
          </a:p>
        </p:txBody>
      </p:sp>
      <p:sp>
        <p:nvSpPr>
          <p:cNvPr id="8" name="正方形/長方形 7"/>
          <p:cNvSpPr/>
          <p:nvPr/>
        </p:nvSpPr>
        <p:spPr>
          <a:xfrm>
            <a:off x="179512" y="982984"/>
            <a:ext cx="8784896" cy="3034677"/>
          </a:xfrm>
          <a:prstGeom prst="rect">
            <a:avLst/>
          </a:prstGeom>
          <a:ln cmpd="sng">
            <a:noFill/>
          </a:ln>
        </p:spPr>
        <p:txBody>
          <a:bodyPr wrap="square">
            <a:spAutoFit/>
          </a:bodyPr>
          <a:lstStyle/>
          <a:p>
            <a:pPr marL="185738" indent="-185738">
              <a:lnSpc>
                <a:spcPct val="120000"/>
              </a:lnSpc>
              <a:spcBef>
                <a:spcPts val="1200"/>
              </a:spcBef>
            </a:pP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くらしの質を高める」の施策</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構成</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「新たな日常に対応した質の高い住まいの普及」について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、質</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高いと</a:t>
            </a:r>
            <a:r>
              <a:rPr lang="ja-JP" altLang="en-US" dirty="0">
                <a:latin typeface="Meiryo UI" panose="020B0604030504040204" pitchFamily="50" charset="-128"/>
                <a:ea typeface="Meiryo UI" panose="020B0604030504040204" pitchFamily="50" charset="-128"/>
                <a:cs typeface="Meiryo UI" panose="020B0604030504040204" pitchFamily="50" charset="-128"/>
              </a:rPr>
              <a:t>いう言葉が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わかりにくい。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○施策の柱の</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つ目のくらしの質については、すべてに関係することだと思うので、もう少し全体の構成のあり方を考える必要がある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「新しい生活様式、新たな日常」の部分をもう少し分解して、コロナ禍で長期的に影響を及ぼすものをもう少しきっちりと描いてもいいのではないか。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1"/>
          <p:cNvSpPr>
            <a:spLocks noChangeArrowheads="1"/>
          </p:cNvSpPr>
          <p:nvPr/>
        </p:nvSpPr>
        <p:spPr bwMode="auto">
          <a:xfrm>
            <a:off x="200526" y="587045"/>
            <a:ext cx="2340000"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くらしの質を高める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79512" y="3573016"/>
            <a:ext cx="8784896" cy="3213187"/>
          </a:xfrm>
          <a:prstGeom prst="rect">
            <a:avLst/>
          </a:prstGeom>
          <a:ln cmpd="sng">
            <a:noFill/>
          </a:ln>
        </p:spPr>
        <p:txBody>
          <a:bodyPr wrap="square">
            <a:spAutoFit/>
          </a:bodyPr>
          <a:lstStyle/>
          <a:p>
            <a:pPr marL="185738" indent="-185738">
              <a:lnSpc>
                <a:spcPct val="120000"/>
              </a:lnSpc>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b="1" dirty="0">
                <a:latin typeface="Meiryo UI" panose="020B0604030504040204" pitchFamily="50" charset="-128"/>
                <a:ea typeface="Meiryo UI" panose="020B0604030504040204" pitchFamily="50" charset="-128"/>
                <a:cs typeface="Meiryo UI" panose="020B0604030504040204" pitchFamily="50" charset="-128"/>
              </a:rPr>
              <a:t>コミュニティを通じた健康な</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くらし</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dirty="0">
                <a:latin typeface="Meiryo UI" panose="020B0604030504040204" pitchFamily="50" charset="-128"/>
                <a:ea typeface="Meiryo UI" panose="020B0604030504040204" pitchFamily="50" charset="-128"/>
                <a:cs typeface="Meiryo UI" panose="020B0604030504040204" pitchFamily="50" charset="-128"/>
              </a:rPr>
              <a:t>代までの女性の自殺率が昨年度より増加して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いる</a:t>
            </a:r>
            <a:r>
              <a:rPr lang="ja-JP" altLang="en-US" dirty="0">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報道もあり、コロナ禍で元気そうに見える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世代の</a:t>
            </a:r>
            <a:r>
              <a:rPr lang="ja-JP" altLang="en-US" dirty="0">
                <a:latin typeface="Meiryo UI" panose="020B0604030504040204" pitchFamily="50" charset="-128"/>
                <a:ea typeface="Meiryo UI" panose="020B0604030504040204" pitchFamily="50" charset="-128"/>
                <a:cs typeface="Meiryo UI" panose="020B0604030504040204" pitchFamily="50" charset="-128"/>
              </a:rPr>
              <a:t>メンタルヘルスが危機的状況にあると思われるため、幅広い世代での地域コミュニティや家での過ごし方等についても、もう少し書き込んだほうが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良い。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○地域コミュニティをつくることで人との接触機会を増やすというようなメンタルヘルスの視点での健康づくりも検討してほしい。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○施策の大きな目標として、心と体がともに健康である暮らし、住まい、コミュニティのあり方を打ち出すのも良いのではないか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40830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１．第６回政策検討部会における主な意見</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6</a:t>
            </a:fld>
            <a:endParaRPr lang="ja-JP" altLang="en-US" sz="1400" dirty="0">
              <a:solidFill>
                <a:schemeClr val="tx1"/>
              </a:solidFill>
            </a:endParaRPr>
          </a:p>
        </p:txBody>
      </p:sp>
      <p:sp>
        <p:nvSpPr>
          <p:cNvPr id="8" name="正方形/長方形 7"/>
          <p:cNvSpPr/>
          <p:nvPr/>
        </p:nvSpPr>
        <p:spPr>
          <a:xfrm>
            <a:off x="179512" y="476672"/>
            <a:ext cx="8784896" cy="4213461"/>
          </a:xfrm>
          <a:prstGeom prst="rect">
            <a:avLst/>
          </a:prstGeom>
          <a:ln cmpd="sng">
            <a:noFill/>
          </a:ln>
        </p:spPr>
        <p:txBody>
          <a:bodyPr wrap="square">
            <a:spAutoFit/>
          </a:bodyPr>
          <a:lstStyle/>
          <a:p>
            <a:pPr marL="185738" indent="-185738">
              <a:lnSpc>
                <a:spcPct val="110000"/>
              </a:lnSpc>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住まい・まちづくり</a:t>
            </a:r>
            <a:r>
              <a:rPr lang="ja-JP" altLang="en-US" b="1" dirty="0">
                <a:latin typeface="Meiryo UI" panose="020B0604030504040204" pitchFamily="50" charset="-128"/>
                <a:ea typeface="Meiryo UI" panose="020B0604030504040204" pitchFamily="50" charset="-128"/>
                <a:cs typeface="Meiryo UI" panose="020B0604030504040204" pitchFamily="50" charset="-128"/>
              </a:rPr>
              <a:t>における健康の</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視点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健康住宅という概念は、これまでシックハウス対策や省エネという観点等からの議論はあったが、明確に定義されていない。ここで健康をベースにした住宅の論点を再整理し、施策としてどうすべきか議論が必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○テレワークに対応した居住というのは、仕事がしやすいということだけでなくメンタルヘルスに与える影響についても指摘しておいた方が良い。</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「医療連携のまちづくりの促進」については、医療関係部局等と連携をしながら、既存</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の施策と</a:t>
            </a:r>
            <a:r>
              <a:rPr lang="ja-JP" altLang="en-US" dirty="0">
                <a:latin typeface="Meiryo UI" panose="020B0604030504040204" pitchFamily="50" charset="-128"/>
                <a:ea typeface="Meiryo UI" panose="020B0604030504040204" pitchFamily="50" charset="-128"/>
                <a:cs typeface="Meiryo UI" panose="020B0604030504040204" pitchFamily="50" charset="-128"/>
              </a:rPr>
              <a:t>上手く組み合わせて取組んでいけば良いのではないか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○「徒歩や自転車を活用したまちづくりの推進」は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、健康づくり</a:t>
            </a:r>
            <a:r>
              <a:rPr lang="ja-JP" altLang="en-US" dirty="0">
                <a:latin typeface="Meiryo UI" panose="020B0604030504040204" pitchFamily="50" charset="-128"/>
                <a:ea typeface="Meiryo UI" panose="020B0604030504040204" pitchFamily="50" charset="-128"/>
                <a:cs typeface="Meiryo UI" panose="020B0604030504040204" pitchFamily="50" charset="-128"/>
              </a:rPr>
              <a:t>・まちづくりに合致するものだと思う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1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健康の視点を含めて、運動あるいは徒歩</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・自転車を</a:t>
            </a:r>
            <a:r>
              <a:rPr lang="ja-JP" altLang="en-US" dirty="0">
                <a:latin typeface="Meiryo UI" panose="020B0604030504040204" pitchFamily="50" charset="-128"/>
                <a:ea typeface="Meiryo UI" panose="020B0604030504040204" pitchFamily="50" charset="-128"/>
                <a:cs typeface="Meiryo UI" panose="020B0604030504040204" pitchFamily="50" charset="-128"/>
              </a:rPr>
              <a:t>利用したまちづくりの取組みを入れた方が、コロナに対応しつつ暮らしを支えるというところにも繋がるのではないか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79512" y="4846460"/>
            <a:ext cx="8784896" cy="1465016"/>
          </a:xfrm>
          <a:prstGeom prst="rect">
            <a:avLst/>
          </a:prstGeom>
          <a:ln cmpd="sng">
            <a:noFill/>
          </a:ln>
        </p:spPr>
        <p:txBody>
          <a:bodyPr wrap="square">
            <a:spAutoFit/>
          </a:bodyPr>
          <a:lstStyle/>
          <a:p>
            <a:pPr marL="185738" indent="-185738">
              <a:lnSpc>
                <a:spcPct val="110000"/>
              </a:lnSpc>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分譲マンション施策</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marL="185738" indent="-185738">
              <a:lnSpc>
                <a:spcPct val="11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分譲マンションの管理適正化」については、合意形成や感染症を踏まえた新しい避難のあり方等の新しい課題に対して、マンション内避難が重要になってくるため、マンションの管理や避難拠点の管理をどうするのかという視点が必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19675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1">
            <a:extLst>
              <a:ext uri="{FF2B5EF4-FFF2-40B4-BE49-F238E27FC236}">
                <a16:creationId xmlns:a16="http://schemas.microsoft.com/office/drawing/2014/main" id="{8ADA9A0E-EBC2-46BE-B857-F7F1514D1F68}"/>
              </a:ext>
            </a:extLst>
          </p:cNvPr>
          <p:cNvSpPr>
            <a:spLocks noChangeArrowheads="1"/>
          </p:cNvSpPr>
          <p:nvPr/>
        </p:nvSpPr>
        <p:spPr bwMode="auto">
          <a:xfrm>
            <a:off x="0" y="0"/>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１．第６回政策検討部会における主な意見</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7</a:t>
            </a:fld>
            <a:endParaRPr lang="ja-JP" altLang="en-US" sz="1400" dirty="0">
              <a:solidFill>
                <a:schemeClr val="tx1"/>
              </a:solidFill>
            </a:endParaRPr>
          </a:p>
        </p:txBody>
      </p:sp>
      <p:sp>
        <p:nvSpPr>
          <p:cNvPr id="8" name="正方形/長方形 7"/>
          <p:cNvSpPr/>
          <p:nvPr/>
        </p:nvSpPr>
        <p:spPr>
          <a:xfrm>
            <a:off x="179512" y="980728"/>
            <a:ext cx="8784896" cy="812530"/>
          </a:xfrm>
          <a:prstGeom prst="rect">
            <a:avLst/>
          </a:prstGeom>
          <a:ln cmpd="sng">
            <a:noFill/>
          </a:ln>
        </p:spPr>
        <p:txBody>
          <a:bodyPr wrap="square">
            <a:spAutoFit/>
          </a:bodyPr>
          <a:lstStyle/>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「公的賃貸住宅ストックの有効活用」について、新しい取組みが既にでてきているところもあると思うので、そうした視点を盛り込んでいくべき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1"/>
          <p:cNvSpPr>
            <a:spLocks noChangeArrowheads="1"/>
          </p:cNvSpPr>
          <p:nvPr/>
        </p:nvSpPr>
        <p:spPr bwMode="auto">
          <a:xfrm>
            <a:off x="200526" y="584789"/>
            <a:ext cx="2427258"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安心のくらしをつくる</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50268" y="2312771"/>
            <a:ext cx="8784896" cy="1686616"/>
          </a:xfrm>
          <a:prstGeom prst="rect">
            <a:avLst/>
          </a:prstGeom>
          <a:ln cmpd="sng">
            <a:noFill/>
          </a:ln>
        </p:spPr>
        <p:txBody>
          <a:bodyPr wrap="square">
            <a:spAutoFit/>
          </a:bodyPr>
          <a:lstStyle/>
          <a:p>
            <a:pPr marL="185738" indent="-185738">
              <a:lnSpc>
                <a:spcPct val="13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○施策の柱の</a:t>
            </a:r>
            <a:r>
              <a:rPr lang="en-US" altLang="ja-JP" dirty="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つ目と</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つ目については、新しい課題をどう踏まえているのかを打ち出していく必要がある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3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全体として総花的な書きぶりになっているので、もう少し新しい視点に重点をおいた書きぶりにした方が良い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271282" y="1916832"/>
            <a:ext cx="2427258" cy="345600"/>
          </a:xfrm>
          <a:prstGeom prst="rect">
            <a:avLst/>
          </a:prstGeom>
          <a:ln/>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重点施策</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6932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2" ma:contentTypeDescription="新しいドキュメントを作成します。" ma:contentTypeScope="" ma:versionID="a83097d7ada888fdf2c0274d88225a7b">
  <xsd:schema xmlns:xsd="http://www.w3.org/2001/XMLSchema" xmlns:xs="http://www.w3.org/2001/XMLSchema" xmlns:p="http://schemas.microsoft.com/office/2006/metadata/properties" xmlns:ns2="46689e31-b03d-4afa-a735-a1f8d7beadb1" xmlns:ns3="c5cea96b-c715-4926-afa8-a788fd3a3c69" targetNamespace="http://schemas.microsoft.com/office/2006/metadata/properties" ma:root="true" ma:fieldsID="262bbb5bb5fec440fb4bc4123c39dc2f" ns2:_="" ns3:_="">
    <xsd:import namespace="46689e31-b03d-4afa-a735-a1f8d7beadb1"/>
    <xsd:import namespace="c5cea96b-c715-4926-afa8-a788fd3a3c69"/>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cea96b-c715-4926-afa8-a788fd3a3c69"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C9252B-CBCF-4F1C-852E-0E0C169E69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c5cea96b-c715-4926-afa8-a788fd3a3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75D4BE-C642-4BF3-BB96-2A289500C7A0}">
  <ds:schemaRefs>
    <ds:schemaRef ds:uri="http://schemas.microsoft.com/office/2006/metadata/properties"/>
    <ds:schemaRef ds:uri="http://schemas.openxmlformats.org/package/2006/metadata/core-properties"/>
    <ds:schemaRef ds:uri="http://www.w3.org/XML/1998/namespace"/>
    <ds:schemaRef ds:uri="http://schemas.microsoft.com/office/infopath/2007/PartnerControls"/>
    <ds:schemaRef ds:uri="http://schemas.microsoft.com/office/2006/documentManagement/types"/>
    <ds:schemaRef ds:uri="http://purl.org/dc/elements/1.1/"/>
    <ds:schemaRef ds:uri="http://purl.org/dc/terms/"/>
    <ds:schemaRef ds:uri="c5cea96b-c715-4926-afa8-a788fd3a3c69"/>
    <ds:schemaRef ds:uri="46689e31-b03d-4afa-a735-a1f8d7beadb1"/>
    <ds:schemaRef ds:uri="http://purl.org/dc/dcmitype/"/>
  </ds:schemaRefs>
</ds:datastoreItem>
</file>

<file path=customXml/itemProps3.xml><?xml version="1.0" encoding="utf-8"?>
<ds:datastoreItem xmlns:ds="http://schemas.openxmlformats.org/officeDocument/2006/customXml" ds:itemID="{E065E3FB-59E5-4182-A671-040B5C994D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21040</TotalTime>
  <Words>1322</Words>
  <Application>Microsoft Office PowerPoint</Application>
  <PresentationFormat>画面に合わせる (4:3)</PresentationFormat>
  <Paragraphs>54</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　あかね</dc:creator>
  <cp:lastModifiedBy>西　あかね</cp:lastModifiedBy>
  <cp:revision>1159</cp:revision>
  <cp:lastPrinted>2020-10-02T05:58:29Z</cp:lastPrinted>
  <dcterms:created xsi:type="dcterms:W3CDTF">2018-07-03T08:27:08Z</dcterms:created>
  <dcterms:modified xsi:type="dcterms:W3CDTF">2020-10-14T07:17:13Z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