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9"/>
  </p:notesMasterIdLst>
  <p:sldIdLst>
    <p:sldId id="601" r:id="rId5"/>
    <p:sldId id="593" r:id="rId6"/>
    <p:sldId id="596" r:id="rId7"/>
    <p:sldId id="597"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4604" autoAdjust="0"/>
  </p:normalViewPr>
  <p:slideViewPr>
    <p:cSldViewPr>
      <p:cViewPr varScale="1">
        <p:scale>
          <a:sx n="65" d="100"/>
          <a:sy n="65" d="100"/>
        </p:scale>
        <p:origin x="165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5A81F1B-0329-4052-BE59-1AFDD22F778C}" type="datetimeFigureOut">
              <a:rPr kumimoji="1" lang="ja-JP" altLang="en-US" smtClean="0"/>
              <a:t>2020/9/15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8942646-AE46-4063-930C-1DDE33F9934D}" type="slidenum">
              <a:rPr kumimoji="1" lang="ja-JP" altLang="en-US" smtClean="0"/>
              <a:t>‹#›</a:t>
            </a:fld>
            <a:endParaRPr kumimoji="1" lang="ja-JP" altLang="en-US"/>
          </a:p>
        </p:txBody>
      </p:sp>
    </p:spTree>
    <p:extLst>
      <p:ext uri="{BB962C8B-B14F-4D97-AF65-F5344CB8AC3E}">
        <p14:creationId xmlns:p14="http://schemas.microsoft.com/office/powerpoint/2010/main" val="8989241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46418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7450"/>
          </a:xfrm>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1839472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Tree>
    <p:extLst>
      <p:ext uri="{BB962C8B-B14F-4D97-AF65-F5344CB8AC3E}">
        <p14:creationId xmlns:p14="http://schemas.microsoft.com/office/powerpoint/2010/main" val="84753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42119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42247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199863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Tree>
    <p:extLst>
      <p:ext uri="{BB962C8B-B14F-4D97-AF65-F5344CB8AC3E}">
        <p14:creationId xmlns:p14="http://schemas.microsoft.com/office/powerpoint/2010/main" val="823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4180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264156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93025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75715" y="6356350"/>
            <a:ext cx="2057400" cy="365125"/>
          </a:xfrm>
        </p:spPr>
        <p:txBody>
          <a:bodyPr/>
          <a:lstStyle/>
          <a:p>
            <a:fld id="{EFB30A01-3A8A-42B1-A286-1424BEA36035}" type="slidenum">
              <a:rPr kumimoji="1" lang="ja-JP" altLang="en-US" smtClean="0"/>
              <a:t>‹#›</a:t>
            </a:fld>
            <a:endParaRPr kumimoji="1" lang="ja-JP" altLang="en-US"/>
          </a:p>
        </p:txBody>
      </p:sp>
    </p:spTree>
    <p:extLst>
      <p:ext uri="{BB962C8B-B14F-4D97-AF65-F5344CB8AC3E}">
        <p14:creationId xmlns:p14="http://schemas.microsoft.com/office/powerpoint/2010/main" val="2672164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Tree>
    <p:extLst>
      <p:ext uri="{BB962C8B-B14F-4D97-AF65-F5344CB8AC3E}">
        <p14:creationId xmlns:p14="http://schemas.microsoft.com/office/powerpoint/2010/main" val="353047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Tree>
    <p:extLst>
      <p:ext uri="{BB962C8B-B14F-4D97-AF65-F5344CB8AC3E}">
        <p14:creationId xmlns:p14="http://schemas.microsoft.com/office/powerpoint/2010/main" val="144665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6"/>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30A01-3A8A-42B1-A286-1424BEA36035}" type="slidenum">
              <a:rPr kumimoji="1" lang="ja-JP" altLang="en-US" smtClean="0"/>
              <a:t>‹#›</a:t>
            </a:fld>
            <a:endParaRPr kumimoji="1" lang="ja-JP" altLang="en-US"/>
          </a:p>
        </p:txBody>
      </p:sp>
    </p:spTree>
    <p:extLst>
      <p:ext uri="{BB962C8B-B14F-4D97-AF65-F5344CB8AC3E}">
        <p14:creationId xmlns:p14="http://schemas.microsoft.com/office/powerpoint/2010/main" val="138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276872"/>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施策の方向性（ストラクチャー案）</a:t>
            </a:r>
            <a:endPar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p:cNvSpPr>
            <a:spLocks noChangeArrowheads="1"/>
          </p:cNvSpPr>
          <p:nvPr/>
        </p:nvSpPr>
        <p:spPr bwMode="auto">
          <a:xfrm>
            <a:off x="1547664" y="5661248"/>
            <a:ext cx="6048672" cy="792088"/>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令和２年９月</a:t>
            </a:r>
            <a:r>
              <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大阪府住宅まちづくり審議会第５回政策検討部会　資料</a:t>
            </a:r>
            <a:endPar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latin typeface="Meiryo UI" panose="020B0604030504040204" pitchFamily="50" charset="-128"/>
                <a:ea typeface="Meiryo UI" panose="020B0604030504040204" pitchFamily="50" charset="-128"/>
              </a:rPr>
              <a:pPr/>
              <a:t>1</a:t>
            </a:fld>
            <a:endParaRPr lang="ja-JP" altLang="en-US" sz="140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7668344" y="278967"/>
            <a:ext cx="1247464" cy="36933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mtClean="0">
                <a:solidFill>
                  <a:schemeClr val="tx1"/>
                </a:solidFill>
              </a:rPr>
              <a:t>資料 </a:t>
            </a:r>
            <a:r>
              <a:rPr lang="ja-JP" altLang="en-US" dirty="0">
                <a:solidFill>
                  <a:schemeClr val="tx1"/>
                </a:solidFill>
              </a:rPr>
              <a:t>４</a:t>
            </a:r>
            <a:endParaRPr lang="en-US" altLang="ja-JP" dirty="0" smtClean="0">
              <a:solidFill>
                <a:schemeClr val="tx1"/>
              </a:solidFill>
            </a:endParaRPr>
          </a:p>
        </p:txBody>
      </p:sp>
      <p:sp>
        <p:nvSpPr>
          <p:cNvPr id="8" name="正方形/長方形 7"/>
          <p:cNvSpPr/>
          <p:nvPr/>
        </p:nvSpPr>
        <p:spPr>
          <a:xfrm>
            <a:off x="624423" y="3487899"/>
            <a:ext cx="8253772" cy="1885317"/>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．現行の「住まうビジョン・大阪」の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P 2</a:t>
            </a:r>
          </a:p>
          <a:p>
            <a:pPr marL="92075" indent="-92075">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．「施策の方向性」の検討に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あたって</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P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３．答申のストラクチャー</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P 4</a:t>
            </a:r>
          </a:p>
          <a:p>
            <a:pPr marL="92075" indent="-92075">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6505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
          <p:cNvSpPr>
            <a:spLocks noChangeArrowheads="1"/>
          </p:cNvSpPr>
          <p:nvPr/>
        </p:nvSpPr>
        <p:spPr bwMode="auto">
          <a:xfrm>
            <a:off x="827584" y="4130281"/>
            <a:ext cx="8208911" cy="2506494"/>
          </a:xfrm>
          <a:prstGeom prst="roundRect">
            <a:avLst>
              <a:gd name="adj" fmla="val 7597"/>
            </a:avLst>
          </a:prstGeom>
          <a:solidFill>
            <a:schemeClr val="accent6">
              <a:lumMod val="40000"/>
              <a:lumOff val="60000"/>
            </a:schemeClr>
          </a:solidFill>
          <a:ln w="9525">
            <a:noFill/>
            <a:prstDash val="solid"/>
            <a:miter lim="800000"/>
            <a:headEnd/>
            <a:tailEnd/>
          </a:ln>
          <a:extLst/>
        </p:spPr>
        <p:txBody>
          <a:bodyPr vert="horz" wrap="square" lIns="0" tIns="0" rIns="0" bIns="0" anchor="t"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tabLst>
                <a:tab pos="1000125" algn="l"/>
              </a:tabLst>
            </a:pPr>
            <a:endParaRPr lang="en-US" altLang="ja-JP" sz="1600" b="1"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spcBef>
                <a:spcPts val="0"/>
              </a:spcBef>
              <a:tabLst>
                <a:tab pos="1000125" algn="l"/>
              </a:tabLst>
            </a:pPr>
            <a:endParaRPr lang="en-US" altLang="ja-JP" sz="1600" b="1"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spcBef>
                <a:spcPts val="0"/>
              </a:spcBef>
              <a:tabLst>
                <a:tab pos="1000125" algn="l"/>
              </a:tabLst>
            </a:pPr>
            <a:endParaRPr lang="en-US" altLang="ja-JP" sz="1600" b="1"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spcBef>
                <a:spcPts val="0"/>
              </a:spcBef>
              <a:tabLst>
                <a:tab pos="1000125" algn="l"/>
              </a:tabLst>
            </a:pPr>
            <a:endParaRPr lang="en-US" altLang="ja-JP" sz="1600" b="1"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spcBef>
                <a:spcPts val="0"/>
              </a:spcBef>
              <a:tabLst>
                <a:tab pos="1000125" algn="l"/>
              </a:tabLst>
            </a:pPr>
            <a:r>
              <a:rPr lang="ja-JP" altLang="en-US" sz="1600" b="1"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重点的に取り組む施策</a:t>
            </a:r>
            <a:endParaRPr lang="en-US" altLang="ja-JP" sz="1600" b="1"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cxnSp>
        <p:nvCxnSpPr>
          <p:cNvPr id="6" name="直線コネクタ 5"/>
          <p:cNvCxnSpPr/>
          <p:nvPr/>
        </p:nvCxnSpPr>
        <p:spPr>
          <a:xfrm>
            <a:off x="3320474" y="3423940"/>
            <a:ext cx="0" cy="1116104"/>
          </a:xfrm>
          <a:prstGeom prst="line">
            <a:avLst/>
          </a:prstGeom>
          <a:noFill/>
          <a:ln w="38100" cap="flat" cmpd="sng" algn="ctr">
            <a:solidFill>
              <a:srgbClr val="4F81BD"/>
            </a:solidFill>
            <a:prstDash val="solid"/>
            <a:headEnd type="none" w="med" len="med"/>
          </a:ln>
          <a:effectLst/>
        </p:spPr>
      </p:cxnSp>
      <p:cxnSp>
        <p:nvCxnSpPr>
          <p:cNvPr id="7" name="直線コネクタ 6"/>
          <p:cNvCxnSpPr/>
          <p:nvPr/>
        </p:nvCxnSpPr>
        <p:spPr>
          <a:xfrm>
            <a:off x="6228184" y="3171684"/>
            <a:ext cx="0" cy="1165472"/>
          </a:xfrm>
          <a:prstGeom prst="line">
            <a:avLst/>
          </a:prstGeom>
          <a:noFill/>
          <a:ln w="38100" cap="flat" cmpd="sng" algn="ctr">
            <a:solidFill>
              <a:srgbClr val="4F81BD"/>
            </a:solidFill>
            <a:prstDash val="solid"/>
            <a:headEnd type="none" w="med" len="med"/>
          </a:ln>
          <a:effectLst/>
        </p:spPr>
      </p:cxnSp>
      <p:sp>
        <p:nvSpPr>
          <p:cNvPr id="8" name="フリーフォーム 7"/>
          <p:cNvSpPr/>
          <p:nvPr/>
        </p:nvSpPr>
        <p:spPr>
          <a:xfrm>
            <a:off x="1974672" y="4006717"/>
            <a:ext cx="2600387" cy="314311"/>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38100" cap="flat" cmpd="sng" algn="ctr">
            <a:solidFill>
              <a:srgbClr val="4F81BD"/>
            </a:solidFill>
            <a:prstDash val="solid"/>
          </a:ln>
          <a:effectLst/>
        </p:spPr>
        <p:txBody>
          <a:bodyPr lIns="98161" tIns="49080" rIns="98161" bIns="49080" rtlCol="0" anchor="ctr"/>
          <a:lstStyle/>
          <a:p>
            <a:endParaRPr lang="ja-JP" altLang="en-US"/>
          </a:p>
        </p:txBody>
      </p:sp>
      <p:sp>
        <p:nvSpPr>
          <p:cNvPr id="12" name="フリーフォーム 11"/>
          <p:cNvSpPr/>
          <p:nvPr/>
        </p:nvSpPr>
        <p:spPr>
          <a:xfrm>
            <a:off x="5220071" y="4006717"/>
            <a:ext cx="2607999" cy="314673"/>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38100" cap="flat" cmpd="sng" algn="ctr">
            <a:solidFill>
              <a:srgbClr val="4F81BD"/>
            </a:solidFill>
            <a:prstDash val="solid"/>
          </a:ln>
          <a:effectLst/>
        </p:spPr>
        <p:txBody>
          <a:bodyPr lIns="98161" tIns="49080" rIns="98161" bIns="49080" rtlCol="0" anchor="ctr"/>
          <a:lstStyle/>
          <a:p>
            <a:endParaRPr lang="ja-JP" altLang="en-US"/>
          </a:p>
        </p:txBody>
      </p:sp>
      <p:sp>
        <p:nvSpPr>
          <p:cNvPr id="16" name="Rectangle 2"/>
          <p:cNvSpPr>
            <a:spLocks noChangeArrowheads="1"/>
          </p:cNvSpPr>
          <p:nvPr/>
        </p:nvSpPr>
        <p:spPr bwMode="auto">
          <a:xfrm>
            <a:off x="179512" y="2778350"/>
            <a:ext cx="514171" cy="1185781"/>
          </a:xfrm>
          <a:prstGeom prst="roundRect">
            <a:avLst/>
          </a:prstGeom>
          <a:solidFill>
            <a:srgbClr val="4F81BD"/>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tabLst>
                <a:tab pos="1000125" algn="l"/>
              </a:tabLst>
            </a:pPr>
            <a:r>
              <a:rPr lang="ja-JP" altLang="en-US" sz="16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政策展開の方向性</a:t>
            </a:r>
            <a:endParaRPr lang="en-US" altLang="ja-JP" sz="16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27" name="Rectangle 2"/>
          <p:cNvSpPr>
            <a:spLocks noChangeArrowheads="1"/>
          </p:cNvSpPr>
          <p:nvPr/>
        </p:nvSpPr>
        <p:spPr bwMode="auto">
          <a:xfrm>
            <a:off x="179512" y="545239"/>
            <a:ext cx="514171" cy="945712"/>
          </a:xfrm>
          <a:prstGeom prst="roundRect">
            <a:avLst/>
          </a:prstGeom>
          <a:solidFill>
            <a:srgbClr val="4F81BD"/>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tabLst>
                <a:tab pos="1000125" algn="l"/>
              </a:tabLst>
            </a:pPr>
            <a:r>
              <a:rPr lang="ja-JP" altLang="en-US" sz="1600" spc="-1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基本的な考え方</a:t>
            </a:r>
            <a:endParaRPr lang="en-US" altLang="ja-JP" sz="1600" spc="-1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28" name="Rectangle 2"/>
          <p:cNvSpPr>
            <a:spLocks noChangeArrowheads="1"/>
          </p:cNvSpPr>
          <p:nvPr/>
        </p:nvSpPr>
        <p:spPr bwMode="auto">
          <a:xfrm>
            <a:off x="179512" y="1682464"/>
            <a:ext cx="514171" cy="936104"/>
          </a:xfrm>
          <a:prstGeom prst="roundRect">
            <a:avLst/>
          </a:prstGeom>
          <a:solidFill>
            <a:schemeClr val="accent1"/>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pPr>
            <a:r>
              <a:rPr lang="ja-JP" altLang="en-US" sz="16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a:t>
            </a:r>
            <a:r>
              <a:rPr lang="ja-JP" altLang="en-US" sz="16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目標</a:t>
            </a:r>
            <a:endParaRPr lang="en-US" altLang="ja-JP" sz="16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29" name="Rectangle 2"/>
          <p:cNvSpPr>
            <a:spLocks noChangeArrowheads="1"/>
          </p:cNvSpPr>
          <p:nvPr/>
        </p:nvSpPr>
        <p:spPr bwMode="auto">
          <a:xfrm>
            <a:off x="179512" y="4130280"/>
            <a:ext cx="514171" cy="919390"/>
          </a:xfrm>
          <a:prstGeom prst="roundRect">
            <a:avLst/>
          </a:prstGeom>
          <a:solidFill>
            <a:srgbClr val="4F81BD"/>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tabLst>
                <a:tab pos="1000125" algn="l"/>
              </a:tabLst>
            </a:pPr>
            <a:r>
              <a:rPr lang="ja-JP" altLang="en-US" sz="16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施策の柱</a:t>
            </a:r>
            <a:endParaRPr lang="en-US" altLang="ja-JP" sz="16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cxnSp>
        <p:nvCxnSpPr>
          <p:cNvPr id="33" name="直線コネクタ 32"/>
          <p:cNvCxnSpPr/>
          <p:nvPr/>
        </p:nvCxnSpPr>
        <p:spPr>
          <a:xfrm>
            <a:off x="4716016" y="2247790"/>
            <a:ext cx="0" cy="472843"/>
          </a:xfrm>
          <a:prstGeom prst="line">
            <a:avLst/>
          </a:prstGeom>
          <a:noFill/>
          <a:ln w="38100" cap="flat" cmpd="sng" algn="ctr">
            <a:solidFill>
              <a:srgbClr val="4F81BD"/>
            </a:solidFill>
            <a:prstDash val="solid"/>
            <a:headEnd type="none" w="med" len="med"/>
          </a:ln>
          <a:effectLst/>
        </p:spPr>
      </p:cxnSp>
      <p:sp>
        <p:nvSpPr>
          <p:cNvPr id="34" name="フリーフォーム 33"/>
          <p:cNvSpPr/>
          <p:nvPr/>
        </p:nvSpPr>
        <p:spPr>
          <a:xfrm>
            <a:off x="3318654" y="2736399"/>
            <a:ext cx="2909530" cy="293751"/>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 name="connsiteX0" fmla="*/ 0 w 2590800"/>
              <a:gd name="connsiteY0" fmla="*/ 292100 h 303077"/>
              <a:gd name="connsiteX1" fmla="*/ 0 w 2590800"/>
              <a:gd name="connsiteY1" fmla="*/ 0 h 303077"/>
              <a:gd name="connsiteX2" fmla="*/ 2590800 w 2590800"/>
              <a:gd name="connsiteY2" fmla="*/ 0 h 303077"/>
              <a:gd name="connsiteX3" fmla="*/ 2590800 w 2590800"/>
              <a:gd name="connsiteY3" fmla="*/ 303077 h 303077"/>
              <a:gd name="connsiteX0" fmla="*/ 0 w 2590800"/>
              <a:gd name="connsiteY0" fmla="*/ 304368 h 304368"/>
              <a:gd name="connsiteX1" fmla="*/ 0 w 2590800"/>
              <a:gd name="connsiteY1" fmla="*/ 0 h 304368"/>
              <a:gd name="connsiteX2" fmla="*/ 2590800 w 2590800"/>
              <a:gd name="connsiteY2" fmla="*/ 0 h 304368"/>
              <a:gd name="connsiteX3" fmla="*/ 2590800 w 2590800"/>
              <a:gd name="connsiteY3" fmla="*/ 303077 h 304368"/>
            </a:gdLst>
            <a:ahLst/>
            <a:cxnLst>
              <a:cxn ang="0">
                <a:pos x="connsiteX0" y="connsiteY0"/>
              </a:cxn>
              <a:cxn ang="0">
                <a:pos x="connsiteX1" y="connsiteY1"/>
              </a:cxn>
              <a:cxn ang="0">
                <a:pos x="connsiteX2" y="connsiteY2"/>
              </a:cxn>
              <a:cxn ang="0">
                <a:pos x="connsiteX3" y="connsiteY3"/>
              </a:cxn>
            </a:cxnLst>
            <a:rect l="l" t="t" r="r" b="b"/>
            <a:pathLst>
              <a:path w="2590800" h="304368">
                <a:moveTo>
                  <a:pt x="0" y="304368"/>
                </a:moveTo>
                <a:lnTo>
                  <a:pt x="0" y="0"/>
                </a:lnTo>
                <a:lnTo>
                  <a:pt x="2590800" y="0"/>
                </a:lnTo>
                <a:lnTo>
                  <a:pt x="2590800" y="303077"/>
                </a:lnTo>
              </a:path>
            </a:pathLst>
          </a:custGeom>
          <a:noFill/>
          <a:ln w="38100" cap="flat" cmpd="sng" algn="ctr">
            <a:solidFill>
              <a:srgbClr val="4F81BD"/>
            </a:solidFill>
            <a:prstDash val="solid"/>
          </a:ln>
          <a:effectLst/>
        </p:spPr>
        <p:txBody>
          <a:bodyPr lIns="98161" tIns="49080" rIns="98161" bIns="49080" rtlCol="0" anchor="ctr"/>
          <a:lstStyle/>
          <a:p>
            <a:endParaRPr lang="ja-JP" altLang="en-US"/>
          </a:p>
        </p:txBody>
      </p:sp>
      <p:sp>
        <p:nvSpPr>
          <p:cNvPr id="35" name="角丸四角形 34"/>
          <p:cNvSpPr/>
          <p:nvPr/>
        </p:nvSpPr>
        <p:spPr>
          <a:xfrm>
            <a:off x="971600" y="4256256"/>
            <a:ext cx="1539558" cy="684000"/>
          </a:xfrm>
          <a:prstGeom prst="roundRect">
            <a:avLst>
              <a:gd name="adj" fmla="val 7429"/>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0" tIns="32653" rIns="0" bIns="32653" rtlCol="0" anchor="ctr">
            <a:noAutofit/>
          </a:bodyPr>
          <a:lstStyle/>
          <a:p>
            <a:pPr algn="ctr">
              <a:lnSpc>
                <a:spcPts val="1500"/>
              </a:lnSpc>
              <a:spcAft>
                <a:spcPts val="0"/>
              </a:spcAft>
            </a:pPr>
            <a:r>
              <a:rPr lang="ja-JP" altLang="en-US" sz="1200" b="1" kern="1200" dirty="0" smtClean="0">
                <a:solidFill>
                  <a:srgbClr val="FFFFFF"/>
                </a:solidFill>
                <a:effectLst/>
                <a:latin typeface="ＭＳ Ｐゴシック"/>
                <a:ea typeface="Meiryo UI"/>
                <a:cs typeface="ＭＳ Ｐゴシック"/>
              </a:rPr>
              <a:t>１．</a:t>
            </a:r>
            <a:r>
              <a:rPr lang="ja-JP" sz="1200" b="1" kern="1200" dirty="0" smtClean="0">
                <a:solidFill>
                  <a:srgbClr val="FFFFFF"/>
                </a:solidFill>
                <a:effectLst/>
                <a:latin typeface="ＭＳ Ｐゴシック"/>
                <a:ea typeface="Meiryo UI"/>
                <a:cs typeface="ＭＳ Ｐゴシック"/>
              </a:rPr>
              <a:t>国内外</a:t>
            </a:r>
            <a:r>
              <a:rPr lang="ja-JP" sz="1200" b="1" kern="1200" dirty="0">
                <a:solidFill>
                  <a:srgbClr val="FFFFFF"/>
                </a:solidFill>
                <a:effectLst/>
                <a:latin typeface="ＭＳ Ｐゴシック"/>
                <a:ea typeface="Meiryo UI"/>
                <a:cs typeface="ＭＳ Ｐゴシック"/>
              </a:rPr>
              <a:t>から</a:t>
            </a:r>
            <a:endParaRPr lang="ja-JP" sz="1200" dirty="0">
              <a:effectLst/>
              <a:latin typeface="ＭＳ Ｐゴシック"/>
              <a:cs typeface="ＭＳ Ｐゴシック"/>
            </a:endParaRPr>
          </a:p>
          <a:p>
            <a:pPr algn="ctr">
              <a:lnSpc>
                <a:spcPts val="1500"/>
              </a:lnSpc>
              <a:spcAft>
                <a:spcPts val="0"/>
              </a:spcAft>
            </a:pPr>
            <a:r>
              <a:rPr lang="ja-JP" sz="1200" b="1" kern="1200" spc="-60" dirty="0">
                <a:solidFill>
                  <a:srgbClr val="FFFFFF"/>
                </a:solidFill>
                <a:effectLst/>
                <a:latin typeface="ＭＳ Ｐゴシック"/>
                <a:ea typeface="Meiryo UI"/>
                <a:cs typeface="ＭＳ Ｐゴシック"/>
              </a:rPr>
              <a:t>多様な人々を惹きつける</a:t>
            </a:r>
            <a:endParaRPr lang="ja-JP" sz="1200" dirty="0">
              <a:effectLst/>
              <a:latin typeface="ＭＳ Ｐゴシック"/>
              <a:cs typeface="ＭＳ Ｐゴシック"/>
            </a:endParaRPr>
          </a:p>
          <a:p>
            <a:pPr algn="ctr">
              <a:lnSpc>
                <a:spcPts val="1500"/>
              </a:lnSpc>
              <a:spcAft>
                <a:spcPts val="0"/>
              </a:spcAft>
            </a:pPr>
            <a:r>
              <a:rPr lang="ja-JP" sz="1200" b="1" kern="1200" dirty="0">
                <a:solidFill>
                  <a:srgbClr val="FFFFFF"/>
                </a:solidFill>
                <a:effectLst/>
                <a:latin typeface="ＭＳ Ｐゴシック"/>
                <a:ea typeface="Meiryo UI"/>
                <a:cs typeface="ＭＳ Ｐゴシック"/>
              </a:rPr>
              <a:t>住まいと都市</a:t>
            </a:r>
            <a:endParaRPr lang="ja-JP" sz="1200" dirty="0">
              <a:effectLst/>
              <a:latin typeface="ＭＳ Ｐゴシック"/>
              <a:cs typeface="ＭＳ Ｐゴシック"/>
            </a:endParaRPr>
          </a:p>
        </p:txBody>
      </p:sp>
      <p:sp>
        <p:nvSpPr>
          <p:cNvPr id="36" name="角丸四角形 35"/>
          <p:cNvSpPr/>
          <p:nvPr/>
        </p:nvSpPr>
        <p:spPr>
          <a:xfrm>
            <a:off x="2584933" y="4256256"/>
            <a:ext cx="1539558" cy="684000"/>
          </a:xfrm>
          <a:prstGeom prst="roundRect">
            <a:avLst>
              <a:gd name="adj" fmla="val 7429"/>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0" tIns="32653" rIns="0" bIns="32653" rtlCol="0" anchor="ctr">
            <a:noAutofit/>
          </a:bodyPr>
          <a:lstStyle/>
          <a:p>
            <a:pPr algn="ctr">
              <a:lnSpc>
                <a:spcPts val="1500"/>
              </a:lnSpc>
              <a:spcAft>
                <a:spcPts val="0"/>
              </a:spcAft>
            </a:pPr>
            <a:r>
              <a:rPr lang="ja-JP" altLang="en-US" sz="1200" b="1" kern="1200" spc="-20" dirty="0" smtClean="0">
                <a:solidFill>
                  <a:srgbClr val="FFFFFF"/>
                </a:solidFill>
                <a:effectLst/>
                <a:latin typeface="ＭＳ Ｐゴシック"/>
                <a:ea typeface="Meiryo UI"/>
                <a:cs typeface="ＭＳ Ｐゴシック"/>
              </a:rPr>
              <a:t>２．</a:t>
            </a:r>
            <a:r>
              <a:rPr lang="ja-JP" sz="1200" b="1" kern="1200" spc="-20" dirty="0" smtClean="0">
                <a:solidFill>
                  <a:srgbClr val="FFFFFF"/>
                </a:solidFill>
                <a:effectLst/>
                <a:latin typeface="ＭＳ Ｐゴシック"/>
                <a:ea typeface="Meiryo UI"/>
                <a:cs typeface="ＭＳ Ｐゴシック"/>
              </a:rPr>
              <a:t>活き活き</a:t>
            </a:r>
            <a:r>
              <a:rPr lang="ja-JP" sz="1200" b="1" kern="1200" spc="-20" dirty="0">
                <a:solidFill>
                  <a:srgbClr val="FFFFFF"/>
                </a:solidFill>
                <a:effectLst/>
                <a:latin typeface="ＭＳ Ｐゴシック"/>
                <a:ea typeface="Meiryo UI"/>
                <a:cs typeface="ＭＳ Ｐゴシック"/>
              </a:rPr>
              <a:t>と</a:t>
            </a:r>
            <a:endParaRPr lang="ja-JP" sz="1200" dirty="0">
              <a:effectLst/>
              <a:latin typeface="ＭＳ Ｐゴシック"/>
              <a:cs typeface="ＭＳ Ｐゴシック"/>
            </a:endParaRPr>
          </a:p>
          <a:p>
            <a:pPr algn="ctr">
              <a:lnSpc>
                <a:spcPts val="1500"/>
              </a:lnSpc>
              <a:spcAft>
                <a:spcPts val="0"/>
              </a:spcAft>
            </a:pPr>
            <a:r>
              <a:rPr lang="ja-JP" sz="1200" b="1" kern="1200" spc="-20" dirty="0">
                <a:solidFill>
                  <a:srgbClr val="FFFFFF"/>
                </a:solidFill>
                <a:effectLst/>
                <a:latin typeface="ＭＳ Ｐゴシック"/>
                <a:ea typeface="Meiryo UI"/>
                <a:cs typeface="ＭＳ Ｐゴシック"/>
              </a:rPr>
              <a:t>くらすことができる</a:t>
            </a:r>
            <a:endParaRPr lang="ja-JP" sz="1200" dirty="0">
              <a:effectLst/>
              <a:latin typeface="ＭＳ Ｐゴシック"/>
              <a:cs typeface="ＭＳ Ｐゴシック"/>
            </a:endParaRPr>
          </a:p>
          <a:p>
            <a:pPr algn="ctr">
              <a:lnSpc>
                <a:spcPts val="1500"/>
              </a:lnSpc>
              <a:spcAft>
                <a:spcPts val="0"/>
              </a:spcAft>
            </a:pPr>
            <a:r>
              <a:rPr lang="ja-JP" sz="1200" b="1" kern="1200" dirty="0">
                <a:solidFill>
                  <a:srgbClr val="FFFFFF"/>
                </a:solidFill>
                <a:effectLst/>
                <a:latin typeface="ＭＳ Ｐゴシック"/>
                <a:ea typeface="Meiryo UI"/>
                <a:cs typeface="ＭＳ Ｐゴシック"/>
              </a:rPr>
              <a:t>住まいと都市</a:t>
            </a:r>
            <a:endParaRPr lang="ja-JP" sz="1200" dirty="0">
              <a:effectLst/>
              <a:latin typeface="ＭＳ Ｐゴシック"/>
              <a:cs typeface="ＭＳ Ｐゴシック"/>
            </a:endParaRPr>
          </a:p>
        </p:txBody>
      </p:sp>
      <p:sp>
        <p:nvSpPr>
          <p:cNvPr id="37" name="角丸四角形 36"/>
          <p:cNvSpPr/>
          <p:nvPr/>
        </p:nvSpPr>
        <p:spPr>
          <a:xfrm>
            <a:off x="4198266" y="4256256"/>
            <a:ext cx="1539558" cy="684000"/>
          </a:xfrm>
          <a:prstGeom prst="roundRect">
            <a:avLst>
              <a:gd name="adj" fmla="val 7429"/>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36000" tIns="32653" rIns="36000" bIns="32653" rtlCol="0" anchor="ctr">
            <a:noAutofit/>
          </a:bodyPr>
          <a:lstStyle/>
          <a:p>
            <a:pPr algn="ctr">
              <a:lnSpc>
                <a:spcPts val="1500"/>
              </a:lnSpc>
              <a:spcAft>
                <a:spcPts val="0"/>
              </a:spcAft>
            </a:pPr>
            <a:r>
              <a:rPr lang="ja-JP" altLang="en-US" sz="1200" b="1" kern="1200" spc="-40" dirty="0" smtClean="0">
                <a:solidFill>
                  <a:srgbClr val="FFFFFF"/>
                </a:solidFill>
                <a:effectLst/>
                <a:latin typeface="ＭＳ Ｐゴシック"/>
                <a:ea typeface="Meiryo UI"/>
                <a:cs typeface="ＭＳ Ｐゴシック"/>
              </a:rPr>
              <a:t>３．</a:t>
            </a:r>
            <a:r>
              <a:rPr lang="ja-JP" sz="1200" b="1" kern="1200" spc="-40" dirty="0" smtClean="0">
                <a:solidFill>
                  <a:srgbClr val="FFFFFF"/>
                </a:solidFill>
                <a:effectLst/>
                <a:latin typeface="ＭＳ Ｐゴシック"/>
                <a:ea typeface="Meiryo UI"/>
                <a:cs typeface="ＭＳ Ｐゴシック"/>
              </a:rPr>
              <a:t>環境</a:t>
            </a:r>
            <a:r>
              <a:rPr lang="ja-JP" sz="1200" b="1" kern="1200" spc="-40" dirty="0">
                <a:solidFill>
                  <a:srgbClr val="FFFFFF"/>
                </a:solidFill>
                <a:effectLst/>
                <a:latin typeface="ＭＳ Ｐゴシック"/>
                <a:ea typeface="Meiryo UI"/>
                <a:cs typeface="ＭＳ Ｐゴシック"/>
              </a:rPr>
              <a:t>にやさしく</a:t>
            </a:r>
            <a:endParaRPr lang="ja-JP" sz="1200" dirty="0">
              <a:effectLst/>
              <a:latin typeface="ＭＳ Ｐゴシック"/>
              <a:cs typeface="ＭＳ Ｐゴシック"/>
            </a:endParaRPr>
          </a:p>
          <a:p>
            <a:pPr algn="ctr">
              <a:lnSpc>
                <a:spcPts val="1500"/>
              </a:lnSpc>
              <a:spcAft>
                <a:spcPts val="0"/>
              </a:spcAft>
            </a:pPr>
            <a:r>
              <a:rPr lang="ja-JP" sz="1200" b="1" kern="1200" spc="-80" dirty="0">
                <a:solidFill>
                  <a:srgbClr val="FFFFFF"/>
                </a:solidFill>
                <a:effectLst/>
                <a:latin typeface="ＭＳ Ｐゴシック"/>
                <a:ea typeface="Meiryo UI"/>
                <a:cs typeface="ＭＳ Ｐゴシック"/>
              </a:rPr>
              <a:t>快適にくらすことができる</a:t>
            </a:r>
            <a:endParaRPr lang="ja-JP" sz="1200" dirty="0">
              <a:effectLst/>
              <a:latin typeface="ＭＳ Ｐゴシック"/>
              <a:cs typeface="ＭＳ Ｐゴシック"/>
            </a:endParaRPr>
          </a:p>
          <a:p>
            <a:pPr algn="ctr">
              <a:lnSpc>
                <a:spcPts val="1500"/>
              </a:lnSpc>
              <a:spcAft>
                <a:spcPts val="0"/>
              </a:spcAft>
            </a:pPr>
            <a:r>
              <a:rPr lang="ja-JP" sz="1200" b="1" kern="1200" spc="-40" dirty="0">
                <a:solidFill>
                  <a:srgbClr val="FFFFFF"/>
                </a:solidFill>
                <a:effectLst/>
                <a:latin typeface="ＭＳ Ｐゴシック"/>
                <a:ea typeface="Meiryo UI"/>
                <a:cs typeface="ＭＳ Ｐゴシック"/>
              </a:rPr>
              <a:t>住まいと都市</a:t>
            </a:r>
            <a:endParaRPr lang="ja-JP" sz="1200" dirty="0">
              <a:effectLst/>
              <a:latin typeface="ＭＳ Ｐゴシック"/>
              <a:cs typeface="ＭＳ Ｐゴシック"/>
            </a:endParaRPr>
          </a:p>
        </p:txBody>
      </p:sp>
      <p:sp>
        <p:nvSpPr>
          <p:cNvPr id="38" name="角丸四角形 37"/>
          <p:cNvSpPr/>
          <p:nvPr/>
        </p:nvSpPr>
        <p:spPr>
          <a:xfrm>
            <a:off x="5811599" y="4256256"/>
            <a:ext cx="1539558" cy="684000"/>
          </a:xfrm>
          <a:prstGeom prst="roundRect">
            <a:avLst>
              <a:gd name="adj" fmla="val 7429"/>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65307" tIns="32653" rIns="65307" bIns="32653" rtlCol="0" anchor="ctr">
            <a:noAutofit/>
          </a:bodyPr>
          <a:lstStyle/>
          <a:p>
            <a:pPr algn="ctr">
              <a:lnSpc>
                <a:spcPts val="1500"/>
              </a:lnSpc>
              <a:spcAft>
                <a:spcPts val="0"/>
              </a:spcAft>
            </a:pPr>
            <a:r>
              <a:rPr lang="ja-JP" altLang="en-US" sz="1200" b="1" kern="1200" dirty="0" smtClean="0">
                <a:solidFill>
                  <a:srgbClr val="FFFFFF"/>
                </a:solidFill>
                <a:effectLst/>
                <a:latin typeface="ＭＳ Ｐゴシック"/>
                <a:ea typeface="Meiryo UI"/>
                <a:cs typeface="ＭＳ Ｐゴシック"/>
              </a:rPr>
              <a:t>４．</a:t>
            </a:r>
            <a:r>
              <a:rPr lang="ja-JP" sz="1200" b="1" kern="1200" dirty="0" smtClean="0">
                <a:solidFill>
                  <a:srgbClr val="FFFFFF"/>
                </a:solidFill>
                <a:effectLst/>
                <a:latin typeface="ＭＳ Ｐゴシック"/>
                <a:ea typeface="Meiryo UI"/>
                <a:cs typeface="ＭＳ Ｐゴシック"/>
              </a:rPr>
              <a:t>安全</a:t>
            </a:r>
            <a:r>
              <a:rPr lang="ja-JP" sz="1200" b="1" kern="1200" dirty="0">
                <a:solidFill>
                  <a:srgbClr val="FFFFFF"/>
                </a:solidFill>
                <a:effectLst/>
                <a:latin typeface="ＭＳ Ｐゴシック"/>
                <a:ea typeface="Meiryo UI"/>
                <a:cs typeface="ＭＳ Ｐゴシック"/>
              </a:rPr>
              <a:t>を支える</a:t>
            </a:r>
            <a:endParaRPr lang="ja-JP" sz="1200" dirty="0">
              <a:effectLst/>
              <a:latin typeface="ＭＳ Ｐゴシック"/>
              <a:cs typeface="ＭＳ Ｐゴシック"/>
            </a:endParaRPr>
          </a:p>
          <a:p>
            <a:pPr algn="ctr">
              <a:lnSpc>
                <a:spcPts val="1500"/>
              </a:lnSpc>
              <a:spcAft>
                <a:spcPts val="0"/>
              </a:spcAft>
            </a:pPr>
            <a:r>
              <a:rPr lang="ja-JP" sz="1200" b="1" kern="1200" dirty="0">
                <a:solidFill>
                  <a:srgbClr val="FFFFFF"/>
                </a:solidFill>
                <a:effectLst/>
                <a:latin typeface="ＭＳ Ｐゴシック"/>
                <a:ea typeface="Meiryo UI"/>
                <a:cs typeface="ＭＳ Ｐゴシック"/>
              </a:rPr>
              <a:t>住まいと都市</a:t>
            </a:r>
            <a:endParaRPr lang="ja-JP" sz="1200" dirty="0">
              <a:effectLst/>
              <a:latin typeface="ＭＳ Ｐゴシック"/>
              <a:cs typeface="ＭＳ Ｐゴシック"/>
            </a:endParaRPr>
          </a:p>
        </p:txBody>
      </p:sp>
      <p:sp>
        <p:nvSpPr>
          <p:cNvPr id="39" name="角丸四角形 38"/>
          <p:cNvSpPr/>
          <p:nvPr/>
        </p:nvSpPr>
        <p:spPr>
          <a:xfrm>
            <a:off x="7424930" y="4256256"/>
            <a:ext cx="1539558" cy="684000"/>
          </a:xfrm>
          <a:prstGeom prst="roundRect">
            <a:avLst>
              <a:gd name="adj" fmla="val 7429"/>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0" tIns="32653" rIns="0" bIns="32653" rtlCol="0" anchor="ctr">
            <a:noAutofit/>
          </a:bodyPr>
          <a:lstStyle/>
          <a:p>
            <a:pPr algn="ctr">
              <a:lnSpc>
                <a:spcPts val="1500"/>
              </a:lnSpc>
              <a:spcAft>
                <a:spcPts val="0"/>
              </a:spcAft>
            </a:pPr>
            <a:r>
              <a:rPr lang="ja-JP" altLang="en-US" sz="1200" b="1" kern="1200" dirty="0" smtClean="0">
                <a:solidFill>
                  <a:srgbClr val="FFFFFF"/>
                </a:solidFill>
                <a:effectLst/>
                <a:latin typeface="ＭＳ Ｐゴシック"/>
                <a:ea typeface="Meiryo UI"/>
                <a:cs typeface="ＭＳ Ｐゴシック"/>
              </a:rPr>
              <a:t>５．</a:t>
            </a:r>
            <a:r>
              <a:rPr lang="ja-JP" sz="1200" b="1" kern="1200" dirty="0" smtClean="0">
                <a:solidFill>
                  <a:srgbClr val="FFFFFF"/>
                </a:solidFill>
                <a:effectLst/>
                <a:latin typeface="ＭＳ Ｐゴシック"/>
                <a:ea typeface="Meiryo UI"/>
                <a:cs typeface="ＭＳ Ｐゴシック"/>
              </a:rPr>
              <a:t>安心</a:t>
            </a:r>
            <a:r>
              <a:rPr lang="ja-JP" sz="1200" b="1" kern="1200" dirty="0">
                <a:solidFill>
                  <a:srgbClr val="FFFFFF"/>
                </a:solidFill>
                <a:effectLst/>
                <a:latin typeface="ＭＳ Ｐゴシック"/>
                <a:ea typeface="Meiryo UI"/>
                <a:cs typeface="ＭＳ Ｐゴシック"/>
              </a:rPr>
              <a:t>して</a:t>
            </a:r>
            <a:endParaRPr lang="ja-JP" sz="1200" dirty="0">
              <a:effectLst/>
              <a:latin typeface="ＭＳ Ｐゴシック"/>
              <a:cs typeface="ＭＳ Ｐゴシック"/>
            </a:endParaRPr>
          </a:p>
          <a:p>
            <a:pPr algn="ctr">
              <a:lnSpc>
                <a:spcPts val="1500"/>
              </a:lnSpc>
              <a:spcAft>
                <a:spcPts val="0"/>
              </a:spcAft>
            </a:pPr>
            <a:r>
              <a:rPr lang="ja-JP" sz="1200" b="1" kern="1200" dirty="0">
                <a:solidFill>
                  <a:srgbClr val="FFFFFF"/>
                </a:solidFill>
                <a:effectLst/>
                <a:latin typeface="ＭＳ Ｐゴシック"/>
                <a:ea typeface="Meiryo UI"/>
                <a:cs typeface="ＭＳ Ｐゴシック"/>
              </a:rPr>
              <a:t>くらすことができる</a:t>
            </a:r>
            <a:endParaRPr lang="ja-JP" sz="1200" dirty="0">
              <a:effectLst/>
              <a:latin typeface="ＭＳ Ｐゴシック"/>
              <a:cs typeface="ＭＳ Ｐゴシック"/>
            </a:endParaRPr>
          </a:p>
          <a:p>
            <a:pPr algn="ctr">
              <a:lnSpc>
                <a:spcPts val="1500"/>
              </a:lnSpc>
              <a:spcAft>
                <a:spcPts val="0"/>
              </a:spcAft>
            </a:pPr>
            <a:r>
              <a:rPr lang="ja-JP" sz="1200" b="1" kern="1200" dirty="0">
                <a:solidFill>
                  <a:srgbClr val="FFFFFF"/>
                </a:solidFill>
                <a:effectLst/>
                <a:latin typeface="ＭＳ Ｐゴシック"/>
                <a:ea typeface="Meiryo UI"/>
                <a:cs typeface="ＭＳ Ｐゴシック"/>
              </a:rPr>
              <a:t>住まいと都市</a:t>
            </a:r>
            <a:endParaRPr lang="ja-JP" sz="1200" dirty="0">
              <a:effectLst/>
              <a:latin typeface="ＭＳ Ｐゴシック"/>
              <a:cs typeface="ＭＳ Ｐゴシック"/>
            </a:endParaRPr>
          </a:p>
        </p:txBody>
      </p:sp>
      <p:sp>
        <p:nvSpPr>
          <p:cNvPr id="40" name="正方形/長方形 39"/>
          <p:cNvSpPr>
            <a:spLocks/>
          </p:cNvSpPr>
          <p:nvPr/>
        </p:nvSpPr>
        <p:spPr>
          <a:xfrm>
            <a:off x="1403648" y="1770610"/>
            <a:ext cx="6714330" cy="68817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dbl"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900"/>
              </a:lnSpc>
              <a:spcAft>
                <a:spcPts val="0"/>
              </a:spcAft>
            </a:pPr>
            <a:r>
              <a:rPr lang="ja-JP" b="1" kern="100" spc="30" dirty="0">
                <a:solidFill>
                  <a:srgbClr val="000000"/>
                </a:solidFill>
                <a:effectLst/>
                <a:latin typeface="Century"/>
                <a:ea typeface="Meiryo UI"/>
                <a:cs typeface="Times New Roman"/>
              </a:rPr>
              <a:t>住まうなら大阪</a:t>
            </a:r>
            <a:r>
              <a:rPr lang="ja-JP" b="1" kern="100" spc="30" dirty="0" smtClean="0">
                <a:solidFill>
                  <a:srgbClr val="000000"/>
                </a:solidFill>
                <a:effectLst/>
                <a:latin typeface="Century"/>
                <a:ea typeface="Meiryo UI"/>
                <a:cs typeface="Times New Roman"/>
              </a:rPr>
              <a:t>！</a:t>
            </a:r>
            <a:endParaRPr lang="en-US" altLang="ja-JP" b="1" kern="100" spc="30" dirty="0" smtClean="0">
              <a:solidFill>
                <a:srgbClr val="000000"/>
              </a:solidFill>
              <a:effectLst/>
              <a:latin typeface="Century"/>
              <a:ea typeface="Meiryo UI"/>
              <a:cs typeface="Times New Roman"/>
            </a:endParaRPr>
          </a:p>
          <a:p>
            <a:pPr algn="ctr">
              <a:lnSpc>
                <a:spcPts val="1900"/>
              </a:lnSpc>
              <a:spcAft>
                <a:spcPts val="0"/>
              </a:spcAft>
            </a:pPr>
            <a:r>
              <a:rPr lang="ja-JP" b="1" kern="100" spc="30" dirty="0" smtClean="0">
                <a:solidFill>
                  <a:srgbClr val="000000"/>
                </a:solidFill>
                <a:effectLst/>
                <a:latin typeface="Century"/>
                <a:ea typeface="Meiryo UI"/>
                <a:cs typeface="Times New Roman"/>
              </a:rPr>
              <a:t> </a:t>
            </a:r>
            <a:r>
              <a:rPr lang="ja-JP" b="1" kern="100" spc="30" dirty="0">
                <a:solidFill>
                  <a:srgbClr val="000000"/>
                </a:solidFill>
                <a:effectLst/>
                <a:latin typeface="Century"/>
                <a:ea typeface="Meiryo UI"/>
                <a:cs typeface="Times New Roman"/>
              </a:rPr>
              <a:t>～多様な人々が住まい、訪れる居住魅力あふれる都市の創造～</a:t>
            </a:r>
            <a:endParaRPr lang="ja-JP" sz="1200" kern="100" spc="30" dirty="0">
              <a:effectLst/>
              <a:latin typeface="Century"/>
              <a:ea typeface="ＭＳ 明朝"/>
              <a:cs typeface="Times New Roman"/>
            </a:endParaRPr>
          </a:p>
        </p:txBody>
      </p:sp>
      <p:sp>
        <p:nvSpPr>
          <p:cNvPr id="41" name="角丸四角形 40"/>
          <p:cNvSpPr/>
          <p:nvPr/>
        </p:nvSpPr>
        <p:spPr>
          <a:xfrm>
            <a:off x="1660926" y="568690"/>
            <a:ext cx="6336000" cy="526380"/>
          </a:xfrm>
          <a:prstGeom prst="roundRect">
            <a:avLst>
              <a:gd name="adj" fmla="val 13060"/>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0" tIns="32653" rIns="0" bIns="32653" rtlCol="0" anchor="ctr">
            <a:noAutofit/>
          </a:bodyPr>
          <a:lstStyle/>
          <a:p>
            <a:pPr algn="ctr">
              <a:spcAft>
                <a:spcPts val="0"/>
              </a:spcAft>
            </a:pPr>
            <a:r>
              <a:rPr lang="ja-JP" sz="2400" b="1" kern="1200" spc="600" dirty="0">
                <a:solidFill>
                  <a:srgbClr val="FFFFFF"/>
                </a:solidFill>
                <a:effectLst/>
                <a:latin typeface="Century"/>
                <a:ea typeface="Meiryo UI"/>
                <a:cs typeface="Times New Roman"/>
              </a:rPr>
              <a:t>都市の活力の源は「人」</a:t>
            </a:r>
            <a:endParaRPr lang="ja-JP" sz="1600" kern="100" spc="600" dirty="0">
              <a:effectLst/>
              <a:latin typeface="Century"/>
              <a:ea typeface="ＭＳ 明朝"/>
              <a:cs typeface="Times New Roman"/>
            </a:endParaRPr>
          </a:p>
        </p:txBody>
      </p:sp>
      <p:sp>
        <p:nvSpPr>
          <p:cNvPr id="42" name="正方形/長方形 41"/>
          <p:cNvSpPr>
            <a:spLocks/>
          </p:cNvSpPr>
          <p:nvPr/>
        </p:nvSpPr>
        <p:spPr>
          <a:xfrm>
            <a:off x="1939989" y="1175630"/>
            <a:ext cx="5666859" cy="28798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900"/>
              </a:lnSpc>
              <a:spcAft>
                <a:spcPts val="0"/>
              </a:spcAft>
            </a:pPr>
            <a:r>
              <a:rPr lang="ja-JP" sz="1600" b="1" kern="100" spc="300" dirty="0">
                <a:solidFill>
                  <a:srgbClr val="000000"/>
                </a:solidFill>
                <a:effectLst/>
                <a:ea typeface="Meiryo UI"/>
                <a:cs typeface="Times New Roman"/>
              </a:rPr>
              <a:t>《大阪ならではの魅力を活かす》</a:t>
            </a:r>
            <a:endParaRPr lang="ja-JP" sz="1200" kern="100" spc="300" dirty="0">
              <a:effectLst/>
              <a:ea typeface="ＭＳ 明朝"/>
              <a:cs typeface="Times New Roman"/>
            </a:endParaRPr>
          </a:p>
        </p:txBody>
      </p:sp>
      <p:sp>
        <p:nvSpPr>
          <p:cNvPr id="43" name="円/楕円 42"/>
          <p:cNvSpPr/>
          <p:nvPr/>
        </p:nvSpPr>
        <p:spPr>
          <a:xfrm>
            <a:off x="4804851" y="2946940"/>
            <a:ext cx="2376000" cy="828000"/>
          </a:xfrm>
          <a:prstGeom prst="ellipse">
            <a:avLst/>
          </a:prstGeom>
          <a:gradFill>
            <a:gsLst>
              <a:gs pos="0">
                <a:schemeClr val="accent6">
                  <a:lumMod val="75000"/>
                </a:schemeClr>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36000" tIns="45714" rIns="36000" bIns="45714" rtlCol="0" anchor="ctr"/>
          <a:lstStyle/>
          <a:p>
            <a:pPr algn="ctr">
              <a:lnSpc>
                <a:spcPts val="1960"/>
              </a:lnSpc>
            </a:pPr>
            <a:endParaRPr lang="ja-JP" altLang="en-US" sz="1400" spc="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円/楕円 43"/>
          <p:cNvSpPr/>
          <p:nvPr/>
        </p:nvSpPr>
        <p:spPr>
          <a:xfrm>
            <a:off x="2106142" y="2946940"/>
            <a:ext cx="2266662" cy="828000"/>
          </a:xfrm>
          <a:prstGeom prst="ellipse">
            <a:avLst/>
          </a:prstGeom>
          <a:gradFill>
            <a:gsLst>
              <a:gs pos="0">
                <a:schemeClr val="accent6">
                  <a:lumMod val="75000"/>
                </a:schemeClr>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endParaRPr lang="ja-JP" altLang="en-US" sz="1400" spc="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Oval 6"/>
          <p:cNvSpPr>
            <a:spLocks noChangeArrowheads="1"/>
          </p:cNvSpPr>
          <p:nvPr/>
        </p:nvSpPr>
        <p:spPr bwMode="auto">
          <a:xfrm>
            <a:off x="4184570" y="3217708"/>
            <a:ext cx="780979" cy="290817"/>
          </a:xfrm>
          <a:prstGeom prst="rect">
            <a:avLst/>
          </a:prstGeom>
          <a:noFill/>
          <a:ln w="25400" cap="flat" cmpd="sng" algn="ctr">
            <a:noFill/>
            <a:prstDash val="solid"/>
            <a:headEnd/>
            <a:tailEnd/>
          </a:ln>
          <a:effectLst/>
        </p:spPr>
        <p:txBody>
          <a:bodyPr rot="0" vert="horz" wrap="square" lIns="74295" tIns="0" rIns="74295" bIns="0" anchor="ctr" anchorCtr="0" upright="1">
            <a:noAutofit/>
          </a:bodyPr>
          <a:lstStyle/>
          <a:p>
            <a:pPr algn="ctr">
              <a:lnSpc>
                <a:spcPts val="2000"/>
              </a:lnSpc>
              <a:spcAft>
                <a:spcPts val="0"/>
              </a:spcAft>
            </a:pPr>
            <a:r>
              <a:rPr lang="ja-JP" sz="1400" b="1" kern="100" dirty="0">
                <a:solidFill>
                  <a:srgbClr val="FF0000"/>
                </a:solidFill>
                <a:effectLst/>
                <a:latin typeface="Century"/>
                <a:ea typeface="Meiryo UI"/>
                <a:cs typeface="Times New Roman"/>
              </a:rPr>
              <a:t>好循環</a:t>
            </a:r>
            <a:endParaRPr lang="ja-JP" sz="1100" kern="100" dirty="0">
              <a:effectLst/>
              <a:latin typeface="Century"/>
              <a:ea typeface="ＭＳ 明朝"/>
              <a:cs typeface="Times New Roman"/>
            </a:endParaRPr>
          </a:p>
        </p:txBody>
      </p:sp>
      <p:sp>
        <p:nvSpPr>
          <p:cNvPr id="46" name="下カーブ矢印 45"/>
          <p:cNvSpPr/>
          <p:nvPr/>
        </p:nvSpPr>
        <p:spPr>
          <a:xfrm>
            <a:off x="4184565" y="2981730"/>
            <a:ext cx="891491" cy="319117"/>
          </a:xfrm>
          <a:prstGeom prst="curvedDownArrow">
            <a:avLst>
              <a:gd name="adj1" fmla="val 25000"/>
              <a:gd name="adj2" fmla="val 50000"/>
              <a:gd name="adj3" fmla="val 43521"/>
            </a:avLst>
          </a:prstGeom>
          <a:solidFill>
            <a:srgbClr val="FF3399"/>
          </a:solidFill>
          <a:ln w="25400" cap="flat" cmpd="sng" algn="ctr">
            <a:noFill/>
            <a:prstDash val="solid"/>
          </a:ln>
          <a:effectLst/>
        </p:spPr>
        <p:txBody>
          <a:bodyPr rtlCol="0" anchor="ctr"/>
          <a:lstStyle/>
          <a:p>
            <a:endParaRPr lang="ja-JP" altLang="en-US"/>
          </a:p>
        </p:txBody>
      </p:sp>
      <p:sp>
        <p:nvSpPr>
          <p:cNvPr id="47" name="下カーブ矢印 46"/>
          <p:cNvSpPr/>
          <p:nvPr/>
        </p:nvSpPr>
        <p:spPr>
          <a:xfrm flipH="1" flipV="1">
            <a:off x="4150572" y="3471588"/>
            <a:ext cx="891491" cy="319117"/>
          </a:xfrm>
          <a:prstGeom prst="curvedDownArrow">
            <a:avLst>
              <a:gd name="adj1" fmla="val 25000"/>
              <a:gd name="adj2" fmla="val 50000"/>
              <a:gd name="adj3" fmla="val 38229"/>
            </a:avLst>
          </a:prstGeom>
          <a:solidFill>
            <a:srgbClr val="FF3399"/>
          </a:solidFill>
          <a:ln w="25400" cap="flat" cmpd="sng" algn="ctr">
            <a:noFill/>
            <a:prstDash val="solid"/>
          </a:ln>
          <a:effectLst/>
        </p:spPr>
        <p:txBody>
          <a:bodyPr rtlCol="0" anchor="ctr"/>
          <a:lstStyle/>
          <a:p>
            <a:endParaRPr lang="ja-JP" altLang="en-US"/>
          </a:p>
        </p:txBody>
      </p:sp>
      <p:sp>
        <p:nvSpPr>
          <p:cNvPr id="48" name="角丸四角形 47"/>
          <p:cNvSpPr/>
          <p:nvPr/>
        </p:nvSpPr>
        <p:spPr>
          <a:xfrm>
            <a:off x="4905541" y="3085416"/>
            <a:ext cx="2196000" cy="648000"/>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36000" tIns="45714" rIns="36000" bIns="45714" rtlCol="0" anchor="ctr"/>
          <a:lstStyle/>
          <a:p>
            <a:pPr algn="ctr">
              <a:lnSpc>
                <a:spcPts val="196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960"/>
              </a:lnSpc>
            </a:pPr>
            <a:r>
              <a:rPr lang="ja-JP" altLang="en-US" sz="1400" spc="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a:t>
            </a:r>
            <a:r>
              <a:rPr lang="ja-JP" altLang="en-US" sz="1400" spc="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と都市</a:t>
            </a:r>
          </a:p>
        </p:txBody>
      </p:sp>
      <p:sp>
        <p:nvSpPr>
          <p:cNvPr id="49" name="角丸四角形 48"/>
          <p:cNvSpPr/>
          <p:nvPr/>
        </p:nvSpPr>
        <p:spPr>
          <a:xfrm>
            <a:off x="2264053" y="3085416"/>
            <a:ext cx="2088000" cy="648000"/>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91430" tIns="45714" rIns="91430" bIns="45714" rtlCol="0" anchor="ctr"/>
          <a:lstStyle/>
          <a:p>
            <a:pPr algn="ctr">
              <a:lnSpc>
                <a:spcPts val="1960"/>
              </a:lnSpc>
            </a:pPr>
            <a:r>
              <a:rPr lang="ja-JP" altLang="en-US" sz="1400" spc="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a:t>
            </a:r>
            <a:r>
              <a:rPr lang="ja-JP" altLang="en-US" sz="1400" spc="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あふれる</a:t>
            </a:r>
            <a:endParaRPr lang="en-US" altLang="ja-JP" sz="1400" spc="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960"/>
              </a:lnSpc>
            </a:pPr>
            <a:r>
              <a:rPr lang="ja-JP" altLang="en-US" sz="1400" spc="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a:t>
            </a:r>
            <a:r>
              <a:rPr lang="ja-JP" altLang="en-US" sz="1400" spc="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と都市</a:t>
            </a:r>
          </a:p>
        </p:txBody>
      </p:sp>
      <p:sp>
        <p:nvSpPr>
          <p:cNvPr id="5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「住まうビジョン・大阪」の概要</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bwMode="black">
          <a:xfrm>
            <a:off x="782155" y="5507963"/>
            <a:ext cx="5072997" cy="1000649"/>
          </a:xfrm>
          <a:prstGeom prst="rect">
            <a:avLst/>
          </a:prstGeom>
          <a:noFill/>
          <a:ln>
            <a:noFill/>
          </a:ln>
          <a:effectLst/>
        </p:spPr>
        <p:style>
          <a:lnRef idx="1">
            <a:schemeClr val="accent6"/>
          </a:lnRef>
          <a:fillRef idx="2">
            <a:schemeClr val="accent6"/>
          </a:fillRef>
          <a:effectRef idx="1">
            <a:schemeClr val="accent6"/>
          </a:effectRef>
          <a:fontRef idx="minor">
            <a:schemeClr val="dk1"/>
          </a:fontRef>
        </p:style>
        <p:txBody>
          <a:bodyPr wrap="square" lIns="108000" tIns="36000" rIns="108000" bIns="36000" anchor="t" anchorCtr="0">
            <a:spAutoFit/>
          </a:bodyPr>
          <a:lstStyle/>
          <a:p>
            <a:pPr marL="95250" defTabSz="793425">
              <a:lnSpc>
                <a:spcPct val="120000"/>
              </a:lnSpc>
              <a:spcBef>
                <a:spcPts val="300"/>
              </a:spcBef>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大阪らしいストック・ポテンシャルを活かした魅力ある都市空間の形成</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大阪に住まう魅力の情報発信による若年・子育て世代の移住・定住促進</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空家の多様な活用による居住魅力の向上</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公的賃貸住宅ストックを活用した子育てしやすいまちづくりの推進</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bwMode="black">
          <a:xfrm>
            <a:off x="5199966" y="5508325"/>
            <a:ext cx="4278578" cy="1000649"/>
          </a:xfrm>
          <a:prstGeom prst="rect">
            <a:avLst/>
          </a:prstGeom>
          <a:noFill/>
          <a:ln>
            <a:noFill/>
          </a:ln>
          <a:effectLst/>
        </p:spPr>
        <p:style>
          <a:lnRef idx="1">
            <a:schemeClr val="accent6"/>
          </a:lnRef>
          <a:fillRef idx="2">
            <a:schemeClr val="accent6"/>
          </a:fillRef>
          <a:effectRef idx="1">
            <a:schemeClr val="accent6"/>
          </a:effectRef>
          <a:fontRef idx="minor">
            <a:schemeClr val="dk1"/>
          </a:fontRef>
        </p:style>
        <p:txBody>
          <a:bodyPr wrap="square" lIns="108000" tIns="36000" rIns="108000" bIns="36000" anchor="t" anchorCtr="0">
            <a:spAutoFit/>
          </a:bodyPr>
          <a:lstStyle/>
          <a:p>
            <a:pPr marL="95250" defTabSz="793425">
              <a:lnSpc>
                <a:spcPct val="120000"/>
              </a:lnSpc>
              <a:spcBef>
                <a:spcPts val="300"/>
              </a:spcBef>
              <a:defRPr/>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省エネ化の推進による大阪の住まいの魅力向上</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密集</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市街地に</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魅力</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まちづくりの推進</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特性に応じた総合的</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施策展開に</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よる耐震化の促進</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defTabSz="793425">
              <a:lnSpc>
                <a:spcPct val="120000"/>
              </a:lnSpc>
              <a:spcBef>
                <a:spcPts val="300"/>
              </a:spcBef>
              <a:defRPr/>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あんしん住まいの充実による居住魅力の向上</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latin typeface="Meiryo UI" panose="020B0604030504040204" pitchFamily="50" charset="-128"/>
                <a:ea typeface="Meiryo UI" panose="020B0604030504040204" pitchFamily="50" charset="-128"/>
              </a:rPr>
              <a:pPr/>
              <a:t>2</a:t>
            </a:fld>
            <a:endParaRPr lang="ja-JP" altLang="en-US"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0362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88919" y="2489967"/>
            <a:ext cx="5486400" cy="971550"/>
          </a:xfrm>
          <a:prstGeom prst="rect">
            <a:avLst/>
          </a:prstGeom>
        </p:spPr>
      </p:sp>
      <p:sp>
        <p:nvSpPr>
          <p:cNvPr id="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２．「施策の方向性」の検討にあたって</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51520" y="1781216"/>
            <a:ext cx="3867626" cy="2952328"/>
          </a:xfrm>
          <a:prstGeom prst="roundRect">
            <a:avLst>
              <a:gd name="adj" fmla="val 823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a:lnSpc>
                <a:spcPct val="12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dirty="0" smtClean="0">
                <a:solidFill>
                  <a:schemeClr val="tx1"/>
                </a:solidFill>
                <a:latin typeface="Meiryo UI" panose="020B0604030504040204" pitchFamily="50" charset="-128"/>
                <a:ea typeface="Meiryo UI" panose="020B0604030504040204" pitchFamily="50" charset="-128"/>
              </a:rPr>
              <a:t>・うめきた地区など都心部の拠点整備</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・特徴ある景観資源の発掘・発信</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・住宅・建築物の耐震化</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・密集市街地の一部解消</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・新たな居住支援の枠組みの進展</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4286192" y="1781216"/>
            <a:ext cx="3867626" cy="2952328"/>
          </a:xfrm>
          <a:prstGeom prst="roundRect">
            <a:avLst>
              <a:gd name="adj" fmla="val 823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a:lnSpc>
                <a:spcPct val="12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dirty="0" smtClean="0">
                <a:solidFill>
                  <a:schemeClr val="tx1"/>
                </a:solidFill>
                <a:latin typeface="Meiryo UI" panose="020B0604030504040204" pitchFamily="50" charset="-128"/>
                <a:ea typeface="Meiryo UI" panose="020B0604030504040204" pitchFamily="50" charset="-128"/>
              </a:rPr>
              <a:t>・大阪・</a:t>
            </a:r>
            <a:r>
              <a:rPr lang="ja-JP" altLang="en-US" dirty="0">
                <a:solidFill>
                  <a:schemeClr val="tx1"/>
                </a:solidFill>
                <a:latin typeface="Meiryo UI" panose="020B0604030504040204" pitchFamily="50" charset="-128"/>
                <a:ea typeface="Meiryo UI" panose="020B0604030504040204" pitchFamily="50" charset="-128"/>
              </a:rPr>
              <a:t>関西</a:t>
            </a:r>
            <a:r>
              <a:rPr kumimoji="1" lang="ja-JP" altLang="en-US" dirty="0" smtClean="0">
                <a:solidFill>
                  <a:schemeClr val="tx1"/>
                </a:solidFill>
                <a:latin typeface="Meiryo UI" panose="020B0604030504040204" pitchFamily="50" charset="-128"/>
                <a:ea typeface="Meiryo UI" panose="020B0604030504040204" pitchFamily="50" charset="-128"/>
              </a:rPr>
              <a:t>万博の開催に向けた機運</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SDG</a:t>
            </a:r>
            <a:r>
              <a:rPr lang="ja-JP" altLang="en-US" dirty="0" err="1" smtClean="0">
                <a:solidFill>
                  <a:schemeClr val="tx1"/>
                </a:solidFill>
                <a:latin typeface="Meiryo UI" panose="020B0604030504040204" pitchFamily="50" charset="-128"/>
                <a:ea typeface="Meiryo UI" panose="020B0604030504040204" pitchFamily="50" charset="-128"/>
              </a:rPr>
              <a:t>ｓ</a:t>
            </a:r>
            <a:r>
              <a:rPr lang="ja-JP" altLang="en-US" dirty="0" smtClean="0">
                <a:solidFill>
                  <a:schemeClr val="tx1"/>
                </a:solidFill>
                <a:latin typeface="Meiryo UI" panose="020B0604030504040204" pitchFamily="50" charset="-128"/>
                <a:ea typeface="Meiryo UI" panose="020B0604030504040204" pitchFamily="50" charset="-128"/>
              </a:rPr>
              <a:t>への関心の高まり</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・多様な生活ニーズ</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危機事象</a:t>
            </a:r>
            <a:r>
              <a:rPr lang="en-US" altLang="ja-JP" dirty="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・新型コロナウイルスに起因する新しい生活様式や新たな日常</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・頻発する地震・台風などの自然災害</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46738" y="1595531"/>
            <a:ext cx="2067426" cy="360040"/>
          </a:xfrm>
          <a:prstGeom prst="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20000"/>
              </a:lnSpc>
            </a:pPr>
            <a:r>
              <a:rPr lang="ja-JP" altLang="en-US" sz="1600" b="1" dirty="0" smtClean="0">
                <a:solidFill>
                  <a:schemeClr val="bg1"/>
                </a:solidFill>
                <a:latin typeface="Meiryo UI" panose="020B0604030504040204" pitchFamily="50" charset="-128"/>
                <a:ea typeface="Meiryo UI" panose="020B0604030504040204" pitchFamily="50" charset="-128"/>
              </a:rPr>
              <a:t>現行ビジョンの進展</a:t>
            </a:r>
            <a:endParaRPr kumimoji="1" lang="ja-JP" altLang="en-US" sz="1600" b="1" dirty="0" smtClean="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4429781" y="1632804"/>
            <a:ext cx="2067426" cy="360040"/>
          </a:xfrm>
          <a:prstGeom prst="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20000"/>
              </a:lnSpc>
            </a:pPr>
            <a:r>
              <a:rPr lang="ja-JP" altLang="en-US" sz="1600" b="1" dirty="0" smtClean="0">
                <a:solidFill>
                  <a:schemeClr val="bg1"/>
                </a:solidFill>
                <a:latin typeface="Meiryo UI" panose="020B0604030504040204" pitchFamily="50" charset="-128"/>
                <a:ea typeface="Meiryo UI" panose="020B0604030504040204" pitchFamily="50" charset="-128"/>
              </a:rPr>
              <a:t>社会情勢の変化</a:t>
            </a:r>
            <a:endParaRPr kumimoji="1" lang="ja-JP" altLang="en-US" sz="1600" b="1" dirty="0" smtClean="0">
              <a:solidFill>
                <a:schemeClr val="bg1"/>
              </a:solidFill>
              <a:latin typeface="Meiryo UI" panose="020B0604030504040204" pitchFamily="50" charset="-128"/>
              <a:ea typeface="Meiryo UI" panose="020B0604030504040204" pitchFamily="50" charset="-128"/>
            </a:endParaRPr>
          </a:p>
        </p:txBody>
      </p:sp>
      <p:sp>
        <p:nvSpPr>
          <p:cNvPr id="10" name="角丸四角形 9"/>
          <p:cNvSpPr/>
          <p:nvPr/>
        </p:nvSpPr>
        <p:spPr>
          <a:xfrm>
            <a:off x="251520" y="5019938"/>
            <a:ext cx="8355152" cy="1721430"/>
          </a:xfrm>
          <a:prstGeom prst="roundRect">
            <a:avLst>
              <a:gd name="adj" fmla="val 8233"/>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a:lnSpc>
                <a:spcPct val="12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mtClean="0">
                <a:solidFill>
                  <a:schemeClr val="tx1"/>
                </a:solidFill>
                <a:latin typeface="Meiryo UI" panose="020B0604030504040204" pitchFamily="50" charset="-128"/>
                <a:ea typeface="Meiryo UI" panose="020B0604030504040204" pitchFamily="50" charset="-128"/>
              </a:rPr>
              <a:t>・スマートシティの</a:t>
            </a:r>
            <a:r>
              <a:rPr kumimoji="1" lang="ja-JP" altLang="en-US" dirty="0" smtClean="0">
                <a:solidFill>
                  <a:schemeClr val="tx1"/>
                </a:solidFill>
                <a:latin typeface="Meiryo UI" panose="020B0604030504040204" pitchFamily="50" charset="-128"/>
                <a:ea typeface="Meiryo UI" panose="020B0604030504040204" pitchFamily="50" charset="-128"/>
              </a:rPr>
              <a:t>実現</a:t>
            </a:r>
            <a:endParaRPr kumimoji="1"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・マンション管理適正化</a:t>
            </a:r>
            <a:endParaRPr lang="en-US" altLang="ja-JP" dirty="0" smtClean="0">
              <a:solidFill>
                <a:schemeClr val="tx1"/>
              </a:solidFill>
              <a:latin typeface="Meiryo UI" panose="020B0604030504040204" pitchFamily="50" charset="-128"/>
              <a:ea typeface="Meiryo UI" panose="020B0604030504040204" pitchFamily="50" charset="-128"/>
            </a:endParaRPr>
          </a:p>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rPr>
              <a:t>・公的、民間含めた居住支援構築</a:t>
            </a: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など</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09867" y="4829497"/>
            <a:ext cx="2067426" cy="360040"/>
          </a:xfrm>
          <a:prstGeom prst="rect">
            <a:avLst/>
          </a:prstGeom>
          <a:ln/>
        </p:spPr>
        <p:style>
          <a:lnRef idx="0">
            <a:schemeClr val="accent6"/>
          </a:lnRef>
          <a:fillRef idx="3">
            <a:schemeClr val="accent6"/>
          </a:fillRef>
          <a:effectRef idx="3">
            <a:schemeClr val="accent6"/>
          </a:effectRef>
          <a:fontRef idx="minor">
            <a:schemeClr val="lt1"/>
          </a:fontRef>
        </p:style>
        <p:txBody>
          <a:bodyPr lIns="0" tIns="0" rIns="0" bIns="0" rtlCol="0" anchor="ctr"/>
          <a:lstStyle/>
          <a:p>
            <a:pPr algn="ctr">
              <a:lnSpc>
                <a:spcPct val="120000"/>
              </a:lnSpc>
            </a:pPr>
            <a:r>
              <a:rPr lang="ja-JP" altLang="en-US" sz="1600" b="1" dirty="0" smtClean="0">
                <a:solidFill>
                  <a:schemeClr val="tx1"/>
                </a:solidFill>
                <a:latin typeface="Meiryo UI" panose="020B0604030504040204" pitchFamily="50" charset="-128"/>
                <a:ea typeface="Meiryo UI" panose="020B0604030504040204" pitchFamily="50" charset="-128"/>
              </a:rPr>
              <a:t>新たな</a:t>
            </a:r>
            <a:r>
              <a:rPr lang="ja-JP" altLang="en-US" sz="1600" b="1" dirty="0">
                <a:solidFill>
                  <a:schemeClr val="tx1"/>
                </a:solidFill>
                <a:latin typeface="Meiryo UI" panose="020B0604030504040204" pitchFamily="50" charset="-128"/>
                <a:ea typeface="Meiryo UI" panose="020B0604030504040204" pitchFamily="50" charset="-128"/>
              </a:rPr>
              <a:t>取組</a:t>
            </a:r>
            <a:r>
              <a:rPr lang="ja-JP" altLang="en-US" sz="1600" b="1" dirty="0" smtClean="0">
                <a:solidFill>
                  <a:schemeClr val="tx1"/>
                </a:solidFill>
                <a:latin typeface="Meiryo UI" panose="020B0604030504040204" pitchFamily="50" charset="-128"/>
                <a:ea typeface="Meiryo UI" panose="020B0604030504040204" pitchFamily="50" charset="-128"/>
              </a:rPr>
              <a:t>み</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716016" y="5411955"/>
            <a:ext cx="3600400" cy="753349"/>
          </a:xfrm>
          <a:prstGeom prst="rect">
            <a:avLst/>
          </a:prstGeom>
          <a:solidFill>
            <a:schemeClr val="accent6">
              <a:lumMod val="60000"/>
              <a:lumOff val="40000"/>
            </a:schemeClr>
          </a:solidFill>
          <a:ln w="254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ctr"/>
          <a:lstStyle/>
          <a:p>
            <a:pPr>
              <a:lnSpc>
                <a:spcPct val="120000"/>
              </a:lnSpc>
            </a:pPr>
            <a:r>
              <a:rPr kumimoji="1" lang="ja-JP" altLang="en-US" sz="1600" dirty="0" smtClean="0">
                <a:solidFill>
                  <a:schemeClr val="tx1"/>
                </a:solidFill>
                <a:latin typeface="Meiryo UI" panose="020B0604030504040204" pitchFamily="50" charset="-128"/>
                <a:ea typeface="Meiryo UI" panose="020B0604030504040204" pitchFamily="50" charset="-128"/>
              </a:rPr>
              <a:t>「新しい生活様式」「新たな日常」による変化を踏まえた取組み（重点議論）</a:t>
            </a:r>
          </a:p>
        </p:txBody>
      </p:sp>
      <p:sp>
        <p:nvSpPr>
          <p:cNvPr id="13" name="正方形/長方形 12"/>
          <p:cNvSpPr/>
          <p:nvPr/>
        </p:nvSpPr>
        <p:spPr>
          <a:xfrm>
            <a:off x="107544" y="465701"/>
            <a:ext cx="8784896" cy="892552"/>
          </a:xfrm>
          <a:prstGeom prst="rect">
            <a:avLst/>
          </a:prstGeom>
          <a:ln cmpd="sng">
            <a:noFill/>
          </a:ln>
        </p:spPr>
        <p:txBody>
          <a:bodyPr wrap="square">
            <a:spAutoFit/>
          </a:bodyPr>
          <a:lstStyle/>
          <a:p>
            <a:pPr marL="185738" lvl="0" indent="-185738">
              <a:lnSpc>
                <a:spcPct val="130000"/>
              </a:lnSpc>
              <a:spcBef>
                <a:spcPts val="12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「答申</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中間とりまとめ</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」の政策の方向性に基づき、現行ビジョンの進展、社会情勢の変化や新たな取組みを踏まえ「施策</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の方向性」を再構築</a:t>
            </a:r>
          </a:p>
        </p:txBody>
      </p:sp>
      <p:sp>
        <p:nvSpPr>
          <p:cNvPr id="14" name="右中かっこ 13"/>
          <p:cNvSpPr/>
          <p:nvPr/>
        </p:nvSpPr>
        <p:spPr>
          <a:xfrm>
            <a:off x="8422407" y="1644647"/>
            <a:ext cx="218248" cy="3088897"/>
          </a:xfrm>
          <a:prstGeom prst="rightBrace">
            <a:avLst>
              <a:gd name="adj1" fmla="val 5197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正方形/長方形 14"/>
          <p:cNvSpPr/>
          <p:nvPr/>
        </p:nvSpPr>
        <p:spPr>
          <a:xfrm>
            <a:off x="3962156" y="5542407"/>
            <a:ext cx="648072" cy="492443"/>
          </a:xfrm>
          <a:prstGeom prst="rect">
            <a:avLst/>
          </a:prstGeom>
          <a:ln cmpd="sng">
            <a:noFill/>
          </a:ln>
        </p:spPr>
        <p:txBody>
          <a:bodyPr wrap="square">
            <a:spAutoFit/>
          </a:bodyPr>
          <a:lstStyle/>
          <a:p>
            <a:pPr marL="185738" lvl="0" indent="-185738">
              <a:lnSpc>
                <a:spcPct val="130000"/>
              </a:lnSpc>
              <a:spcBef>
                <a:spcPts val="12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598390" y="2007306"/>
            <a:ext cx="504754" cy="3535101"/>
          </a:xfrm>
          <a:prstGeom prst="rect">
            <a:avLst/>
          </a:prstGeom>
          <a:ln cmpd="sng">
            <a:noFill/>
          </a:ln>
        </p:spPr>
        <p:txBody>
          <a:bodyPr vert="eaVert" wrap="square">
            <a:spAutoFit/>
          </a:bodyPr>
          <a:lstStyle/>
          <a:p>
            <a:pPr marL="185738" lvl="0" indent="-185738">
              <a:lnSpc>
                <a:spcPct val="130000"/>
              </a:lnSpc>
              <a:spcBef>
                <a:spcPts val="12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答申中間とりまとめより</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latin typeface="Meiryo UI" panose="020B0604030504040204" pitchFamily="50" charset="-128"/>
                <a:ea typeface="Meiryo UI" panose="020B0604030504040204" pitchFamily="50" charset="-128"/>
              </a:rPr>
              <a:pPr/>
              <a:t>3</a:t>
            </a:fld>
            <a:endParaRPr lang="ja-JP" altLang="en-US"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8680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337175"/>
            <a:ext cx="9144000" cy="65208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50"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３．答申のストラクチャー（たたき台）</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bwMode="white">
          <a:xfrm>
            <a:off x="151864" y="1658418"/>
            <a:ext cx="1467807" cy="38490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grpSp>
        <p:nvGrpSpPr>
          <p:cNvPr id="11" name="グループ化 10"/>
          <p:cNvGrpSpPr/>
          <p:nvPr/>
        </p:nvGrpSpPr>
        <p:grpSpPr>
          <a:xfrm>
            <a:off x="179512" y="1762984"/>
            <a:ext cx="1368152" cy="3538224"/>
            <a:chOff x="179512" y="1650436"/>
            <a:chExt cx="1368152" cy="3538224"/>
          </a:xfrm>
        </p:grpSpPr>
        <p:sp>
          <p:nvSpPr>
            <p:cNvPr id="60" name="角丸四角形 59">
              <a:extLst>
                <a:ext uri="{FF2B5EF4-FFF2-40B4-BE49-F238E27FC236}">
                  <a16:creationId xmlns:a16="http://schemas.microsoft.com/office/drawing/2014/main" id="{5EA7B1D1-873E-4449-B0CC-DBDE3BD95CD6}"/>
                </a:ext>
              </a:extLst>
            </p:cNvPr>
            <p:cNvSpPr/>
            <p:nvPr/>
          </p:nvSpPr>
          <p:spPr>
            <a:xfrm>
              <a:off x="195054" y="3693776"/>
              <a:ext cx="1352610" cy="1494884"/>
            </a:xfrm>
            <a:prstGeom prst="roundRect">
              <a:avLst>
                <a:gd name="adj" fmla="val 7429"/>
              </a:avLst>
            </a:prstGeom>
            <a:ln/>
          </p:spPr>
          <p:style>
            <a:lnRef idx="1">
              <a:schemeClr val="accent6"/>
            </a:lnRef>
            <a:fillRef idx="3">
              <a:schemeClr val="accent6"/>
            </a:fillRef>
            <a:effectRef idx="2">
              <a:schemeClr val="accent6"/>
            </a:effectRef>
            <a:fontRef idx="minor">
              <a:schemeClr val="lt1"/>
            </a:fontRef>
          </p:style>
          <p:txBody>
            <a:bodyPr lIns="91430" tIns="45714" rIns="91430" bIns="45714" rtlCol="0" anchor="ctr"/>
            <a:lstStyle/>
            <a:p>
              <a:pPr algn="ctr">
                <a:lnSpc>
                  <a:spcPts val="1960"/>
                </a:lnSpc>
                <a:spcAft>
                  <a:spcPts val="0"/>
                </a:spcAft>
              </a:pPr>
              <a:r>
                <a:rPr lang="ja-JP" sz="1600" kern="1200" dirty="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安全・安心にくらすこと</a:t>
              </a:r>
              <a:r>
                <a:rPr 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が</a:t>
              </a:r>
              <a:endParaRPr lang="en-US" alt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endParaRPr>
            </a:p>
            <a:p>
              <a:pPr algn="ctr">
                <a:lnSpc>
                  <a:spcPts val="1960"/>
                </a:lnSpc>
                <a:spcAft>
                  <a:spcPts val="0"/>
                </a:spcAft>
              </a:pPr>
              <a:r>
                <a:rPr 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できる</a:t>
              </a:r>
              <a:r>
                <a:rPr lang="ja-JP" sz="1600" kern="1200" dirty="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住まいと都市</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1" name="角丸四角形 60">
              <a:extLst>
                <a:ext uri="{FF2B5EF4-FFF2-40B4-BE49-F238E27FC236}">
                  <a16:creationId xmlns:a16="http://schemas.microsoft.com/office/drawing/2014/main" id="{9AF6060F-0A69-4127-8EBB-11755D860ECA}"/>
                </a:ext>
              </a:extLst>
            </p:cNvPr>
            <p:cNvSpPr/>
            <p:nvPr/>
          </p:nvSpPr>
          <p:spPr>
            <a:xfrm>
              <a:off x="179512" y="1650436"/>
              <a:ext cx="1368152" cy="1503224"/>
            </a:xfrm>
            <a:prstGeom prst="roundRect">
              <a:avLst>
                <a:gd name="adj" fmla="val 7429"/>
              </a:avLst>
            </a:prstGeom>
            <a:ln/>
          </p:spPr>
          <p:style>
            <a:lnRef idx="1">
              <a:schemeClr val="accent6"/>
            </a:lnRef>
            <a:fillRef idx="3">
              <a:schemeClr val="accent6"/>
            </a:fillRef>
            <a:effectRef idx="2">
              <a:schemeClr val="accent6"/>
            </a:effectRef>
            <a:fontRef idx="minor">
              <a:schemeClr val="lt1"/>
            </a:fontRef>
          </p:style>
          <p:txBody>
            <a:bodyPr lIns="91430" tIns="45714" rIns="91430" bIns="45714" rtlCol="0" anchor="ctr"/>
            <a:lstStyle/>
            <a:p>
              <a:pPr algn="ctr">
                <a:lnSpc>
                  <a:spcPts val="1960"/>
                </a:lnSpc>
                <a:spcAft>
                  <a:spcPts val="0"/>
                </a:spcAft>
              </a:pPr>
              <a:r>
                <a:rPr lang="ja-JP" sz="1600" kern="1200" dirty="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活力と</a:t>
              </a:r>
              <a:r>
                <a:rPr 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魅力</a:t>
              </a:r>
              <a:endParaRPr lang="en-US" alt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endParaRPr>
            </a:p>
            <a:p>
              <a:pPr algn="ctr">
                <a:lnSpc>
                  <a:spcPts val="1960"/>
                </a:lnSpc>
                <a:spcAft>
                  <a:spcPts val="0"/>
                </a:spcAft>
              </a:pPr>
              <a:r>
                <a:rPr lang="ja-JP" sz="1600" kern="1200" dirty="0" smtClean="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あふれる</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960"/>
                </a:lnSpc>
                <a:spcAft>
                  <a:spcPts val="0"/>
                </a:spcAft>
              </a:pPr>
              <a:r>
                <a:rPr lang="ja-JP" sz="1600" kern="1200" dirty="0">
                  <a:solidFill>
                    <a:schemeClr val="bg1"/>
                  </a:solidFill>
                  <a:effectLst/>
                  <a:latin typeface="ＭＳ Ｐゴシック" panose="020B0600070205080204" pitchFamily="50" charset="-128"/>
                  <a:ea typeface="Meiryo UI" panose="020B0604030504040204" pitchFamily="50" charset="-128"/>
                  <a:cs typeface="Meiryo UI" panose="020B0604030504040204" pitchFamily="50" charset="-128"/>
                </a:rPr>
                <a:t>住まいと都市</a:t>
              </a:r>
              <a:endParaRPr lang="ja-JP" sz="1200" dirty="0">
                <a:solidFill>
                  <a:schemeClr val="bg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7" name="グループ化 6"/>
            <p:cNvGrpSpPr/>
            <p:nvPr/>
          </p:nvGrpSpPr>
          <p:grpSpPr>
            <a:xfrm>
              <a:off x="337837" y="3028420"/>
              <a:ext cx="1067043" cy="820464"/>
              <a:chOff x="438423" y="3216492"/>
              <a:chExt cx="1067043" cy="820464"/>
            </a:xfrm>
          </p:grpSpPr>
          <p:sp>
            <p:nvSpPr>
              <p:cNvPr id="62" name="下カーブ矢印 61">
                <a:extLst>
                  <a:ext uri="{FF2B5EF4-FFF2-40B4-BE49-F238E27FC236}">
                    <a16:creationId xmlns:a16="http://schemas.microsoft.com/office/drawing/2014/main" id="{FDEA16B4-34B5-45A7-8FEB-3369A67D3C68}"/>
                  </a:ext>
                </a:extLst>
              </p:cNvPr>
              <p:cNvSpPr/>
              <p:nvPr/>
            </p:nvSpPr>
            <p:spPr>
              <a:xfrm>
                <a:off x="546179" y="3216492"/>
                <a:ext cx="890567" cy="372756"/>
              </a:xfrm>
              <a:prstGeom prst="curvedDownArrow">
                <a:avLst>
                  <a:gd name="adj1" fmla="val 25000"/>
                  <a:gd name="adj2" fmla="val 50000"/>
                  <a:gd name="adj3" fmla="val 43521"/>
                </a:avLst>
              </a:prstGeom>
              <a:solidFill>
                <a:srgbClr val="FF3399"/>
              </a:solidFill>
              <a:ln w="12700" cap="flat" cmpd="sng" algn="ctr">
                <a:noFill/>
                <a:prstDash val="solid"/>
                <a:miter lim="800000"/>
              </a:ln>
              <a:effectLst/>
            </p:spPr>
            <p:txBody>
              <a:bodyPr lIns="128016" tIns="64008" rIns="128016" bIns="64008" rtlCol="0" anchor="ctr"/>
              <a:lstStyle/>
              <a:p>
                <a:endParaRPr lang="ja-JP" altLang="en-US"/>
              </a:p>
            </p:txBody>
          </p:sp>
          <p:sp>
            <p:nvSpPr>
              <p:cNvPr id="63" name="下カーブ矢印 62">
                <a:extLst>
                  <a:ext uri="{FF2B5EF4-FFF2-40B4-BE49-F238E27FC236}">
                    <a16:creationId xmlns:a16="http://schemas.microsoft.com/office/drawing/2014/main" id="{C9323B1A-80E8-44BC-AA15-A169084A9E32}"/>
                  </a:ext>
                </a:extLst>
              </p:cNvPr>
              <p:cNvSpPr/>
              <p:nvPr/>
            </p:nvSpPr>
            <p:spPr>
              <a:xfrm flipH="1" flipV="1">
                <a:off x="513489" y="3664202"/>
                <a:ext cx="916913" cy="372754"/>
              </a:xfrm>
              <a:prstGeom prst="curvedDownArrow">
                <a:avLst>
                  <a:gd name="adj1" fmla="val 25000"/>
                  <a:gd name="adj2" fmla="val 50000"/>
                  <a:gd name="adj3" fmla="val 43521"/>
                </a:avLst>
              </a:prstGeom>
              <a:solidFill>
                <a:srgbClr val="FF3399"/>
              </a:solidFill>
              <a:ln w="12700" cap="flat" cmpd="sng" algn="ctr">
                <a:noFill/>
                <a:prstDash val="solid"/>
                <a:miter lim="800000"/>
              </a:ln>
              <a:effectLst/>
            </p:spPr>
            <p:txBody>
              <a:bodyPr lIns="128016" tIns="64008" rIns="128016" bIns="64008" rtlCol="0" anchor="ctr"/>
              <a:lstStyle/>
              <a:p>
                <a:endParaRPr lang="ja-JP" altLang="en-US"/>
              </a:p>
            </p:txBody>
          </p:sp>
          <p:sp>
            <p:nvSpPr>
              <p:cNvPr id="64" name="テキスト ボックス 14">
                <a:extLst>
                  <a:ext uri="{FF2B5EF4-FFF2-40B4-BE49-F238E27FC236}">
                    <a16:creationId xmlns:a16="http://schemas.microsoft.com/office/drawing/2014/main" id="{052F9DF3-E309-4A75-8133-D427063D29CB}"/>
                  </a:ext>
                </a:extLst>
              </p:cNvPr>
              <p:cNvSpPr txBox="1"/>
              <p:nvPr/>
            </p:nvSpPr>
            <p:spPr>
              <a:xfrm>
                <a:off x="438423" y="3387479"/>
                <a:ext cx="1067043" cy="400050"/>
              </a:xfrm>
              <a:prstGeom prst="rect">
                <a:avLst/>
              </a:prstGeom>
              <a:noFill/>
            </p:spPr>
            <p:txBody>
              <a:bodyPr wrap="square" rtlCol="0" anchor="ctr" anchorCtr="0">
                <a:noAutofit/>
              </a:bodyPr>
              <a:lstStyle/>
              <a:p>
                <a:pPr algn="ctr">
                  <a:lnSpc>
                    <a:spcPts val="1900"/>
                  </a:lnSpc>
                  <a:spcAft>
                    <a:spcPts val="0"/>
                  </a:spcAft>
                </a:pPr>
                <a:r>
                  <a:rPr lang="ja-JP" sz="1600" b="1" kern="1200" dirty="0">
                    <a:solidFill>
                      <a:srgbClr val="FF0000"/>
                    </a:solidFill>
                    <a:effectLst>
                      <a:outerShdw blurRad="38100" dist="38100" dir="2700000" algn="tl">
                        <a:srgbClr val="000000">
                          <a:alpha val="43000"/>
                        </a:srgbClr>
                      </a:outerShdw>
                    </a:effectLst>
                    <a:latin typeface="ＭＳ Ｐゴシック" panose="020B0600070205080204" pitchFamily="50" charset="-128"/>
                    <a:ea typeface="HG丸ｺﾞｼｯｸM-PRO" panose="020F0600000000000000" pitchFamily="50" charset="-128"/>
                    <a:cs typeface="Meiryo UI" panose="020B0604030504040204" pitchFamily="50" charset="-128"/>
                  </a:rPr>
                  <a:t>好循環</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sp>
        <p:nvSpPr>
          <p:cNvPr id="5" name="正方形/長方形 4"/>
          <p:cNvSpPr/>
          <p:nvPr/>
        </p:nvSpPr>
        <p:spPr bwMode="white">
          <a:xfrm>
            <a:off x="171452" y="476672"/>
            <a:ext cx="8793035" cy="61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4" name="ホームベース 3"/>
          <p:cNvSpPr/>
          <p:nvPr/>
        </p:nvSpPr>
        <p:spPr>
          <a:xfrm>
            <a:off x="183109" y="477792"/>
            <a:ext cx="1944216" cy="566219"/>
          </a:xfrm>
          <a:prstGeom prst="homePlate">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120000"/>
              </a:lnSpc>
            </a:pP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基本</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目標</a:t>
            </a:r>
            <a:endPar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65" name="角丸四角形 64"/>
          <p:cNvSpPr/>
          <p:nvPr/>
        </p:nvSpPr>
        <p:spPr>
          <a:xfrm>
            <a:off x="2699792" y="494839"/>
            <a:ext cx="5832648" cy="565215"/>
          </a:xfrm>
          <a:prstGeom prst="roundRect">
            <a:avLst/>
          </a:prstGeom>
          <a:no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2000"/>
              </a:lnSpc>
              <a:spcAft>
                <a:spcPts val="0"/>
              </a:spcAft>
            </a:pPr>
            <a:r>
              <a:rPr lang="ja-JP" sz="1600" b="1" kern="100" dirty="0">
                <a:solidFill>
                  <a:srgbClr val="000000"/>
                </a:solidFill>
                <a:effectLst/>
                <a:latin typeface="游ゴシック Medium" panose="020B0500000000000000" pitchFamily="50" charset="-128"/>
                <a:ea typeface="Meiryo UI" panose="020B0604030504040204" pitchFamily="50" charset="-128"/>
                <a:cs typeface="Times New Roman" panose="02020603050405020304" pitchFamily="18" charset="0"/>
              </a:rPr>
              <a:t>多様な人々がいきいきとくらし、誰もが住みたい、訪れたいと</a:t>
            </a:r>
            <a:r>
              <a:rPr lang="ja-JP" sz="1600" b="1" kern="100" dirty="0" smtClean="0">
                <a:solidFill>
                  <a:srgbClr val="000000"/>
                </a:solidFill>
                <a:effectLst/>
                <a:latin typeface="游ゴシック Medium" panose="020B0500000000000000" pitchFamily="50" charset="-128"/>
                <a:ea typeface="Meiryo UI" panose="020B0604030504040204" pitchFamily="50" charset="-128"/>
                <a:cs typeface="Times New Roman" panose="02020603050405020304" pitchFamily="18" charset="0"/>
              </a:rPr>
              <a:t>感じる、</a:t>
            </a:r>
            <a:endParaRPr lang="en-US" altLang="ja-JP" sz="1600" b="1" kern="100" dirty="0" smtClean="0">
              <a:solidFill>
                <a:srgbClr val="000000"/>
              </a:solidFill>
              <a:effectLst/>
              <a:latin typeface="游ゴシック Medium" panose="020B0500000000000000" pitchFamily="50" charset="-128"/>
              <a:ea typeface="Meiryo UI" panose="020B0604030504040204" pitchFamily="50" charset="-128"/>
              <a:cs typeface="Times New Roman" panose="02020603050405020304" pitchFamily="18" charset="0"/>
            </a:endParaRPr>
          </a:p>
          <a:p>
            <a:pPr algn="just">
              <a:lnSpc>
                <a:spcPts val="2000"/>
              </a:lnSpc>
              <a:spcAft>
                <a:spcPts val="0"/>
              </a:spcAft>
            </a:pPr>
            <a:r>
              <a:rPr lang="ja-JP" sz="1600" b="1" kern="100" dirty="0" smtClean="0">
                <a:solidFill>
                  <a:srgbClr val="000000"/>
                </a:solidFill>
                <a:effectLst/>
                <a:latin typeface="游ゴシック Medium" panose="020B0500000000000000" pitchFamily="50" charset="-128"/>
                <a:ea typeface="Meiryo UI" panose="020B0604030504040204" pitchFamily="50" charset="-128"/>
                <a:cs typeface="Times New Roman" panose="02020603050405020304" pitchFamily="18" charset="0"/>
              </a:rPr>
              <a:t>居住魅力あふれる都市の実現</a:t>
            </a:r>
            <a:endParaRPr lang="ja-JP" sz="1050" b="1"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p:txBody>
      </p:sp>
      <p:sp>
        <p:nvSpPr>
          <p:cNvPr id="6" name="片側の 2 つの角を丸めた四角形 5"/>
          <p:cNvSpPr/>
          <p:nvPr/>
        </p:nvSpPr>
        <p:spPr>
          <a:xfrm>
            <a:off x="151864" y="1248660"/>
            <a:ext cx="1467807" cy="390251"/>
          </a:xfrm>
          <a:prstGeom prst="round2Same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tabLst>
                <a:tab pos="1000125" algn="l"/>
              </a:tabLst>
            </a:pP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政策展開</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の方向性</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10" name="二等辺三角形 9"/>
          <p:cNvSpPr/>
          <p:nvPr/>
        </p:nvSpPr>
        <p:spPr>
          <a:xfrm rot="5400000" flipH="1">
            <a:off x="1120815" y="3554864"/>
            <a:ext cx="1386109" cy="166195"/>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bwMode="white">
          <a:xfrm>
            <a:off x="2101777" y="1769212"/>
            <a:ext cx="6646687" cy="3630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33" name="片側の 2 つの角を丸めた四角形 32"/>
          <p:cNvSpPr/>
          <p:nvPr/>
        </p:nvSpPr>
        <p:spPr>
          <a:xfrm>
            <a:off x="2194630" y="1412776"/>
            <a:ext cx="2665401" cy="360000"/>
          </a:xfrm>
          <a:prstGeom prst="round2Same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tabLst>
                <a:tab pos="1000125" algn="l"/>
              </a:tabLst>
            </a:pP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施策</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の柱</a:t>
            </a:r>
            <a:endParaRPr lang="en-US" altLang="ja-JP"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46" name="正方形/長方形 45"/>
          <p:cNvSpPr/>
          <p:nvPr/>
        </p:nvSpPr>
        <p:spPr bwMode="white">
          <a:xfrm>
            <a:off x="129547" y="5841325"/>
            <a:ext cx="8834940" cy="960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67" name="角丸四角形 66"/>
          <p:cNvSpPr/>
          <p:nvPr/>
        </p:nvSpPr>
        <p:spPr>
          <a:xfrm>
            <a:off x="1730772" y="5949280"/>
            <a:ext cx="7274687" cy="826179"/>
          </a:xfrm>
          <a:prstGeom prst="roundRect">
            <a:avLst/>
          </a:prstGeom>
          <a:noFill/>
          <a:ln>
            <a:noFill/>
          </a:ln>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2000"/>
              </a:lnSpc>
              <a:spcAft>
                <a:spcPts val="0"/>
              </a:spcAft>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①多様性（</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ダイバーシティ</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 多様化するニーズへのきめ細やかな対応 ～</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spcAft>
                <a:spcPts val="0"/>
              </a:spcAft>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②関係者</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連携（ステークホルダー</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様々</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な分野や、公民の連携に</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よる事業</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効果の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最大化 ～</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spcAft>
                <a:spcPts val="0"/>
              </a:spcAft>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③政策</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の舞台（ステージ</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 大阪</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がもつ多様</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なストック</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・ポテンシャルの活用　</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Rectangle 2"/>
          <p:cNvSpPr>
            <a:spLocks noChangeArrowheads="1"/>
          </p:cNvSpPr>
          <p:nvPr/>
        </p:nvSpPr>
        <p:spPr bwMode="auto">
          <a:xfrm>
            <a:off x="9828" y="6150190"/>
            <a:ext cx="1872208" cy="386193"/>
          </a:xfrm>
          <a:prstGeom prst="roundRect">
            <a:avLst/>
          </a:prstGeom>
          <a:noFill/>
          <a:ln w="9525">
            <a:noFill/>
            <a:prstDash val="solid"/>
            <a:miter lim="800000"/>
            <a:headEnd/>
            <a:tailEnd/>
          </a:ln>
          <a:extLst/>
        </p:spPr>
        <p:txBody>
          <a:bodyPr vert="horz"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spcBef>
                <a:spcPts val="0"/>
              </a:spcBef>
              <a:tabLst>
                <a:tab pos="1000125" algn="l"/>
              </a:tabLs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rPr>
              <a:t>施策展開の視点</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35" name="正方形/長方形 34"/>
          <p:cNvSpPr/>
          <p:nvPr/>
        </p:nvSpPr>
        <p:spPr>
          <a:xfrm>
            <a:off x="2195734" y="2766804"/>
            <a:ext cx="2664298" cy="721941"/>
          </a:xfrm>
          <a:prstGeom prst="rect">
            <a:avLst/>
          </a:prstGeom>
          <a:ln/>
        </p:spPr>
        <p:style>
          <a:lnRef idx="1">
            <a:schemeClr val="accent1"/>
          </a:lnRef>
          <a:fillRef idx="3">
            <a:schemeClr val="accent1"/>
          </a:fillRef>
          <a:effectRef idx="2">
            <a:schemeClr val="accent1"/>
          </a:effectRef>
          <a:fontRef idx="minor">
            <a:schemeClr val="lt1"/>
          </a:fontRef>
        </p:style>
        <p:txBody>
          <a:bodyPr wrap="square" lIns="72000" tIns="32653" rIns="0" bIns="32653" rtlCol="0" anchor="ctr">
            <a:noAutofit/>
          </a:bodyPr>
          <a:lstStyle/>
          <a:p>
            <a:pPr>
              <a:lnSpc>
                <a:spcPct val="110000"/>
              </a:lnSpc>
              <a:spcAft>
                <a:spcPts val="0"/>
              </a:spcAft>
            </a:pPr>
            <a:r>
              <a:rPr lang="ja-JP" altLang="en-US" kern="1200" dirty="0" smtClean="0">
                <a:solidFill>
                  <a:srgbClr val="FFFFFF"/>
                </a:solidFill>
                <a:effectLst/>
                <a:latin typeface="ＭＳ Ｐゴシック"/>
                <a:ea typeface="Meiryo UI"/>
                <a:cs typeface="ＭＳ Ｐゴシック"/>
              </a:rPr>
              <a:t>２．</a:t>
            </a:r>
            <a:r>
              <a:rPr lang="ja-JP" altLang="en-US" kern="1200" spc="-60" dirty="0" smtClean="0">
                <a:solidFill>
                  <a:srgbClr val="FFFFFF"/>
                </a:solidFill>
                <a:effectLst/>
                <a:latin typeface="ＭＳ Ｐゴシック"/>
                <a:ea typeface="Meiryo UI"/>
                <a:cs typeface="ＭＳ Ｐゴシック"/>
              </a:rPr>
              <a:t>くらしの質を高める</a:t>
            </a:r>
            <a:endParaRPr lang="en-US" altLang="ja-JP" kern="1200" spc="-60" dirty="0" smtClean="0">
              <a:solidFill>
                <a:srgbClr val="FFFFFF"/>
              </a:solidFill>
              <a:effectLst/>
              <a:latin typeface="ＭＳ Ｐゴシック"/>
              <a:ea typeface="Meiryo UI"/>
              <a:cs typeface="ＭＳ Ｐゴシック"/>
            </a:endParaRPr>
          </a:p>
        </p:txBody>
      </p:sp>
      <p:sp>
        <p:nvSpPr>
          <p:cNvPr id="36" name="正方形/長方形 35"/>
          <p:cNvSpPr/>
          <p:nvPr/>
        </p:nvSpPr>
        <p:spPr>
          <a:xfrm>
            <a:off x="2195734" y="1895646"/>
            <a:ext cx="2664298" cy="721941"/>
          </a:xfrm>
          <a:prstGeom prst="rect">
            <a:avLst/>
          </a:prstGeom>
          <a:ln/>
        </p:spPr>
        <p:style>
          <a:lnRef idx="1">
            <a:schemeClr val="accent1"/>
          </a:lnRef>
          <a:fillRef idx="3">
            <a:schemeClr val="accent1"/>
          </a:fillRef>
          <a:effectRef idx="2">
            <a:schemeClr val="accent1"/>
          </a:effectRef>
          <a:fontRef idx="minor">
            <a:schemeClr val="lt1"/>
          </a:fontRef>
        </p:style>
        <p:txBody>
          <a:bodyPr wrap="square" lIns="72000" tIns="32653" rIns="0" bIns="32653" rtlCol="0" anchor="ctr">
            <a:noAutofit/>
          </a:bodyPr>
          <a:lstStyle/>
          <a:p>
            <a:pPr>
              <a:lnSpc>
                <a:spcPct val="110000"/>
              </a:lnSpc>
              <a:spcAft>
                <a:spcPts val="0"/>
              </a:spcAft>
            </a:pPr>
            <a:r>
              <a:rPr lang="ja-JP" altLang="en-US" spc="-20" dirty="0">
                <a:solidFill>
                  <a:srgbClr val="FFFFFF"/>
                </a:solidFill>
                <a:latin typeface="ＭＳ Ｐゴシック"/>
                <a:ea typeface="Meiryo UI"/>
                <a:cs typeface="ＭＳ Ｐゴシック"/>
              </a:rPr>
              <a:t>１</a:t>
            </a:r>
            <a:r>
              <a:rPr lang="ja-JP" altLang="en-US" kern="1200" spc="-20" dirty="0" smtClean="0">
                <a:solidFill>
                  <a:srgbClr val="FFFFFF"/>
                </a:solidFill>
                <a:effectLst/>
                <a:latin typeface="ＭＳ Ｐゴシック"/>
                <a:ea typeface="Meiryo UI"/>
                <a:cs typeface="ＭＳ Ｐゴシック"/>
              </a:rPr>
              <a:t>．まちの</a:t>
            </a:r>
            <a:r>
              <a:rPr lang="ja-JP" altLang="en-US" kern="1200" spc="-20" smtClean="0">
                <a:solidFill>
                  <a:srgbClr val="FFFFFF"/>
                </a:solidFill>
                <a:effectLst/>
                <a:latin typeface="ＭＳ Ｐゴシック"/>
                <a:ea typeface="Meiryo UI"/>
                <a:cs typeface="ＭＳ Ｐゴシック"/>
              </a:rPr>
              <a:t>魅力を育む</a:t>
            </a:r>
            <a:endParaRPr lang="en-US" altLang="ja-JP" kern="1200" spc="-20" dirty="0" smtClean="0">
              <a:solidFill>
                <a:srgbClr val="FFFFFF"/>
              </a:solidFill>
              <a:effectLst/>
              <a:latin typeface="ＭＳ Ｐゴシック"/>
              <a:ea typeface="Meiryo UI"/>
              <a:cs typeface="ＭＳ Ｐゴシック"/>
            </a:endParaRPr>
          </a:p>
        </p:txBody>
      </p:sp>
      <p:sp>
        <p:nvSpPr>
          <p:cNvPr id="38" name="正方形/長方形 37"/>
          <p:cNvSpPr/>
          <p:nvPr/>
        </p:nvSpPr>
        <p:spPr>
          <a:xfrm>
            <a:off x="2195734" y="3637962"/>
            <a:ext cx="2664298" cy="721941"/>
          </a:xfrm>
          <a:prstGeom prst="rect">
            <a:avLst/>
          </a:prstGeom>
          <a:ln/>
        </p:spPr>
        <p:style>
          <a:lnRef idx="1">
            <a:schemeClr val="accent1"/>
          </a:lnRef>
          <a:fillRef idx="3">
            <a:schemeClr val="accent1"/>
          </a:fillRef>
          <a:effectRef idx="2">
            <a:schemeClr val="accent1"/>
          </a:effectRef>
          <a:fontRef idx="minor">
            <a:schemeClr val="lt1"/>
          </a:fontRef>
        </p:style>
        <p:txBody>
          <a:bodyPr wrap="square" lIns="72000" tIns="32653" rIns="65307" bIns="32653" rtlCol="0" anchor="ctr">
            <a:noAutofit/>
          </a:bodyPr>
          <a:lstStyle/>
          <a:p>
            <a:pPr>
              <a:lnSpc>
                <a:spcPct val="110000"/>
              </a:lnSpc>
              <a:spcAft>
                <a:spcPts val="0"/>
              </a:spcAft>
            </a:pPr>
            <a:r>
              <a:rPr lang="ja-JP" altLang="en-US" dirty="0" smtClean="0">
                <a:solidFill>
                  <a:srgbClr val="FFFFFF"/>
                </a:solidFill>
                <a:latin typeface="ＭＳ Ｐゴシック"/>
                <a:ea typeface="Meiryo UI"/>
                <a:cs typeface="ＭＳ Ｐゴシック"/>
              </a:rPr>
              <a:t>３</a:t>
            </a:r>
            <a:r>
              <a:rPr lang="ja-JP" altLang="en-US" kern="1200" dirty="0" smtClean="0">
                <a:solidFill>
                  <a:srgbClr val="FFFFFF"/>
                </a:solidFill>
                <a:effectLst/>
                <a:latin typeface="ＭＳ Ｐゴシック"/>
                <a:ea typeface="Meiryo UI"/>
                <a:cs typeface="ＭＳ Ｐゴシック"/>
              </a:rPr>
              <a:t>．</a:t>
            </a:r>
            <a:r>
              <a:rPr lang="ja-JP" altLang="en-US" dirty="0" smtClean="0">
                <a:solidFill>
                  <a:srgbClr val="FFFFFF"/>
                </a:solidFill>
                <a:latin typeface="ＭＳ Ｐゴシック"/>
                <a:ea typeface="Meiryo UI"/>
                <a:cs typeface="ＭＳ Ｐゴシック"/>
              </a:rPr>
              <a:t>安全を支える</a:t>
            </a:r>
            <a:endParaRPr lang="ja-JP" dirty="0">
              <a:effectLst/>
              <a:latin typeface="ＭＳ Ｐゴシック"/>
              <a:cs typeface="ＭＳ Ｐゴシック"/>
            </a:endParaRPr>
          </a:p>
        </p:txBody>
      </p:sp>
      <p:sp>
        <p:nvSpPr>
          <p:cNvPr id="39" name="正方形/長方形 38"/>
          <p:cNvSpPr/>
          <p:nvPr/>
        </p:nvSpPr>
        <p:spPr>
          <a:xfrm>
            <a:off x="2195734" y="4509120"/>
            <a:ext cx="2664298" cy="721941"/>
          </a:xfrm>
          <a:prstGeom prst="rect">
            <a:avLst/>
          </a:prstGeom>
          <a:ln/>
        </p:spPr>
        <p:style>
          <a:lnRef idx="1">
            <a:schemeClr val="accent1"/>
          </a:lnRef>
          <a:fillRef idx="3">
            <a:schemeClr val="accent1"/>
          </a:fillRef>
          <a:effectRef idx="2">
            <a:schemeClr val="accent1"/>
          </a:effectRef>
          <a:fontRef idx="minor">
            <a:schemeClr val="lt1"/>
          </a:fontRef>
        </p:style>
        <p:txBody>
          <a:bodyPr wrap="square" lIns="72000" tIns="32653" rIns="0" bIns="32653" rtlCol="0" anchor="ctr">
            <a:noAutofit/>
          </a:bodyPr>
          <a:lstStyle/>
          <a:p>
            <a:pPr>
              <a:lnSpc>
                <a:spcPct val="110000"/>
              </a:lnSpc>
              <a:spcAft>
                <a:spcPts val="0"/>
              </a:spcAft>
            </a:pPr>
            <a:r>
              <a:rPr lang="ja-JP" altLang="en-US" dirty="0">
                <a:solidFill>
                  <a:srgbClr val="FFFFFF"/>
                </a:solidFill>
                <a:latin typeface="ＭＳ Ｐゴシック"/>
                <a:ea typeface="Meiryo UI"/>
                <a:cs typeface="ＭＳ Ｐゴシック"/>
              </a:rPr>
              <a:t>４</a:t>
            </a:r>
            <a:r>
              <a:rPr lang="ja-JP" altLang="en-US" kern="1200" dirty="0" smtClean="0">
                <a:solidFill>
                  <a:srgbClr val="FFFFFF"/>
                </a:solidFill>
                <a:effectLst/>
                <a:latin typeface="ＭＳ Ｐゴシック"/>
                <a:ea typeface="Meiryo UI"/>
                <a:cs typeface="ＭＳ Ｐゴシック"/>
              </a:rPr>
              <a:t>．</a:t>
            </a:r>
            <a:r>
              <a:rPr lang="ja-JP" kern="1200" dirty="0" smtClean="0">
                <a:solidFill>
                  <a:srgbClr val="FFFFFF"/>
                </a:solidFill>
                <a:effectLst/>
                <a:latin typeface="ＭＳ Ｐゴシック"/>
                <a:ea typeface="Meiryo UI"/>
                <a:cs typeface="ＭＳ Ｐゴシック"/>
              </a:rPr>
              <a:t>安心して</a:t>
            </a:r>
            <a:r>
              <a:rPr lang="ja-JP" altLang="en-US" kern="1200" dirty="0" smtClean="0">
                <a:solidFill>
                  <a:srgbClr val="FFFFFF"/>
                </a:solidFill>
                <a:effectLst/>
                <a:latin typeface="ＭＳ Ｐゴシック"/>
                <a:ea typeface="Meiryo UI"/>
                <a:cs typeface="ＭＳ Ｐゴシック"/>
              </a:rPr>
              <a:t>くらせる</a:t>
            </a:r>
            <a:endParaRPr lang="ja-JP" dirty="0">
              <a:effectLst/>
              <a:latin typeface="ＭＳ Ｐゴシック"/>
              <a:cs typeface="ＭＳ Ｐゴシック"/>
            </a:endParaRPr>
          </a:p>
        </p:txBody>
      </p:sp>
      <p:sp>
        <p:nvSpPr>
          <p:cNvPr id="40" name="片側の 2 つの角を丸めた四角形 39"/>
          <p:cNvSpPr/>
          <p:nvPr/>
        </p:nvSpPr>
        <p:spPr>
          <a:xfrm>
            <a:off x="5054994" y="1421642"/>
            <a:ext cx="3549453" cy="360000"/>
          </a:xfrm>
          <a:prstGeom prst="round2SameRect">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tabLst>
                <a:tab pos="1000125" algn="l"/>
              </a:tabLst>
            </a:pP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基本</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目標</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の実現に向けた施策の</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方向性</a:t>
            </a:r>
            <a:endParaRPr lang="en-US" altLang="ja-JP"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2" name="角丸四角形 1"/>
          <p:cNvSpPr/>
          <p:nvPr/>
        </p:nvSpPr>
        <p:spPr>
          <a:xfrm>
            <a:off x="1999666" y="1205185"/>
            <a:ext cx="6964821" cy="4302267"/>
          </a:xfrm>
          <a:prstGeom prst="roundRect">
            <a:avLst>
              <a:gd name="adj" fmla="val 395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29" name="角丸四角形 28"/>
          <p:cNvSpPr/>
          <p:nvPr/>
        </p:nvSpPr>
        <p:spPr>
          <a:xfrm>
            <a:off x="5732114" y="2213887"/>
            <a:ext cx="2387240" cy="1052321"/>
          </a:xfrm>
          <a:prstGeom prst="roundRect">
            <a:avLst/>
          </a:prstGeom>
          <a:noFill/>
          <a:ln>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65113" indent="-265113" algn="just">
              <a:lnSpc>
                <a:spcPts val="2000"/>
              </a:lnSpc>
              <a:spcAft>
                <a:spcPts val="0"/>
              </a:spcAft>
            </a:pPr>
            <a:r>
              <a:rPr lang="en-US" altLang="ja-JP" sz="1600" kern="100" dirty="0" smtClean="0">
                <a:solidFill>
                  <a:srgbClr val="000000"/>
                </a:solidFill>
                <a:effectLst/>
                <a:latin typeface="游ゴシック Medium" panose="020B0500000000000000" pitchFamily="50" charset="-128"/>
                <a:ea typeface="Meiryo UI" panose="020B0604030504040204" pitchFamily="50" charset="-128"/>
                <a:cs typeface="Times New Roman" panose="02020603050405020304" pitchFamily="18" charset="0"/>
              </a:rPr>
              <a:t>※</a:t>
            </a:r>
            <a:r>
              <a:rPr lang="ja-JP" altLang="en-US" sz="1600" kern="100" dirty="0">
                <a:solidFill>
                  <a:srgbClr val="000000"/>
                </a:solidFill>
                <a:latin typeface="游ゴシック Medium" panose="020B0500000000000000" pitchFamily="50" charset="-128"/>
                <a:ea typeface="Meiryo UI" panose="020B0604030504040204" pitchFamily="50" charset="-128"/>
                <a:cs typeface="Times New Roman" panose="02020603050405020304" pitchFamily="18" charset="0"/>
              </a:rPr>
              <a:t>　</a:t>
            </a:r>
            <a:r>
              <a:rPr lang="ja-JP" altLang="en-US" sz="1600" kern="100" dirty="0" smtClean="0">
                <a:solidFill>
                  <a:srgbClr val="000000"/>
                </a:solidFill>
                <a:latin typeface="游ゴシック Medium" panose="020B0500000000000000" pitchFamily="50" charset="-128"/>
                <a:ea typeface="Meiryo UI" panose="020B0604030504040204" pitchFamily="50" charset="-128"/>
                <a:cs typeface="Times New Roman" panose="02020603050405020304" pitchFamily="18" charset="0"/>
              </a:rPr>
              <a:t>施策の柱ごとに、</a:t>
            </a:r>
            <a:endParaRPr lang="en-US" altLang="ja-JP" sz="1600" kern="100" dirty="0" smtClean="0">
              <a:solidFill>
                <a:srgbClr val="000000"/>
              </a:solidFill>
              <a:latin typeface="游ゴシック Medium" panose="020B0500000000000000" pitchFamily="50" charset="-128"/>
              <a:ea typeface="Meiryo UI" panose="020B0604030504040204" pitchFamily="50" charset="-128"/>
              <a:cs typeface="Times New Roman" panose="02020603050405020304" pitchFamily="18" charset="0"/>
            </a:endParaRPr>
          </a:p>
          <a:p>
            <a:pPr marL="265113" indent="-265113" algn="just">
              <a:lnSpc>
                <a:spcPts val="2000"/>
              </a:lnSpc>
              <a:spcAft>
                <a:spcPts val="0"/>
              </a:spcAft>
            </a:pPr>
            <a:r>
              <a:rPr lang="ja-JP" altLang="en-US" sz="1600" kern="100" dirty="0">
                <a:solidFill>
                  <a:srgbClr val="000000"/>
                </a:solidFill>
                <a:latin typeface="游ゴシック Medium" panose="020B0500000000000000" pitchFamily="50" charset="-128"/>
                <a:ea typeface="Meiryo UI" panose="020B0604030504040204" pitchFamily="50" charset="-128"/>
                <a:cs typeface="Times New Roman" panose="02020603050405020304" pitchFamily="18" charset="0"/>
              </a:rPr>
              <a:t>　</a:t>
            </a:r>
            <a:r>
              <a:rPr lang="ja-JP" altLang="en-US" sz="1600" kern="100" dirty="0" smtClean="0">
                <a:solidFill>
                  <a:srgbClr val="000000"/>
                </a:solidFill>
                <a:latin typeface="游ゴシック Medium" panose="020B0500000000000000" pitchFamily="50" charset="-128"/>
                <a:ea typeface="Meiryo UI" panose="020B0604030504040204" pitchFamily="50" charset="-128"/>
                <a:cs typeface="Times New Roman" panose="02020603050405020304" pitchFamily="18" charset="0"/>
              </a:rPr>
              <a:t>　施策の方向性と具体的な取組みを記載</a:t>
            </a:r>
            <a:endParaRPr lang="ja-JP" sz="1050" kern="100" dirty="0">
              <a:effectLst/>
              <a:latin typeface="游ゴシック Medium" panose="020B0500000000000000" pitchFamily="50" charset="-128"/>
              <a:ea typeface="游ゴシック Medium" panose="020B0500000000000000" pitchFamily="50" charset="-128"/>
              <a:cs typeface="Times New Roman" panose="02020603050405020304" pitchFamily="18" charset="0"/>
            </a:endParaRPr>
          </a:p>
        </p:txBody>
      </p:sp>
      <p:sp>
        <p:nvSpPr>
          <p:cNvPr id="3" name="正方形/長方形 2"/>
          <p:cNvSpPr/>
          <p:nvPr/>
        </p:nvSpPr>
        <p:spPr>
          <a:xfrm>
            <a:off x="5240027" y="1921207"/>
            <a:ext cx="3141072" cy="3163977"/>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4547017" y="1058001"/>
            <a:ext cx="1526691" cy="338554"/>
          </a:xfrm>
          <a:prstGeom prst="rect">
            <a:avLst/>
          </a:prstGeom>
          <a:solidFill>
            <a:srgbClr val="DCE6F2"/>
          </a:solidFill>
          <a:ln cmpd="sng">
            <a:noFill/>
          </a:ln>
        </p:spPr>
        <p:txBody>
          <a:bodyPr vert="horz" wrap="square">
            <a:spAutoFit/>
          </a:bodyPr>
          <a:lstStyle/>
          <a:p>
            <a:pPr marL="185738" lvl="0" indent="-185738">
              <a:spcBef>
                <a:spcPts val="1200"/>
              </a:spcBef>
            </a:pP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施策の方向性</a:t>
            </a:r>
            <a:endPar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latin typeface="Meiryo UI" panose="020B0604030504040204" pitchFamily="50" charset="-128"/>
                <a:ea typeface="Meiryo UI" panose="020B0604030504040204" pitchFamily="50" charset="-128"/>
              </a:rPr>
              <a:pPr/>
              <a:t>4</a:t>
            </a:fld>
            <a:endParaRPr lang="ja-JP" altLang="en-US" sz="1400">
              <a:solidFill>
                <a:schemeClr val="tx1"/>
              </a:solidFill>
              <a:latin typeface="Meiryo UI" panose="020B0604030504040204" pitchFamily="50" charset="-128"/>
              <a:ea typeface="Meiryo UI" panose="020B0604030504040204" pitchFamily="50" charset="-128"/>
            </a:endParaRPr>
          </a:p>
        </p:txBody>
      </p:sp>
      <p:sp>
        <p:nvSpPr>
          <p:cNvPr id="34" name="二等辺三角形 33"/>
          <p:cNvSpPr/>
          <p:nvPr/>
        </p:nvSpPr>
        <p:spPr>
          <a:xfrm flipH="1">
            <a:off x="3181860" y="5595357"/>
            <a:ext cx="2891848" cy="201263"/>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6754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lIns="0" tIns="0" rIns="0" bIns="0" rtlCol="0" anchor="t"/>
      <a:lstStyle>
        <a:defPPr>
          <a:lnSpc>
            <a:spcPct val="120000"/>
          </a:lnSpc>
          <a:defRPr kumimoji="1" sz="1600" b="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2" ma:contentTypeDescription="新しいドキュメントを作成します。" ma:contentTypeScope="" ma:versionID="a83097d7ada888fdf2c0274d88225a7b">
  <xsd:schema xmlns:xsd="http://www.w3.org/2001/XMLSchema" xmlns:xs="http://www.w3.org/2001/XMLSchema" xmlns:p="http://schemas.microsoft.com/office/2006/metadata/properties" xmlns:ns2="46689e31-b03d-4afa-a735-a1f8d7beadb1" xmlns:ns3="c5cea96b-c715-4926-afa8-a788fd3a3c69" targetNamespace="http://schemas.microsoft.com/office/2006/metadata/properties" ma:root="true" ma:fieldsID="262bbb5bb5fec440fb4bc4123c39dc2f" ns2:_="" ns3:_="">
    <xsd:import namespace="46689e31-b03d-4afa-a735-a1f8d7beadb1"/>
    <xsd:import namespace="c5cea96b-c715-4926-afa8-a788fd3a3c69"/>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cea96b-c715-4926-afa8-a788fd3a3c69"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981361-83AD-4170-A291-34E41D70AF60}">
  <ds:schemaRefs>
    <ds:schemaRef ds:uri="http://schemas.microsoft.com/sharepoint/v3/contenttype/forms"/>
  </ds:schemaRefs>
</ds:datastoreItem>
</file>

<file path=customXml/itemProps2.xml><?xml version="1.0" encoding="utf-8"?>
<ds:datastoreItem xmlns:ds="http://schemas.openxmlformats.org/officeDocument/2006/customXml" ds:itemID="{24F2ADE9-EB08-4E86-9F0B-0A015217F4E0}">
  <ds:schemaRefs>
    <ds:schemaRef ds:uri="http://purl.org/dc/elements/1.1/"/>
    <ds:schemaRef ds:uri="http://purl.org/dc/terms/"/>
    <ds:schemaRef ds:uri="http://purl.org/dc/dcmitype/"/>
    <ds:schemaRef ds:uri="46689e31-b03d-4afa-a735-a1f8d7beadb1"/>
    <ds:schemaRef ds:uri="c5cea96b-c715-4926-afa8-a788fd3a3c69"/>
    <ds:schemaRef ds:uri="http://schemas.microsoft.com/office/infopath/2007/PartnerControls"/>
    <ds:schemaRef ds:uri="http://schemas.openxmlformats.org/package/2006/metadata/core-properties"/>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C558C806-5BEF-4E1B-B35F-D296BE135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c5cea96b-c715-4926-afa8-a788fd3a3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11121</TotalTime>
  <Words>718</Words>
  <Application>Microsoft Office PowerPoint</Application>
  <PresentationFormat>画面に合わせる (4:3)</PresentationFormat>
  <Paragraphs>104</Paragraphs>
  <Slides>4</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HGPｺﾞｼｯｸM</vt:lpstr>
      <vt:lpstr>HG丸ｺﾞｼｯｸM-PRO</vt:lpstr>
      <vt:lpstr>Meiryo UI</vt:lpstr>
      <vt:lpstr>ＭＳ Ｐゴシック</vt:lpstr>
      <vt:lpstr>ＭＳ 明朝</vt:lpstr>
      <vt:lpstr>游ゴシック Medium</vt:lpstr>
      <vt:lpstr>Arial</vt:lpstr>
      <vt:lpstr>Calibri</vt:lpstr>
      <vt:lpstr>Century</vt:lpstr>
      <vt:lpstr>Times New Roman</vt:lpstr>
      <vt:lpstr>Wingdings 2</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谷山　広隆</cp:lastModifiedBy>
  <cp:revision>625</cp:revision>
  <cp:lastPrinted>2020-09-15T04:10:27Z</cp:lastPrinted>
  <dcterms:created xsi:type="dcterms:W3CDTF">2018-07-03T08:27:08Z</dcterms:created>
  <dcterms:modified xsi:type="dcterms:W3CDTF">2020-09-15T04:49:18Z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