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550" r:id="rId2"/>
    <p:sldId id="564" r:id="rId3"/>
    <p:sldId id="563" r:id="rId4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5EB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テーマ スタイル 1 - アクセント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A111915-BE36-4E01-A7E5-04B1672EAD32}" styleName="淡色スタイル 2 - アクセント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B301B821-A1FF-4177-AEE7-76D212191A09}" styleName="中間スタイル 1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スタイル (淡色)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897" autoAdjust="0"/>
    <p:restoredTop sz="94434" autoAdjust="0"/>
  </p:normalViewPr>
  <p:slideViewPr>
    <p:cSldViewPr>
      <p:cViewPr varScale="1">
        <p:scale>
          <a:sx n="65" d="100"/>
          <a:sy n="65" d="100"/>
        </p:scale>
        <p:origin x="1524" y="5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435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A81F1B-0329-4052-BE59-1AFDD22F778C}" type="datetimeFigureOut">
              <a:rPr kumimoji="1" lang="ja-JP" altLang="en-US" smtClean="0"/>
              <a:t>2020/8/4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21225"/>
            <a:ext cx="5445125" cy="447198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942646-AE46-4063-930C-1DDE33F993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989241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7BFB5-2B15-4C02-8063-BC84DDF5EED7}" type="datetimeFigureOut">
              <a:rPr kumimoji="1" lang="ja-JP" altLang="en-US" smtClean="0"/>
              <a:t>2020/8/4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7A614-994C-4A24-AF5B-0E0B47F2C5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475332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7BFB5-2B15-4C02-8063-BC84DDF5EED7}" type="datetimeFigureOut">
              <a:rPr kumimoji="1" lang="ja-JP" altLang="en-US" smtClean="0"/>
              <a:t>2020/8/4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7A614-994C-4A24-AF5B-0E0B47F2C5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211969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7BFB5-2B15-4C02-8063-BC84DDF5EED7}" type="datetimeFigureOut">
              <a:rPr kumimoji="1" lang="ja-JP" altLang="en-US" smtClean="0"/>
              <a:t>2020/8/4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7A614-994C-4A24-AF5B-0E0B47F2C5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47320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7BFB5-2B15-4C02-8063-BC84DDF5EED7}" type="datetimeFigureOut">
              <a:rPr kumimoji="1" lang="ja-JP" altLang="en-US" smtClean="0"/>
              <a:t>2020/8/4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7A614-994C-4A24-AF5B-0E0B47F2C5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986303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7BFB5-2B15-4C02-8063-BC84DDF5EED7}" type="datetimeFigureOut">
              <a:rPr kumimoji="1" lang="ja-JP" altLang="en-US" smtClean="0"/>
              <a:t>2020/8/4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7A614-994C-4A24-AF5B-0E0B47F2C5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360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7BFB5-2B15-4C02-8063-BC84DDF5EED7}" type="datetimeFigureOut">
              <a:rPr kumimoji="1" lang="ja-JP" altLang="en-US" smtClean="0"/>
              <a:t>2020/8/4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7A614-994C-4A24-AF5B-0E0B47F2C5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18004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7BFB5-2B15-4C02-8063-BC84DDF5EED7}" type="datetimeFigureOut">
              <a:rPr kumimoji="1" lang="ja-JP" altLang="en-US" smtClean="0"/>
              <a:t>2020/8/4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7A614-994C-4A24-AF5B-0E0B47F2C5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415685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7BFB5-2B15-4C02-8063-BC84DDF5EED7}" type="datetimeFigureOut">
              <a:rPr kumimoji="1" lang="ja-JP" altLang="en-US" smtClean="0"/>
              <a:t>2020/8/4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7A614-994C-4A24-AF5B-0E0B47F2C5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302516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7BFB5-2B15-4C02-8063-BC84DDF5EED7}" type="datetimeFigureOut">
              <a:rPr kumimoji="1" lang="ja-JP" altLang="en-US" smtClean="0"/>
              <a:t>2020/8/4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7A614-994C-4A24-AF5B-0E0B47F2C5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721645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7BFB5-2B15-4C02-8063-BC84DDF5EED7}" type="datetimeFigureOut">
              <a:rPr kumimoji="1" lang="ja-JP" altLang="en-US" smtClean="0"/>
              <a:t>2020/8/4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7A614-994C-4A24-AF5B-0E0B47F2C5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304785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7BFB5-2B15-4C02-8063-BC84DDF5EED7}" type="datetimeFigureOut">
              <a:rPr kumimoji="1" lang="ja-JP" altLang="en-US" smtClean="0"/>
              <a:t>2020/8/4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7A614-994C-4A24-AF5B-0E0B47F2C5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466506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ltGray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B7BFB5-2B15-4C02-8063-BC84DDF5EED7}" type="datetimeFigureOut">
              <a:rPr kumimoji="1" lang="ja-JP" altLang="en-US" smtClean="0"/>
              <a:t>2020/8/4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C7A614-994C-4A24-AF5B-0E0B47F2C5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8976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-248" y="2852936"/>
            <a:ext cx="9144000" cy="792088"/>
          </a:xfrm>
          <a:prstGeom prst="rect">
            <a:avLst/>
          </a:prstGeom>
          <a:solidFill>
            <a:srgbClr val="99CC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/>
            <a:r>
              <a:rPr lang="ja-JP" altLang="en-US" sz="2400" b="1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今後の進め方</a:t>
            </a:r>
          </a:p>
        </p:txBody>
      </p:sp>
      <p:sp>
        <p:nvSpPr>
          <p:cNvPr id="3" name="Rectangle 79"/>
          <p:cNvSpPr>
            <a:spLocks noChangeArrowheads="1"/>
          </p:cNvSpPr>
          <p:nvPr/>
        </p:nvSpPr>
        <p:spPr bwMode="auto">
          <a:xfrm>
            <a:off x="8818564" y="6673850"/>
            <a:ext cx="325437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algn="l" eaLnBrk="0" hangingPunct="0">
              <a:spcBef>
                <a:spcPts val="800"/>
              </a:spcBef>
              <a:defRPr sz="3200">
                <a:solidFill>
                  <a:srgbClr val="000000"/>
                </a:solidFill>
                <a:latin typeface="Calibri" pitchFamily="32" charset="0"/>
                <a:ea typeface="ＭＳ Ｐゴシック" charset="-128"/>
              </a:defRPr>
            </a:lvl1pPr>
            <a:lvl2pPr algn="l" eaLnBrk="0" hangingPunct="0">
              <a:spcBef>
                <a:spcPts val="700"/>
              </a:spcBef>
              <a:defRPr sz="2800">
                <a:solidFill>
                  <a:srgbClr val="000000"/>
                </a:solidFill>
                <a:latin typeface="Calibri" pitchFamily="32" charset="0"/>
                <a:ea typeface="ＭＳ Ｐゴシック" charset="-128"/>
              </a:defRPr>
            </a:lvl2pPr>
            <a:lvl3pPr algn="l" eaLnBrk="0" hangingPunct="0">
              <a:spcBef>
                <a:spcPts val="600"/>
              </a:spcBef>
              <a:defRPr sz="2400">
                <a:solidFill>
                  <a:srgbClr val="000000"/>
                </a:solidFill>
                <a:latin typeface="Calibri" pitchFamily="32" charset="0"/>
                <a:ea typeface="ＭＳ Ｐゴシック" charset="-128"/>
              </a:defRPr>
            </a:lvl3pPr>
            <a:lvl4pPr algn="l" eaLnBrk="0" hangingPunct="0">
              <a:spcBef>
                <a:spcPts val="500"/>
              </a:spcBef>
              <a:defRPr sz="2000">
                <a:solidFill>
                  <a:srgbClr val="000000"/>
                </a:solidFill>
                <a:latin typeface="Calibri" pitchFamily="32" charset="0"/>
                <a:ea typeface="ＭＳ Ｐゴシック" charset="-128"/>
              </a:defRPr>
            </a:lvl4pPr>
            <a:lvl5pPr algn="l" eaLnBrk="0" hangingPunct="0">
              <a:spcBef>
                <a:spcPts val="500"/>
              </a:spcBef>
              <a:defRPr sz="2000">
                <a:solidFill>
                  <a:srgbClr val="000000"/>
                </a:solidFill>
                <a:latin typeface="Calibri" pitchFamily="32" charset="0"/>
                <a:ea typeface="ＭＳ Ｐゴシック" charset="-128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Calibri" pitchFamily="32" charset="0"/>
                <a:ea typeface="ＭＳ Ｐゴシック" charset="-128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Calibri" pitchFamily="32" charset="0"/>
                <a:ea typeface="ＭＳ Ｐゴシック" charset="-128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Calibri" pitchFamily="32" charset="0"/>
                <a:ea typeface="ＭＳ Ｐゴシック" charset="-128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Calibri" pitchFamily="32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fld id="{4BAD665A-AF1B-43EC-8DED-B94A1BD886CB}" type="slidenum">
              <a:rPr kumimoji="1" lang="en-US" altLang="ja-JP" sz="1200">
                <a:solidFill>
                  <a:schemeClr val="tx1"/>
                </a:solidFill>
                <a:latin typeface="HGSｺﾞｼｯｸM" pitchFamily="50" charset="-128"/>
                <a:ea typeface="HGSｺﾞｼｯｸM" pitchFamily="50" charset="-128"/>
              </a:rPr>
              <a:pPr algn="ctr" eaLnBrk="1" hangingPunct="1">
                <a:spcBef>
                  <a:spcPct val="50000"/>
                </a:spcBef>
                <a:buFontTx/>
                <a:buNone/>
              </a:pPr>
              <a:t>1</a:t>
            </a:fld>
            <a:endParaRPr kumimoji="1" lang="en-US" altLang="ja-JP" sz="1200" dirty="0">
              <a:solidFill>
                <a:schemeClr val="tx1"/>
              </a:solidFill>
              <a:latin typeface="HGSｺﾞｼｯｸM" pitchFamily="50" charset="-128"/>
              <a:ea typeface="HGSｺﾞｼｯｸM" pitchFamily="50" charset="-128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7298575" y="263578"/>
            <a:ext cx="1617232" cy="40011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kumimoji="1" lang="ja-JP" altLang="en-US" sz="2000" dirty="0" smtClean="0">
                <a:solidFill>
                  <a:schemeClr val="tx1"/>
                </a:solidFill>
              </a:rPr>
              <a:t>資料３</a:t>
            </a:r>
            <a:endParaRPr kumimoji="1" lang="ja-JP" altLang="en-US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18122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0" y="1"/>
            <a:ext cx="9144000" cy="432000"/>
          </a:xfrm>
          <a:prstGeom prst="rect">
            <a:avLst/>
          </a:prstGeom>
          <a:solidFill>
            <a:srgbClr val="99CC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ja-JP" altLang="en-US" sz="20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今後の進め方（答申策定まで）　</a:t>
            </a:r>
            <a:r>
              <a:rPr lang="en-US" altLang="ja-JP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※</a:t>
            </a:r>
            <a:r>
              <a:rPr lang="ja-JP" altLang="en-US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第</a:t>
            </a:r>
            <a:r>
              <a:rPr lang="en-US" altLang="ja-JP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44</a:t>
            </a:r>
            <a:r>
              <a:rPr lang="ja-JP" altLang="en-US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回審議会資料抜粋</a:t>
            </a:r>
          </a:p>
        </p:txBody>
      </p:sp>
      <p:sp>
        <p:nvSpPr>
          <p:cNvPr id="6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8319084" y="6517783"/>
            <a:ext cx="824916" cy="352220"/>
          </a:xfrm>
        </p:spPr>
        <p:txBody>
          <a:bodyPr/>
          <a:lstStyle/>
          <a:p>
            <a:fld id="{BEBE85B1-8F12-4F7B-A383-E6CF6791D3DF}" type="slidenum">
              <a:rPr kumimoji="1" lang="ja-JP" altLang="en-US" sz="1600" smtClean="0">
                <a:solidFill>
                  <a:schemeClr val="tx1"/>
                </a:solidFill>
              </a:rPr>
              <a:t>2</a:t>
            </a:fld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36" name="ホームベース 35"/>
          <p:cNvSpPr/>
          <p:nvPr/>
        </p:nvSpPr>
        <p:spPr>
          <a:xfrm rot="16200000">
            <a:off x="4300617" y="1351985"/>
            <a:ext cx="930903" cy="8520230"/>
          </a:xfrm>
          <a:prstGeom prst="homePlate">
            <a:avLst>
              <a:gd name="adj" fmla="val 38441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aphicFrame>
        <p:nvGraphicFramePr>
          <p:cNvPr id="37" name="表 3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63437603"/>
              </p:ext>
            </p:extLst>
          </p:nvPr>
        </p:nvGraphicFramePr>
        <p:xfrm>
          <a:off x="179512" y="872230"/>
          <a:ext cx="8846669" cy="395084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80513">
                  <a:extLst>
                    <a:ext uri="{9D8B030D-6E8A-4147-A177-3AD203B41FA5}">
                      <a16:colId xmlns:a16="http://schemas.microsoft.com/office/drawing/2014/main" val="964655550"/>
                    </a:ext>
                  </a:extLst>
                </a:gridCol>
                <a:gridCol w="680513">
                  <a:extLst>
                    <a:ext uri="{9D8B030D-6E8A-4147-A177-3AD203B41FA5}">
                      <a16:colId xmlns:a16="http://schemas.microsoft.com/office/drawing/2014/main" val="3046150529"/>
                    </a:ext>
                  </a:extLst>
                </a:gridCol>
                <a:gridCol w="680513">
                  <a:extLst>
                    <a:ext uri="{9D8B030D-6E8A-4147-A177-3AD203B41FA5}">
                      <a16:colId xmlns:a16="http://schemas.microsoft.com/office/drawing/2014/main" val="1591675538"/>
                    </a:ext>
                  </a:extLst>
                </a:gridCol>
                <a:gridCol w="680513">
                  <a:extLst>
                    <a:ext uri="{9D8B030D-6E8A-4147-A177-3AD203B41FA5}">
                      <a16:colId xmlns:a16="http://schemas.microsoft.com/office/drawing/2014/main" val="2186280835"/>
                    </a:ext>
                  </a:extLst>
                </a:gridCol>
                <a:gridCol w="680513">
                  <a:extLst>
                    <a:ext uri="{9D8B030D-6E8A-4147-A177-3AD203B41FA5}">
                      <a16:colId xmlns:a16="http://schemas.microsoft.com/office/drawing/2014/main" val="921658631"/>
                    </a:ext>
                  </a:extLst>
                </a:gridCol>
                <a:gridCol w="680513">
                  <a:extLst>
                    <a:ext uri="{9D8B030D-6E8A-4147-A177-3AD203B41FA5}">
                      <a16:colId xmlns:a16="http://schemas.microsoft.com/office/drawing/2014/main" val="3175301924"/>
                    </a:ext>
                  </a:extLst>
                </a:gridCol>
                <a:gridCol w="680513">
                  <a:extLst>
                    <a:ext uri="{9D8B030D-6E8A-4147-A177-3AD203B41FA5}">
                      <a16:colId xmlns:a16="http://schemas.microsoft.com/office/drawing/2014/main" val="2553850681"/>
                    </a:ext>
                  </a:extLst>
                </a:gridCol>
                <a:gridCol w="680513">
                  <a:extLst>
                    <a:ext uri="{9D8B030D-6E8A-4147-A177-3AD203B41FA5}">
                      <a16:colId xmlns:a16="http://schemas.microsoft.com/office/drawing/2014/main" val="3526397871"/>
                    </a:ext>
                  </a:extLst>
                </a:gridCol>
                <a:gridCol w="680513">
                  <a:extLst>
                    <a:ext uri="{9D8B030D-6E8A-4147-A177-3AD203B41FA5}">
                      <a16:colId xmlns:a16="http://schemas.microsoft.com/office/drawing/2014/main" val="4135992757"/>
                    </a:ext>
                  </a:extLst>
                </a:gridCol>
                <a:gridCol w="680513">
                  <a:extLst>
                    <a:ext uri="{9D8B030D-6E8A-4147-A177-3AD203B41FA5}">
                      <a16:colId xmlns:a16="http://schemas.microsoft.com/office/drawing/2014/main" val="1617310444"/>
                    </a:ext>
                  </a:extLst>
                </a:gridCol>
                <a:gridCol w="680513">
                  <a:extLst>
                    <a:ext uri="{9D8B030D-6E8A-4147-A177-3AD203B41FA5}">
                      <a16:colId xmlns:a16="http://schemas.microsoft.com/office/drawing/2014/main" val="37896644"/>
                    </a:ext>
                  </a:extLst>
                </a:gridCol>
                <a:gridCol w="680513">
                  <a:extLst>
                    <a:ext uri="{9D8B030D-6E8A-4147-A177-3AD203B41FA5}">
                      <a16:colId xmlns:a16="http://schemas.microsoft.com/office/drawing/2014/main" val="3722192307"/>
                    </a:ext>
                  </a:extLst>
                </a:gridCol>
                <a:gridCol w="680513">
                  <a:extLst>
                    <a:ext uri="{9D8B030D-6E8A-4147-A177-3AD203B41FA5}">
                      <a16:colId xmlns:a16="http://schemas.microsoft.com/office/drawing/2014/main" val="2832661538"/>
                    </a:ext>
                  </a:extLst>
                </a:gridCol>
              </a:tblGrid>
              <a:tr h="320839">
                <a:tc gridSpan="10">
                  <a:txBody>
                    <a:bodyPr/>
                    <a:lstStyle/>
                    <a:p>
                      <a:pPr algn="ctr"/>
                      <a:r>
                        <a:rPr kumimoji="1" lang="ja-JP" altLang="en-US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令和２年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kumimoji="1" lang="ja-JP" altLang="en-US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令和３年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32534563"/>
                  </a:ext>
                </a:extLst>
              </a:tr>
              <a:tr h="294103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</a:t>
                      </a:r>
                      <a:endParaRPr kumimoji="1" lang="ja-JP" altLang="en-US" sz="16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</a:t>
                      </a:r>
                      <a:endParaRPr kumimoji="1" lang="ja-JP" altLang="en-US" sz="16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</a:t>
                      </a:r>
                      <a:endParaRPr kumimoji="1" lang="ja-JP" altLang="en-US" sz="16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6</a:t>
                      </a:r>
                      <a:endParaRPr kumimoji="1" lang="ja-JP" altLang="en-US" sz="16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7</a:t>
                      </a:r>
                      <a:endParaRPr kumimoji="1" lang="ja-JP" altLang="en-US" sz="16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8</a:t>
                      </a:r>
                      <a:endParaRPr kumimoji="1" lang="ja-JP" altLang="en-US" sz="16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9</a:t>
                      </a:r>
                      <a:endParaRPr kumimoji="1" lang="ja-JP" altLang="en-US" sz="16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</a:t>
                      </a:r>
                      <a:endParaRPr kumimoji="1" lang="ja-JP" altLang="en-US" sz="16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11</a:t>
                      </a:r>
                      <a:endParaRPr kumimoji="1" lang="ja-JP" altLang="en-US" sz="16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12</a:t>
                      </a:r>
                      <a:endParaRPr kumimoji="1" lang="ja-JP" altLang="en-US" sz="16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</a:t>
                      </a:r>
                      <a:endParaRPr kumimoji="1" lang="ja-JP" altLang="en-US" sz="16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</a:t>
                      </a:r>
                      <a:endParaRPr kumimoji="1" lang="ja-JP" altLang="en-US" sz="16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</a:t>
                      </a:r>
                      <a:endParaRPr kumimoji="1" lang="ja-JP" altLang="en-US" sz="16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7916875"/>
                  </a:ext>
                </a:extLst>
              </a:tr>
              <a:tr h="324980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dirty="0"/>
                    </a:p>
                  </a:txBody>
                  <a:tcPr vert="eaVert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gridSpan="12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605964352"/>
                  </a:ext>
                </a:extLst>
              </a:tr>
            </a:tbl>
          </a:graphicData>
        </a:graphic>
      </p:graphicFrame>
      <p:sp>
        <p:nvSpPr>
          <p:cNvPr id="38" name="正方形/長方形 37"/>
          <p:cNvSpPr/>
          <p:nvPr/>
        </p:nvSpPr>
        <p:spPr>
          <a:xfrm>
            <a:off x="3704132" y="1694222"/>
            <a:ext cx="412955" cy="2952001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ot="0" spcFirstLastPara="0" vertOverflow="overflow" horzOverflow="overflow" vert="eaVert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ja-JP" altLang="en-US" b="1" dirty="0"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kumimoji="1" lang="ja-JP" altLang="en-US" b="1" dirty="0">
                <a:latin typeface="Meiryo UI" panose="020B0604030504040204" pitchFamily="50" charset="-128"/>
                <a:ea typeface="Meiryo UI" panose="020B0604030504040204" pitchFamily="50" charset="-128"/>
              </a:rPr>
              <a:t>審議会</a:t>
            </a:r>
            <a:r>
              <a:rPr lang="en-US" altLang="ja-JP" b="1" dirty="0"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lang="ja-JP" altLang="en-US" b="1" dirty="0">
                <a:latin typeface="Meiryo UI" panose="020B0604030504040204" pitchFamily="50" charset="-128"/>
                <a:ea typeface="Meiryo UI" panose="020B0604030504040204" pitchFamily="50" charset="-128"/>
              </a:rPr>
              <a:t>答申中間まとめ案</a:t>
            </a:r>
            <a:r>
              <a:rPr lang="en-US" altLang="ja-JP" b="1" dirty="0"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</a:p>
        </p:txBody>
      </p:sp>
      <p:sp>
        <p:nvSpPr>
          <p:cNvPr id="39" name="正方形/長方形 38"/>
          <p:cNvSpPr/>
          <p:nvPr/>
        </p:nvSpPr>
        <p:spPr>
          <a:xfrm>
            <a:off x="7130009" y="1694223"/>
            <a:ext cx="412955" cy="295200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ot="0" spcFirstLastPara="0" vertOverflow="overflow" horzOverflow="overflow" vert="eaVert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ja-JP" altLang="en-US" b="1" dirty="0"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kumimoji="1" lang="ja-JP" altLang="en-US" b="1" dirty="0">
                <a:latin typeface="Meiryo UI" panose="020B0604030504040204" pitchFamily="50" charset="-128"/>
                <a:ea typeface="Meiryo UI" panose="020B0604030504040204" pitchFamily="50" charset="-128"/>
              </a:rPr>
              <a:t>審議会</a:t>
            </a:r>
            <a:r>
              <a:rPr lang="en-US" altLang="ja-JP" b="1" dirty="0"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lang="ja-JP" altLang="en-US" b="1" dirty="0">
                <a:latin typeface="Meiryo UI" panose="020B0604030504040204" pitchFamily="50" charset="-128"/>
                <a:ea typeface="Meiryo UI" panose="020B0604030504040204" pitchFamily="50" charset="-128"/>
              </a:rPr>
              <a:t>答申案</a:t>
            </a:r>
            <a:r>
              <a:rPr lang="en-US" altLang="ja-JP" b="1" dirty="0"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endParaRPr kumimoji="1" lang="ja-JP" altLang="en-US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0" name="ホームベース 39"/>
          <p:cNvSpPr/>
          <p:nvPr/>
        </p:nvSpPr>
        <p:spPr>
          <a:xfrm>
            <a:off x="1020098" y="2051685"/>
            <a:ext cx="2422138" cy="2429512"/>
          </a:xfrm>
          <a:prstGeom prst="homePlate">
            <a:avLst>
              <a:gd name="adj" fmla="val 11581"/>
            </a:avLst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174625" indent="-174625">
              <a:lnSpc>
                <a:spcPct val="150000"/>
              </a:lnSpc>
            </a:pPr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（部会）</a:t>
            </a:r>
            <a:endParaRPr lang="en-US" altLang="ja-JP" sz="1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74625" indent="-174625">
              <a:lnSpc>
                <a:spcPct val="150000"/>
              </a:lnSpc>
            </a:pPr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 〇政策の方向性</a:t>
            </a:r>
            <a:endParaRPr lang="en-US" altLang="ja-JP" sz="1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74625" indent="-174625">
              <a:lnSpc>
                <a:spcPct val="150000"/>
              </a:lnSpc>
            </a:pPr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  ・基本目標</a:t>
            </a:r>
            <a:endParaRPr lang="en-US" altLang="ja-JP" sz="1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74625" indent="-174625">
              <a:lnSpc>
                <a:spcPct val="150000"/>
              </a:lnSpc>
            </a:pPr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  ・政策展開の方向性　等</a:t>
            </a:r>
            <a:endParaRPr lang="en-US" altLang="ja-JP" sz="1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74625" indent="-174625">
              <a:lnSpc>
                <a:spcPct val="150000"/>
              </a:lnSpc>
            </a:pPr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 〇重点議論</a:t>
            </a:r>
            <a:endParaRPr lang="en-US" altLang="ja-JP" sz="1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74625" indent="-174625">
              <a:lnSpc>
                <a:spcPct val="150000"/>
              </a:lnSpc>
            </a:pPr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  ・賃貸住宅供給のあり方　</a:t>
            </a:r>
          </a:p>
        </p:txBody>
      </p:sp>
      <p:sp>
        <p:nvSpPr>
          <p:cNvPr id="41" name="正方形/長方形 40"/>
          <p:cNvSpPr/>
          <p:nvPr/>
        </p:nvSpPr>
        <p:spPr>
          <a:xfrm>
            <a:off x="8446646" y="1713878"/>
            <a:ext cx="412955" cy="2884750"/>
          </a:xfrm>
          <a:prstGeom prst="rect">
            <a:avLst/>
          </a:prstGeom>
          <a:solidFill>
            <a:schemeClr val="bg1"/>
          </a:solidFill>
          <a:ln w="38100" cmpd="dbl">
            <a:solidFill>
              <a:schemeClr val="tx1"/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kumimoji="1" lang="ja-JP" altLang="en-US" b="1" dirty="0">
                <a:latin typeface="Meiryo UI" panose="020B0604030504040204" pitchFamily="50" charset="-128"/>
                <a:ea typeface="Meiryo UI" panose="020B0604030504040204" pitchFamily="50" charset="-128"/>
              </a:rPr>
              <a:t>答申</a:t>
            </a:r>
          </a:p>
        </p:txBody>
      </p:sp>
      <p:sp>
        <p:nvSpPr>
          <p:cNvPr id="42" name="正方形/長方形 41"/>
          <p:cNvSpPr/>
          <p:nvPr/>
        </p:nvSpPr>
        <p:spPr>
          <a:xfrm>
            <a:off x="311078" y="1694223"/>
            <a:ext cx="412955" cy="295200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ot="0" spcFirstLastPara="0" vertOverflow="overflow" horzOverflow="overflow" vert="eaVert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ja-JP" altLang="en-US" b="1" dirty="0"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kumimoji="1" lang="ja-JP" altLang="en-US" b="1" dirty="0">
                <a:latin typeface="Meiryo UI" panose="020B0604030504040204" pitchFamily="50" charset="-128"/>
                <a:ea typeface="Meiryo UI" panose="020B0604030504040204" pitchFamily="50" charset="-128"/>
              </a:rPr>
              <a:t>審議会</a:t>
            </a:r>
            <a:r>
              <a:rPr lang="en-US" altLang="ja-JP" b="1" dirty="0"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lang="ja-JP" altLang="en-US" b="1" dirty="0">
                <a:latin typeface="Meiryo UI" panose="020B0604030504040204" pitchFamily="50" charset="-128"/>
                <a:ea typeface="Meiryo UI" panose="020B0604030504040204" pitchFamily="50" charset="-128"/>
              </a:rPr>
              <a:t>諮問・部会設置</a:t>
            </a:r>
            <a:r>
              <a:rPr lang="en-US" altLang="ja-JP" b="1" dirty="0"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</a:p>
        </p:txBody>
      </p:sp>
      <p:sp>
        <p:nvSpPr>
          <p:cNvPr id="43" name="楕円 42"/>
          <p:cNvSpPr/>
          <p:nvPr/>
        </p:nvSpPr>
        <p:spPr>
          <a:xfrm>
            <a:off x="2594172" y="5324098"/>
            <a:ext cx="1365998" cy="739207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世帯の</a:t>
            </a:r>
            <a:endParaRPr kumimoji="1" lang="en-US" altLang="ja-JP" sz="1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多様化</a:t>
            </a:r>
          </a:p>
        </p:txBody>
      </p:sp>
      <p:sp>
        <p:nvSpPr>
          <p:cNvPr id="44" name="楕円 43"/>
          <p:cNvSpPr/>
          <p:nvPr/>
        </p:nvSpPr>
        <p:spPr>
          <a:xfrm>
            <a:off x="4055013" y="5324098"/>
            <a:ext cx="1343099" cy="735773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ストックの質の向上と活用</a:t>
            </a:r>
          </a:p>
        </p:txBody>
      </p:sp>
      <p:sp>
        <p:nvSpPr>
          <p:cNvPr id="45" name="楕円 44"/>
          <p:cNvSpPr/>
          <p:nvPr/>
        </p:nvSpPr>
        <p:spPr>
          <a:xfrm>
            <a:off x="5492955" y="5324098"/>
            <a:ext cx="1353307" cy="732339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健康</a:t>
            </a:r>
          </a:p>
        </p:txBody>
      </p:sp>
      <p:sp>
        <p:nvSpPr>
          <p:cNvPr id="46" name="テキスト ボックス 45"/>
          <p:cNvSpPr txBox="1"/>
          <p:nvPr/>
        </p:nvSpPr>
        <p:spPr>
          <a:xfrm>
            <a:off x="634546" y="5580570"/>
            <a:ext cx="208821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課題検討部会報告の</a:t>
            </a:r>
          </a:p>
        </p:txBody>
      </p:sp>
      <p:sp>
        <p:nvSpPr>
          <p:cNvPr id="47" name="テキスト ボックス 46"/>
          <p:cNvSpPr txBox="1"/>
          <p:nvPr/>
        </p:nvSpPr>
        <p:spPr>
          <a:xfrm>
            <a:off x="6979103" y="5594857"/>
            <a:ext cx="190764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を踏まえた</a:t>
            </a:r>
            <a:r>
              <a:rPr kumimoji="1"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検討</a:t>
            </a:r>
          </a:p>
        </p:txBody>
      </p:sp>
      <p:sp>
        <p:nvSpPr>
          <p:cNvPr id="48" name="ホームベース 47"/>
          <p:cNvSpPr/>
          <p:nvPr/>
        </p:nvSpPr>
        <p:spPr>
          <a:xfrm>
            <a:off x="4346945" y="2051685"/>
            <a:ext cx="2634330" cy="2429512"/>
          </a:xfrm>
          <a:prstGeom prst="homePlate">
            <a:avLst>
              <a:gd name="adj" fmla="val 11581"/>
            </a:avLst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174625" indent="-174625">
              <a:lnSpc>
                <a:spcPct val="150000"/>
              </a:lnSpc>
            </a:pPr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（部会）</a:t>
            </a:r>
            <a:endParaRPr lang="en-US" altLang="ja-JP" sz="1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74625" indent="-174625">
              <a:lnSpc>
                <a:spcPct val="150000"/>
              </a:lnSpc>
            </a:pPr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 〇施策の方向性</a:t>
            </a:r>
            <a:endParaRPr lang="en-US" altLang="ja-JP" sz="1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74625" indent="-174625">
              <a:lnSpc>
                <a:spcPct val="150000"/>
              </a:lnSpc>
            </a:pPr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  ・施策の柱</a:t>
            </a:r>
            <a:endParaRPr lang="en-US" altLang="ja-JP" sz="1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74625" indent="-174625">
              <a:lnSpc>
                <a:spcPct val="150000"/>
              </a:lnSpc>
            </a:pPr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  ・重点的な取組み　等</a:t>
            </a:r>
            <a:endParaRPr lang="en-US" altLang="ja-JP" sz="1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74625" indent="-174625">
              <a:lnSpc>
                <a:spcPct val="150000"/>
              </a:lnSpc>
            </a:pPr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 〇重点議論</a:t>
            </a:r>
            <a:endParaRPr lang="en-US" altLang="ja-JP" sz="1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74625" indent="-174625">
              <a:lnSpc>
                <a:spcPct val="150000"/>
              </a:lnSpc>
            </a:pPr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  ・健康（環境）に資する　</a:t>
            </a:r>
            <a:endParaRPr lang="en-US" altLang="ja-JP" sz="1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74625" indent="-174625">
              <a:lnSpc>
                <a:spcPct val="150000"/>
              </a:lnSpc>
            </a:pPr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  住宅ストックの質の向上　</a:t>
            </a:r>
          </a:p>
        </p:txBody>
      </p:sp>
    </p:spTree>
    <p:extLst>
      <p:ext uri="{BB962C8B-B14F-4D97-AF65-F5344CB8AC3E}">
        <p14:creationId xmlns:p14="http://schemas.microsoft.com/office/powerpoint/2010/main" val="41537067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0" y="1"/>
            <a:ext cx="9144000" cy="432000"/>
          </a:xfrm>
          <a:prstGeom prst="rect">
            <a:avLst/>
          </a:prstGeom>
          <a:solidFill>
            <a:srgbClr val="99CC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ja-JP" altLang="en-US" sz="20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今後の進め方（</a:t>
            </a:r>
            <a:r>
              <a:rPr lang="ja-JP" altLang="en-US" sz="20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答申（</a:t>
            </a:r>
            <a:r>
              <a:rPr lang="ja-JP" altLang="en-US" sz="20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案）策定まで）</a:t>
            </a:r>
          </a:p>
        </p:txBody>
      </p:sp>
      <p:sp>
        <p:nvSpPr>
          <p:cNvPr id="6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8319084" y="6517783"/>
            <a:ext cx="824916" cy="352220"/>
          </a:xfrm>
        </p:spPr>
        <p:txBody>
          <a:bodyPr/>
          <a:lstStyle/>
          <a:p>
            <a:fld id="{BEBE85B1-8F12-4F7B-A383-E6CF6791D3DF}" type="slidenum">
              <a:rPr kumimoji="1" lang="ja-JP" altLang="en-US" sz="1600" smtClean="0">
                <a:solidFill>
                  <a:schemeClr val="tx1"/>
                </a:solidFill>
              </a:rPr>
              <a:t>3</a:t>
            </a:fld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0" y="433240"/>
            <a:ext cx="9048132" cy="701731"/>
          </a:xfrm>
          <a:prstGeom prst="rect">
            <a:avLst/>
          </a:prstGeom>
          <a:ln cmpd="sng">
            <a:noFill/>
          </a:ln>
        </p:spPr>
        <p:txBody>
          <a:bodyPr wrap="square">
            <a:spAutoFit/>
          </a:bodyPr>
          <a:lstStyle/>
          <a:p>
            <a:pPr marL="176213" lvl="0" indent="-87313" fontAlgn="base">
              <a:lnSpc>
                <a:spcPct val="110000"/>
              </a:lnSpc>
              <a:spcAft>
                <a:spcPct val="0"/>
              </a:spcAft>
            </a:pPr>
            <a:r>
              <a:rPr lang="ja-JP" altLang="en-US" dirty="0">
                <a:latin typeface="Yu Gothic UI" panose="020B0500000000000000" pitchFamily="50" charset="-128"/>
                <a:ea typeface="Yu Gothic UI" panose="020B0500000000000000" pitchFamily="50" charset="-128"/>
                <a:cs typeface="Meiryo UI" panose="020B0604030504040204" pitchFamily="50" charset="-128"/>
              </a:rPr>
              <a:t>・次回審議会に向け、本中間とりまとめを踏まえた施策の方向性の検討を行うとともに、重点議論として、新型</a:t>
            </a:r>
            <a:r>
              <a:rPr lang="ja-JP" altLang="en-US" dirty="0" smtClean="0">
                <a:latin typeface="Yu Gothic UI" panose="020B0500000000000000" pitchFamily="50" charset="-128"/>
                <a:ea typeface="Yu Gothic UI" panose="020B0500000000000000" pitchFamily="50" charset="-128"/>
                <a:cs typeface="Meiryo UI" panose="020B0604030504040204" pitchFamily="50" charset="-128"/>
              </a:rPr>
              <a:t>コロナウイルスに対応</a:t>
            </a:r>
            <a:r>
              <a:rPr lang="ja-JP" altLang="en-US" dirty="0">
                <a:latin typeface="Yu Gothic UI" panose="020B0500000000000000" pitchFamily="50" charset="-128"/>
                <a:ea typeface="Yu Gothic UI" panose="020B0500000000000000" pitchFamily="50" charset="-128"/>
                <a:cs typeface="Meiryo UI" panose="020B0604030504040204" pitchFamily="50" charset="-128"/>
              </a:rPr>
              <a:t>した住まい・</a:t>
            </a:r>
            <a:r>
              <a:rPr lang="ja-JP" altLang="en-US" dirty="0" smtClean="0">
                <a:latin typeface="Yu Gothic UI" panose="020B0500000000000000" pitchFamily="50" charset="-128"/>
                <a:ea typeface="Yu Gothic UI" panose="020B0500000000000000" pitchFamily="50" charset="-128"/>
                <a:cs typeface="Meiryo UI" panose="020B0604030504040204" pitchFamily="50" charset="-128"/>
              </a:rPr>
              <a:t>まちづくりに</a:t>
            </a:r>
            <a:r>
              <a:rPr lang="ja-JP" altLang="en-US" dirty="0">
                <a:latin typeface="Yu Gothic UI" panose="020B0500000000000000" pitchFamily="50" charset="-128"/>
                <a:ea typeface="Yu Gothic UI" panose="020B0500000000000000" pitchFamily="50" charset="-128"/>
                <a:cs typeface="Meiryo UI" panose="020B0604030504040204" pitchFamily="50" charset="-128"/>
              </a:rPr>
              <a:t>ついて検討</a:t>
            </a:r>
            <a:endParaRPr lang="en-US" altLang="ja-JP" dirty="0">
              <a:latin typeface="Yu Gothic UI" panose="020B0500000000000000" pitchFamily="50" charset="-128"/>
              <a:ea typeface="Yu Gothic UI" panose="020B0500000000000000" pitchFamily="50" charset="-128"/>
              <a:cs typeface="Meiryo UI" panose="020B0604030504040204" pitchFamily="50" charset="-128"/>
            </a:endParaRPr>
          </a:p>
        </p:txBody>
      </p:sp>
      <p:graphicFrame>
        <p:nvGraphicFramePr>
          <p:cNvPr id="3" name="表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88004796"/>
              </p:ext>
            </p:extLst>
          </p:nvPr>
        </p:nvGraphicFramePr>
        <p:xfrm>
          <a:off x="251520" y="1268760"/>
          <a:ext cx="8767960" cy="506169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52805">
                  <a:extLst>
                    <a:ext uri="{9D8B030D-6E8A-4147-A177-3AD203B41FA5}">
                      <a16:colId xmlns:a16="http://schemas.microsoft.com/office/drawing/2014/main" val="3239867768"/>
                    </a:ext>
                  </a:extLst>
                </a:gridCol>
                <a:gridCol w="1506443">
                  <a:extLst>
                    <a:ext uri="{9D8B030D-6E8A-4147-A177-3AD203B41FA5}">
                      <a16:colId xmlns:a16="http://schemas.microsoft.com/office/drawing/2014/main" val="2944522470"/>
                    </a:ext>
                  </a:extLst>
                </a:gridCol>
                <a:gridCol w="3204356">
                  <a:extLst>
                    <a:ext uri="{9D8B030D-6E8A-4147-A177-3AD203B41FA5}">
                      <a16:colId xmlns:a16="http://schemas.microsoft.com/office/drawing/2014/main" val="3800615171"/>
                    </a:ext>
                  </a:extLst>
                </a:gridCol>
                <a:gridCol w="3204356">
                  <a:extLst>
                    <a:ext uri="{9D8B030D-6E8A-4147-A177-3AD203B41FA5}">
                      <a16:colId xmlns:a16="http://schemas.microsoft.com/office/drawing/2014/main" val="3058362458"/>
                    </a:ext>
                  </a:extLst>
                </a:gridCol>
              </a:tblGrid>
              <a:tr h="585888"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1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予定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施策の</a:t>
                      </a:r>
                      <a:r>
                        <a:rPr kumimoji="1" lang="ja-JP" altLang="en-US" sz="1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方向性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重点議論</a:t>
                      </a:r>
                      <a:endParaRPr kumimoji="1" lang="en-US" altLang="ja-JP" sz="16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6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（新型コロナウイルスへの対応）</a:t>
                      </a:r>
                      <a:endParaRPr kumimoji="1" lang="ja-JP" altLang="en-US" sz="16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2621160"/>
                  </a:ext>
                </a:extLst>
              </a:tr>
              <a:tr h="1539436"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</a:pPr>
                      <a:r>
                        <a:rPr kumimoji="1" lang="en-US" altLang="ja-JP" sz="16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9</a:t>
                      </a:r>
                      <a:r>
                        <a:rPr kumimoji="1" lang="ja-JP" altLang="en-US" sz="16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  <a:endParaRPr kumimoji="1" lang="ja-JP" altLang="en-US" sz="16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</a:pPr>
                      <a:r>
                        <a:rPr kumimoji="1" lang="ja-JP" altLang="en-US" sz="16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  <a:r>
                        <a:rPr kumimoji="1" lang="ja-JP" altLang="en-US" sz="16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第</a:t>
                      </a:r>
                      <a:r>
                        <a:rPr kumimoji="1" lang="en-US" altLang="ja-JP" sz="16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</a:t>
                      </a:r>
                      <a:r>
                        <a:rPr kumimoji="1" lang="ja-JP" altLang="en-US" sz="16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回</a:t>
                      </a:r>
                      <a:r>
                        <a:rPr kumimoji="1" lang="ja-JP" altLang="en-US" sz="16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部会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</a:pPr>
                      <a:r>
                        <a:rPr kumimoji="1" lang="ja-JP" altLang="en-US" sz="16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■施策の</a:t>
                      </a:r>
                      <a:r>
                        <a:rPr kumimoji="1" lang="ja-JP" altLang="en-US" sz="16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方向性</a:t>
                      </a:r>
                    </a:p>
                    <a:p>
                      <a:pPr marL="176213" indent="-176213" algn="l">
                        <a:lnSpc>
                          <a:spcPct val="120000"/>
                        </a:lnSpc>
                      </a:pPr>
                      <a:r>
                        <a:rPr kumimoji="1" lang="ja-JP" altLang="en-US" sz="16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  <a:r>
                        <a:rPr kumimoji="1" lang="ja-JP" altLang="en-US" sz="16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・施策の柱</a:t>
                      </a:r>
                      <a:endParaRPr kumimoji="1" lang="en-US" altLang="ja-JP" sz="16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176213" indent="-176213">
                        <a:lnSpc>
                          <a:spcPct val="120000"/>
                        </a:lnSpc>
                      </a:pPr>
                      <a:r>
                        <a:rPr kumimoji="1" lang="ja-JP" altLang="en-US" sz="16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・重点的な取組み</a:t>
                      </a:r>
                      <a:endParaRPr kumimoji="1" lang="en-US" altLang="ja-JP" sz="16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176213" indent="-176213">
                        <a:lnSpc>
                          <a:spcPct val="120000"/>
                        </a:lnSpc>
                      </a:pPr>
                      <a:endParaRPr kumimoji="1" lang="ja-JP" altLang="en-US" sz="16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6213" indent="-176213">
                        <a:lnSpc>
                          <a:spcPct val="120000"/>
                        </a:lnSpc>
                      </a:pPr>
                      <a:r>
                        <a:rPr kumimoji="1" lang="ja-JP" altLang="en-US" sz="16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■「新しい生活様式」や「ニューノーマル」に関する社会情勢の変化に対応した住まい・まちづくりの方向性</a:t>
                      </a:r>
                      <a:endParaRPr kumimoji="1" lang="en-US" altLang="ja-JP" sz="16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176213" indent="-176213">
                        <a:lnSpc>
                          <a:spcPct val="120000"/>
                        </a:lnSpc>
                      </a:pPr>
                      <a:endParaRPr kumimoji="1" lang="en-US" altLang="ja-JP" sz="6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265113" indent="-265113">
                        <a:lnSpc>
                          <a:spcPct val="120000"/>
                        </a:lnSpc>
                      </a:pPr>
                      <a:r>
                        <a:rPr kumimoji="1" lang="ja-JP" altLang="en-US" sz="16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  <a:r>
                        <a:rPr kumimoji="1" lang="en-US" altLang="ja-JP" sz="16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※</a:t>
                      </a:r>
                      <a:r>
                        <a:rPr kumimoji="1" lang="ja-JP" altLang="en-US" sz="16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健康（環境）に資する住宅ストックの質の向上を含む　</a:t>
                      </a:r>
                    </a:p>
                  </a:txBody>
                  <a:tcPr anchor="ctr"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50242923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</a:pPr>
                      <a:r>
                        <a:rPr kumimoji="1" lang="en-US" altLang="ja-JP" sz="16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</a:t>
                      </a:r>
                      <a:r>
                        <a:rPr kumimoji="1" lang="ja-JP" altLang="en-US" sz="16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  <a:endParaRPr kumimoji="1" lang="en-US" altLang="ja-JP" sz="16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>
                        <a:lnSpc>
                          <a:spcPct val="120000"/>
                        </a:lnSpc>
                      </a:pPr>
                      <a:r>
                        <a:rPr kumimoji="1" lang="ja-JP" altLang="en-US" sz="16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初旬</a:t>
                      </a:r>
                      <a:endParaRPr kumimoji="1" lang="ja-JP" altLang="en-US" sz="16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</a:pPr>
                      <a:r>
                        <a:rPr kumimoji="1" lang="ja-JP" altLang="en-US" sz="16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  <a:r>
                        <a:rPr kumimoji="1" lang="ja-JP" altLang="en-US" sz="16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第</a:t>
                      </a:r>
                      <a:r>
                        <a:rPr kumimoji="1" lang="en-US" altLang="ja-JP" sz="16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6</a:t>
                      </a:r>
                      <a:r>
                        <a:rPr kumimoji="1" lang="ja-JP" altLang="en-US" sz="16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回</a:t>
                      </a:r>
                      <a:r>
                        <a:rPr kumimoji="1" lang="ja-JP" altLang="en-US" sz="16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部会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</a:pPr>
                      <a:endParaRPr kumimoji="1" lang="ja-JP" altLang="en-US" sz="16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176213" indent="-176213">
                        <a:lnSpc>
                          <a:spcPct val="120000"/>
                        </a:lnSpc>
                      </a:pPr>
                      <a:r>
                        <a:rPr kumimoji="1" lang="ja-JP" altLang="en-US" sz="16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■「新しい生活様式」や「ニューノーマル」に関する社会情勢の変化に対応した住まい・まちづくりの施策</a:t>
                      </a:r>
                      <a:endParaRPr kumimoji="1" lang="en-US" altLang="ja-JP" sz="16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176213" indent="-176213">
                        <a:lnSpc>
                          <a:spcPct val="120000"/>
                        </a:lnSpc>
                      </a:pPr>
                      <a:endParaRPr kumimoji="1" lang="en-US" altLang="ja-JP" sz="6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265113" indent="-265113">
                        <a:lnSpc>
                          <a:spcPct val="120000"/>
                        </a:lnSpc>
                      </a:pPr>
                      <a:r>
                        <a:rPr kumimoji="1" lang="ja-JP" altLang="en-US" sz="16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300715138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</a:pPr>
                      <a:r>
                        <a:rPr kumimoji="1" lang="en-US" altLang="ja-JP" sz="16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</a:t>
                      </a:r>
                      <a:r>
                        <a:rPr kumimoji="1" lang="ja-JP" altLang="en-US" sz="16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  <a:endParaRPr kumimoji="1" lang="en-US" altLang="ja-JP" sz="16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>
                        <a:lnSpc>
                          <a:spcPct val="120000"/>
                        </a:lnSpc>
                      </a:pPr>
                      <a:r>
                        <a:rPr kumimoji="1" lang="ja-JP" altLang="en-US" sz="16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下旬</a:t>
                      </a:r>
                      <a:endParaRPr kumimoji="1" lang="ja-JP" altLang="en-US" sz="16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</a:pPr>
                      <a:r>
                        <a:rPr kumimoji="1" lang="ja-JP" altLang="en-US" sz="16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第</a:t>
                      </a:r>
                      <a:r>
                        <a:rPr kumimoji="1" lang="en-US" altLang="ja-JP" sz="16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7</a:t>
                      </a:r>
                      <a:r>
                        <a:rPr kumimoji="1" lang="ja-JP" altLang="en-US" sz="16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回部会</a:t>
                      </a:r>
                      <a:endParaRPr kumimoji="1" lang="ja-JP" altLang="en-US" sz="16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■答申（素案）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9776864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</a:pPr>
                      <a:r>
                        <a:rPr kumimoji="1" lang="en-US" altLang="ja-JP" sz="16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</a:t>
                      </a:r>
                      <a:r>
                        <a:rPr kumimoji="1" lang="ja-JP" altLang="en-US" sz="160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  <a:endParaRPr kumimoji="1" lang="ja-JP" altLang="en-US" sz="16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</a:pPr>
                      <a:r>
                        <a:rPr kumimoji="1" lang="ja-JP" altLang="en-US" sz="1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第</a:t>
                      </a:r>
                      <a:r>
                        <a:rPr kumimoji="1" lang="en-US" altLang="ja-JP" sz="16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46</a:t>
                      </a:r>
                      <a:r>
                        <a:rPr kumimoji="1" lang="ja-JP" altLang="en-US" sz="16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回審</a:t>
                      </a:r>
                      <a:r>
                        <a:rPr kumimoji="1" lang="ja-JP" altLang="en-US" sz="1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議会</a:t>
                      </a: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</a:pPr>
                      <a:r>
                        <a:rPr kumimoji="1" lang="ja-JP" altLang="en-US" sz="16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■</a:t>
                      </a:r>
                      <a:r>
                        <a:rPr kumimoji="1" lang="ja-JP" altLang="en-US" sz="16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答申（</a:t>
                      </a:r>
                      <a:r>
                        <a:rPr kumimoji="1" lang="ja-JP" altLang="en-US" sz="1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案</a:t>
                      </a:r>
                      <a:r>
                        <a:rPr kumimoji="1" lang="ja-JP" altLang="en-US" sz="16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）</a:t>
                      </a:r>
                      <a:endParaRPr kumimoji="1" lang="ja-JP" altLang="en-US" sz="16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56037138"/>
                  </a:ext>
                </a:extLst>
              </a:tr>
            </a:tbl>
          </a:graphicData>
        </a:graphic>
      </p:graphicFrame>
      <p:sp>
        <p:nvSpPr>
          <p:cNvPr id="8" name="角丸四角形 7"/>
          <p:cNvSpPr/>
          <p:nvPr/>
        </p:nvSpPr>
        <p:spPr>
          <a:xfrm>
            <a:off x="2742656" y="3659312"/>
            <a:ext cx="2952328" cy="993824"/>
          </a:xfrm>
          <a:prstGeom prst="roundRect">
            <a:avLst/>
          </a:prstGeom>
          <a:solidFill>
            <a:schemeClr val="bg1"/>
          </a:solidFill>
          <a:ln w="1270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0000"/>
              </a:lnSpc>
            </a:pPr>
            <a:r>
              <a:rPr kumimoji="1" lang="ja-JP" altLang="en-US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必要に応じて検討</a:t>
            </a:r>
          </a:p>
        </p:txBody>
      </p:sp>
    </p:spTree>
    <p:extLst>
      <p:ext uri="{BB962C8B-B14F-4D97-AF65-F5344CB8AC3E}">
        <p14:creationId xmlns:p14="http://schemas.microsoft.com/office/powerpoint/2010/main" val="10304816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 w="12700"/>
      </a:spPr>
      <a:bodyPr rtlCol="0" anchor="ctr"/>
      <a:lstStyle>
        <a:defPPr algn="ctr">
          <a:lnSpc>
            <a:spcPct val="110000"/>
          </a:lnSpc>
          <a:defRPr kumimoji="1" sz="1600" dirty="0" smtClean="0">
            <a:solidFill>
              <a:schemeClr val="tx1"/>
            </a:solidFill>
            <a:latin typeface="Yu Gothic UI" panose="020B0500000000000000" pitchFamily="50" charset="-128"/>
            <a:ea typeface="Yu Gothic UI" panose="020B0500000000000000" pitchFamily="50" charset="-128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12421</TotalTime>
  <Words>340</Words>
  <Application>Microsoft Office PowerPoint</Application>
  <PresentationFormat>画面に合わせる (4:3)</PresentationFormat>
  <Paragraphs>72</Paragraphs>
  <Slides>3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10" baseType="lpstr">
      <vt:lpstr>HGSｺﾞｼｯｸM</vt:lpstr>
      <vt:lpstr>Meiryo UI</vt:lpstr>
      <vt:lpstr>ＭＳ Ｐゴシック</vt:lpstr>
      <vt:lpstr>Yu Gothic UI</vt:lpstr>
      <vt:lpstr>Arial</vt:lpstr>
      <vt:lpstr>Calibri</vt:lpstr>
      <vt:lpstr>Office ​​テーマ</vt:lpstr>
      <vt:lpstr>PowerPoint プレゼンテーション</vt:lpstr>
      <vt:lpstr>PowerPoint プレゼンテーション</vt:lpstr>
      <vt:lpstr>PowerPoint プレゼンテーション</vt:lpstr>
    </vt:vector>
  </TitlesOfParts>
  <Company>大阪府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西　あかね</dc:creator>
  <cp:lastModifiedBy>谷山　広隆</cp:lastModifiedBy>
  <cp:revision>693</cp:revision>
  <cp:lastPrinted>2020-05-18T00:19:50Z</cp:lastPrinted>
  <dcterms:created xsi:type="dcterms:W3CDTF">2018-07-03T08:27:08Z</dcterms:created>
  <dcterms:modified xsi:type="dcterms:W3CDTF">2020-08-04T08:31:08Z</dcterms:modified>
</cp:coreProperties>
</file>