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599" r:id="rId5"/>
    <p:sldId id="641" r:id="rId6"/>
    <p:sldId id="638" r:id="rId7"/>
    <p:sldId id="645" r:id="rId8"/>
    <p:sldId id="640" r:id="rId9"/>
    <p:sldId id="643"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B9CDE5"/>
    <a:srgbClr val="000000"/>
    <a:srgbClr val="F2F2F2"/>
    <a:srgbClr val="FCD5B5"/>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2895" autoAdjust="0"/>
  </p:normalViewPr>
  <p:slideViewPr>
    <p:cSldViewPr>
      <p:cViewPr varScale="1">
        <p:scale>
          <a:sx n="61" d="100"/>
          <a:sy n="61" d="100"/>
        </p:scale>
        <p:origin x="34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5A81F1B-0329-4052-BE59-1AFDD22F778C}" type="datetimeFigureOut">
              <a:rPr kumimoji="1" lang="ja-JP" altLang="en-US" smtClean="0"/>
              <a:t>2020/7/17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8942646-AE46-4063-930C-1DDE33F9934D}" type="slidenum">
              <a:rPr kumimoji="1" lang="ja-JP" altLang="en-US" smtClean="0"/>
              <a:t>‹#›</a:t>
            </a:fld>
            <a:endParaRPr kumimoji="1" lang="ja-JP" altLang="en-US"/>
          </a:p>
        </p:txBody>
      </p:sp>
    </p:spTree>
    <p:extLst>
      <p:ext uri="{BB962C8B-B14F-4D97-AF65-F5344CB8AC3E}">
        <p14:creationId xmlns:p14="http://schemas.microsoft.com/office/powerpoint/2010/main" val="8989241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3AC5560-7503-41BE-84A3-B02922FB0A2B}"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84753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0503B4-F9ED-4247-B705-C52BC8ED12F5}"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42119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79A77E-96C0-4BD0-B8D5-CC8BE502994C}"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42247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32A0B1-A3B2-4D4E-9AE5-A704DDF4DE08}"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99863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584B93C-3527-42D8-A122-6D5BB9FF4E42}" type="datetime1">
              <a:rPr kumimoji="1" lang="ja-JP" altLang="en-US" smtClean="0"/>
              <a:t>2020/7/17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823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EB85047-6CF9-4E32-AFA6-28F4A4A6A474}"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4180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9455E74-0D5A-46D7-8AE1-45064650C7E2}" type="datetime1">
              <a:rPr kumimoji="1" lang="ja-JP" altLang="en-US" smtClean="0"/>
              <a:t>2020/7/17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264156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BF345C-DD1C-4D45-8D30-63B5BB4BD5FA}" type="datetime1">
              <a:rPr kumimoji="1" lang="ja-JP" altLang="en-US" smtClean="0"/>
              <a:t>2020/7/17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93025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64A5B7-F7F6-4EE4-B498-29109F690719}" type="datetime1">
              <a:rPr kumimoji="1" lang="ja-JP" altLang="en-US" smtClean="0"/>
              <a:t>2020/7/17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2672164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ECD2BC-21AA-4D6B-B56D-8532F8F9C639}"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53047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9B8532-9AEC-4B45-8ECE-7DD99FDEE8E8}" type="datetime1">
              <a:rPr kumimoji="1" lang="ja-JP" altLang="en-US" smtClean="0"/>
              <a:t>2020/7/17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44665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45E7C-F412-467B-8CBA-4FD4678E5DD6}" type="datetime1">
              <a:rPr kumimoji="1" lang="ja-JP" altLang="en-US" smtClean="0"/>
              <a:t>2020/7/17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38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48" y="2852936"/>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これまでの政策</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検討部会における主な意見</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298575" y="263578"/>
            <a:ext cx="1617232" cy="40011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a:solidFill>
                  <a:schemeClr val="tx1"/>
                </a:solidFill>
              </a:rPr>
              <a:t>資料</a:t>
            </a:r>
            <a:r>
              <a:rPr lang="ja-JP" altLang="en-US" sz="2000" dirty="0">
                <a:solidFill>
                  <a:schemeClr val="tx1"/>
                </a:solidFill>
              </a:rPr>
              <a:t>１</a:t>
            </a:r>
            <a:endParaRPr kumimoji="1" lang="ja-JP" altLang="en-US" sz="2000" dirty="0">
              <a:solidFill>
                <a:schemeClr val="tx1"/>
              </a:solidFill>
            </a:endParaRPr>
          </a:p>
        </p:txBody>
      </p:sp>
      <p:sp>
        <p:nvSpPr>
          <p:cNvPr id="7" name="Rectangle 1"/>
          <p:cNvSpPr>
            <a:spLocks noChangeArrowheads="1"/>
          </p:cNvSpPr>
          <p:nvPr/>
        </p:nvSpPr>
        <p:spPr bwMode="auto">
          <a:xfrm>
            <a:off x="1619672" y="5229200"/>
            <a:ext cx="6048672" cy="792088"/>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年７月２</a:t>
            </a:r>
            <a:r>
              <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大阪府住宅まちづくり審議会</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第４回政策</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検討部会　資料</a:t>
            </a:r>
            <a:endPar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1</a:t>
            </a:fld>
            <a:endParaRPr lang="ja-JP" altLang="en-US" sz="1400">
              <a:solidFill>
                <a:schemeClr val="tx1"/>
              </a:solidFill>
            </a:endParaRPr>
          </a:p>
        </p:txBody>
      </p:sp>
    </p:spTree>
    <p:extLst>
      <p:ext uri="{BB962C8B-B14F-4D97-AF65-F5344CB8AC3E}">
        <p14:creationId xmlns:p14="http://schemas.microsoft.com/office/powerpoint/2010/main" val="4126692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政策の方向性①</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2</a:t>
            </a:fld>
            <a:endParaRPr lang="ja-JP" altLang="en-US" sz="1400">
              <a:solidFill>
                <a:schemeClr val="tx1"/>
              </a:solidFill>
            </a:endParaRPr>
          </a:p>
        </p:txBody>
      </p:sp>
      <p:sp>
        <p:nvSpPr>
          <p:cNvPr id="8" name="正方形/長方形 7"/>
          <p:cNvSpPr/>
          <p:nvPr/>
        </p:nvSpPr>
        <p:spPr>
          <a:xfrm>
            <a:off x="179512" y="692696"/>
            <a:ext cx="8784896" cy="3588675"/>
          </a:xfrm>
          <a:prstGeom prst="rect">
            <a:avLst/>
          </a:prstGeom>
          <a:ln cmpd="sng">
            <a:noFill/>
          </a:ln>
        </p:spPr>
        <p:txBody>
          <a:bodyPr wrap="square">
            <a:spAutoFit/>
          </a:bodyPr>
          <a:lstStyle/>
          <a:p>
            <a:pPr marL="185738" lvl="0">
              <a:lnSpc>
                <a:spcPct val="13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〇大阪</a:t>
            </a:r>
            <a:r>
              <a:rPr lang="ja-JP" altLang="en-US" dirty="0">
                <a:latin typeface="Meiryo UI" panose="020B0604030504040204" pitchFamily="50" charset="-128"/>
                <a:ea typeface="Meiryo UI" panose="020B0604030504040204" pitchFamily="50" charset="-128"/>
                <a:cs typeface="Meiryo UI" panose="020B0604030504040204" pitchFamily="50" charset="-128"/>
              </a:rPr>
              <a:t>のまちの個性や特色のある住まいのあり方</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など、良い</a:t>
            </a:r>
            <a:r>
              <a:rPr lang="ja-JP" altLang="en-US" dirty="0">
                <a:latin typeface="Meiryo UI" panose="020B0604030504040204" pitchFamily="50" charset="-128"/>
                <a:ea typeface="Meiryo UI" panose="020B0604030504040204" pitchFamily="50" charset="-128"/>
                <a:cs typeface="Meiryo UI" panose="020B0604030504040204" pitchFamily="50" charset="-128"/>
              </a:rPr>
              <a:t>ところを伸ばすような政策があってもいいのではないか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〇現状に合う様に常にアップデートできるシステム</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を加え、現行</a:t>
            </a:r>
            <a:r>
              <a:rPr lang="ja-JP" altLang="en-US" dirty="0">
                <a:latin typeface="Meiryo UI" panose="020B0604030504040204" pitchFamily="50" charset="-128"/>
                <a:ea typeface="Meiryo UI" panose="020B0604030504040204" pitchFamily="50" charset="-128"/>
                <a:cs typeface="Meiryo UI" panose="020B0604030504040204" pitchFamily="50" charset="-128"/>
              </a:rPr>
              <a:t>の課題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や、より</a:t>
            </a:r>
            <a:r>
              <a:rPr lang="ja-JP" altLang="en-US" dirty="0">
                <a:latin typeface="Meiryo UI" panose="020B0604030504040204" pitchFamily="50" charset="-128"/>
                <a:ea typeface="Meiryo UI" panose="020B0604030504040204" pitchFamily="50" charset="-128"/>
                <a:cs typeface="Meiryo UI" panose="020B0604030504040204" pitchFamily="50" charset="-128"/>
              </a:rPr>
              <a:t>力を入れていくところを見える化するような構造になると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良い。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〇施策</a:t>
            </a:r>
            <a:r>
              <a:rPr lang="ja-JP" altLang="en-US" dirty="0">
                <a:latin typeface="Meiryo UI" panose="020B0604030504040204" pitchFamily="50" charset="-128"/>
                <a:ea typeface="Meiryo UI" panose="020B0604030504040204" pitchFamily="50" charset="-128"/>
                <a:cs typeface="Meiryo UI" panose="020B0604030504040204" pitchFamily="50" charset="-128"/>
              </a:rPr>
              <a:t>の方向性が政策展開の方向性に格上げされていくようなこともあるのではないか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〇健康を視点にした評価は重要であり、評価の一つとして入れるべきではないか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。また、健康</a:t>
            </a:r>
            <a:r>
              <a:rPr lang="ja-JP" altLang="en-US" dirty="0">
                <a:latin typeface="Meiryo UI" panose="020B0604030504040204" pitchFamily="50" charset="-128"/>
                <a:ea typeface="Meiryo UI" panose="020B0604030504040204" pitchFamily="50" charset="-128"/>
                <a:cs typeface="Meiryo UI" panose="020B0604030504040204" pitchFamily="50" charset="-128"/>
              </a:rPr>
              <a:t>というものが狭義の意味で使われている傾向があり、もう少し幅広く捉える必要が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179512" y="757037"/>
            <a:ext cx="342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新たな住宅まちづくり政策の方向性</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2308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3</a:t>
            </a:fld>
            <a:endParaRPr lang="ja-JP" altLang="en-US" sz="1400">
              <a:solidFill>
                <a:schemeClr val="tx1"/>
              </a:solidFill>
            </a:endParaRPr>
          </a:p>
        </p:txBody>
      </p:sp>
      <p:sp>
        <p:nvSpPr>
          <p:cNvPr id="8" name="正方形/長方形 7"/>
          <p:cNvSpPr/>
          <p:nvPr/>
        </p:nvSpPr>
        <p:spPr>
          <a:xfrm>
            <a:off x="179512" y="754363"/>
            <a:ext cx="8784896" cy="3034677"/>
          </a:xfrm>
          <a:prstGeom prst="rect">
            <a:avLst/>
          </a:prstGeom>
          <a:ln cmpd="sng">
            <a:noFill/>
          </a:ln>
        </p:spPr>
        <p:txBody>
          <a:bodyPr wrap="square">
            <a:spAutoFit/>
          </a:bodyPr>
          <a:lstStyle/>
          <a:p>
            <a:pPr marL="185738" lvl="0">
              <a:lnSpc>
                <a:spcPct val="12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〇生活</a:t>
            </a:r>
            <a:r>
              <a:rPr lang="ja-JP" altLang="en-US" dirty="0">
                <a:latin typeface="Meiryo UI" panose="020B0604030504040204" pitchFamily="50" charset="-128"/>
                <a:ea typeface="Meiryo UI" panose="020B0604030504040204" pitchFamily="50" charset="-128"/>
                <a:cs typeface="Meiryo UI" panose="020B0604030504040204" pitchFamily="50" charset="-128"/>
              </a:rPr>
              <a:t>あるいは社会そのものが随分変わってきているので、かなりアップデートして対応していかなければならない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〇対応していくこと自体が</a:t>
            </a:r>
            <a:r>
              <a:rPr lang="ja-JP" altLang="en-US" dirty="0">
                <a:latin typeface="Meiryo UI" panose="020B0604030504040204" pitchFamily="50" charset="-128"/>
                <a:ea typeface="Meiryo UI" panose="020B0604030504040204" pitchFamily="50" charset="-128"/>
                <a:cs typeface="Meiryo UI" panose="020B0604030504040204" pitchFamily="50" charset="-128"/>
              </a:rPr>
              <a:t>、まちづくりの中に健康問題をとり入れる一つの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要素で</a:t>
            </a:r>
            <a:r>
              <a:rPr lang="ja-JP" altLang="en-US" dirty="0">
                <a:latin typeface="Meiryo UI" panose="020B0604030504040204" pitchFamily="50" charset="-128"/>
                <a:ea typeface="Meiryo UI" panose="020B0604030504040204" pitchFamily="50" charset="-128"/>
                <a:cs typeface="Meiryo UI" panose="020B0604030504040204" pitchFamily="50" charset="-128"/>
              </a:rPr>
              <a:t>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〇大きな</a:t>
            </a:r>
            <a:r>
              <a:rPr lang="ja-JP" altLang="en-US" dirty="0">
                <a:latin typeface="Meiryo UI" panose="020B0604030504040204" pitchFamily="50" charset="-128"/>
                <a:ea typeface="Meiryo UI" panose="020B0604030504040204" pitchFamily="50" charset="-128"/>
                <a:cs typeface="Meiryo UI" panose="020B0604030504040204" pitchFamily="50" charset="-128"/>
              </a:rPr>
              <a:t>情勢の変化もそれなりに盛り込まれて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いるが</a:t>
            </a:r>
            <a:r>
              <a:rPr lang="ja-JP" altLang="en-US" dirty="0">
                <a:latin typeface="Meiryo UI" panose="020B0604030504040204" pitchFamily="50" charset="-128"/>
                <a:ea typeface="Meiryo UI" panose="020B0604030504040204" pitchFamily="50" charset="-128"/>
                <a:cs typeface="Meiryo UI" panose="020B0604030504040204" pitchFamily="50" charset="-128"/>
              </a:rPr>
              <a:t>、もっと根本的に変わるところもあるので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〇感染</a:t>
            </a:r>
            <a:r>
              <a:rPr lang="ja-JP" altLang="en-US" dirty="0">
                <a:latin typeface="Meiryo UI" panose="020B0604030504040204" pitchFamily="50" charset="-128"/>
                <a:ea typeface="Meiryo UI" panose="020B0604030504040204" pitchFamily="50" charset="-128"/>
                <a:cs typeface="Meiryo UI" panose="020B0604030504040204" pitchFamily="50" charset="-128"/>
              </a:rPr>
              <a:t>拡大によって見えてきた社会の大きな変化については、より広い視点からきちんとした議論をし、もう一度全体を見直すことが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179512" y="775241"/>
            <a:ext cx="288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新型</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コロナウイルスへの対応</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11600" y="4023101"/>
            <a:ext cx="8784896" cy="1206099"/>
          </a:xfrm>
          <a:prstGeom prst="rect">
            <a:avLst/>
          </a:prstGeom>
          <a:ln cmpd="sng">
            <a:noFill/>
          </a:ln>
        </p:spPr>
        <p:txBody>
          <a:bodyPr wrap="square">
            <a:spAutoFit/>
          </a:bodyPr>
          <a:lstStyle/>
          <a:p>
            <a:pPr marL="185738" lvl="0">
              <a:lnSpc>
                <a:spcPct val="12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〇子</a:t>
            </a:r>
            <a:r>
              <a:rPr lang="ja-JP" altLang="en-US" dirty="0">
                <a:latin typeface="Meiryo UI" panose="020B0604030504040204" pitchFamily="50" charset="-128"/>
                <a:ea typeface="Meiryo UI" panose="020B0604030504040204" pitchFamily="50" charset="-128"/>
                <a:cs typeface="Meiryo UI" panose="020B0604030504040204" pitchFamily="50" charset="-128"/>
              </a:rPr>
              <a:t>どもの問題と地域への愛着の問題は、どのような属性の方がネガティブな評価をしているのか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など、できる範囲でもう</a:t>
            </a:r>
            <a:r>
              <a:rPr lang="ja-JP" altLang="en-US" dirty="0">
                <a:latin typeface="Meiryo UI" panose="020B0604030504040204" pitchFamily="50" charset="-128"/>
                <a:ea typeface="Meiryo UI" panose="020B0604030504040204" pitchFamily="50" charset="-128"/>
                <a:cs typeface="Meiryo UI" panose="020B0604030504040204" pitchFamily="50" charset="-128"/>
              </a:rPr>
              <a:t>少し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分析してはどうか。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229246" y="4081298"/>
            <a:ext cx="288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進捗</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状況</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の点検・評価</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政策の方向性②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7217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4</a:t>
            </a:fld>
            <a:endParaRPr lang="ja-JP" altLang="en-US" sz="1400">
              <a:solidFill>
                <a:schemeClr val="tx1"/>
              </a:solidFill>
            </a:endParaRPr>
          </a:p>
        </p:txBody>
      </p:sp>
      <p:sp>
        <p:nvSpPr>
          <p:cNvPr id="5" name="正方形/長方形 4"/>
          <p:cNvSpPr/>
          <p:nvPr/>
        </p:nvSpPr>
        <p:spPr>
          <a:xfrm>
            <a:off x="177344" y="533423"/>
            <a:ext cx="8784896" cy="4407745"/>
          </a:xfrm>
          <a:prstGeom prst="rect">
            <a:avLst/>
          </a:prstGeom>
          <a:ln cmpd="sng">
            <a:noFill/>
          </a:ln>
        </p:spPr>
        <p:txBody>
          <a:bodyPr wrap="square">
            <a:spAutoFit/>
          </a:bodyPr>
          <a:lstStyle/>
          <a:p>
            <a:pPr marL="185738" indent="-185738">
              <a:lnSpc>
                <a:spcPct val="110000"/>
              </a:lnSpc>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公営住宅等を減らしつつ民間賃貸住宅を増やしていくという時間軸でみたときに、この構図でセーフティネットとして機能していくかを考える必要がある。また、建物自体の更新や社会的な動態を考えると、将来的にこの役割で良いのか検討す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〇すべてがセーフティネット住宅の議論であると考えていくことと、ストックの管理の問題、運営の問題、家賃制度の問題を切り離して考えていくことが大事と思う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将来的</a:t>
            </a:r>
            <a:r>
              <a:rPr lang="ja-JP" altLang="en-US" dirty="0">
                <a:latin typeface="Meiryo UI" panose="020B0604030504040204" pitchFamily="50" charset="-128"/>
                <a:ea typeface="Meiryo UI" panose="020B0604030504040204" pitchFamily="50" charset="-128"/>
                <a:cs typeface="Meiryo UI" panose="020B0604030504040204" pitchFamily="50" charset="-128"/>
              </a:rPr>
              <a:t>に建物の所有と補助の仕組みを分けて考えていくことが大事。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経済的側面というのは、具体的に何を目的とした施策についてここで整理しようとしているのか、そのときに時間軸によって膨らんだり縮んだりするというような災害についてどう取り扱うか。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側面に加え、時間的な変動やフレキシビリティについては、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側面とは別に項目を設けて整理した方がわかりやすいと思うので検討してほしい。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〇役割の部分は住宅セーフティネットの視点から将来こうあるべきという提案型の表にしたほうがいいのではないか。現状・課題・将来展望というようなことが議論できる資料になるよう検討を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177344" y="476751"/>
            <a:ext cx="1658352" cy="344597"/>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住宅の役割</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賃貸住宅供給のあり方①</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7344" y="5445224"/>
            <a:ext cx="8784896" cy="1388072"/>
          </a:xfrm>
          <a:prstGeom prst="rect">
            <a:avLst/>
          </a:prstGeom>
          <a:ln cmpd="sng">
            <a:noFill/>
          </a:ln>
        </p:spPr>
        <p:txBody>
          <a:bodyPr wrap="square">
            <a:spAutoFit/>
          </a:bodyPr>
          <a:lstStyle/>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新型コロナウイルスの感染拡大に伴い、住居確保給付金などの支援策が行われているが、どういう利用者層がいるのかのデータを示して欲しい。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〇府</a:t>
            </a:r>
            <a:r>
              <a:rPr lang="ja-JP" altLang="en-US" dirty="0">
                <a:latin typeface="Meiryo UI" panose="020B0604030504040204" pitchFamily="50" charset="-128"/>
                <a:ea typeface="Meiryo UI" panose="020B0604030504040204" pitchFamily="50" charset="-128"/>
                <a:cs typeface="Meiryo UI" panose="020B0604030504040204" pitchFamily="50" charset="-128"/>
              </a:rPr>
              <a:t>全体でバッファーを持ち、ローカルなショックが起こったときに府全体で対応できるということも重要に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なるのでは。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194990" y="5013176"/>
            <a:ext cx="2070546" cy="344597"/>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危機事象への</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7736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5</a:t>
            </a:fld>
            <a:endParaRPr lang="ja-JP" altLang="en-US" sz="1400">
              <a:solidFill>
                <a:schemeClr val="tx1"/>
              </a:solidFill>
            </a:endParaRPr>
          </a:p>
        </p:txBody>
      </p:sp>
      <p:sp>
        <p:nvSpPr>
          <p:cNvPr id="5" name="正方形/長方形 4"/>
          <p:cNvSpPr/>
          <p:nvPr/>
        </p:nvSpPr>
        <p:spPr>
          <a:xfrm>
            <a:off x="179512" y="565341"/>
            <a:ext cx="8784896" cy="3511731"/>
          </a:xfrm>
          <a:prstGeom prst="rect">
            <a:avLst/>
          </a:prstGeom>
          <a:ln cmpd="sng">
            <a:noFill/>
          </a:ln>
        </p:spPr>
        <p:txBody>
          <a:bodyPr wrap="square">
            <a:spAutoFit/>
          </a:bodyPr>
          <a:lstStyle/>
          <a:p>
            <a:pPr marL="185738" indent="-185738">
              <a:lnSpc>
                <a:spcPct val="13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0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a:latin typeface="Meiryo UI" panose="020B0604030504040204" pitchFamily="50" charset="-128"/>
                <a:ea typeface="Meiryo UI" panose="020B0604030504040204" pitchFamily="50" charset="-128"/>
                <a:cs typeface="Meiryo UI" panose="020B0604030504040204" pitchFamily="50" charset="-128"/>
              </a:rPr>
              <a:t>セーフティーネット</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住宅の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にすべきは、一定</a:t>
            </a:r>
            <a:r>
              <a:rPr lang="ja-JP" altLang="en-US" dirty="0">
                <a:latin typeface="Meiryo UI" panose="020B0604030504040204" pitchFamily="50" charset="-128"/>
                <a:ea typeface="Meiryo UI" panose="020B0604030504040204" pitchFamily="50" charset="-128"/>
                <a:cs typeface="Meiryo UI" panose="020B0604030504040204" pitchFamily="50" charset="-128"/>
              </a:rPr>
              <a:t>の見守りや支援があればまだまだ在宅でやっていける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人なので、居住</a:t>
            </a:r>
            <a:r>
              <a:rPr lang="ja-JP" altLang="en-US" dirty="0">
                <a:latin typeface="Meiryo UI" panose="020B0604030504040204" pitchFamily="50" charset="-128"/>
                <a:ea typeface="Meiryo UI" panose="020B0604030504040204" pitchFamily="50" charset="-128"/>
                <a:cs typeface="Meiryo UI" panose="020B0604030504040204" pitchFamily="50" charset="-128"/>
              </a:rPr>
              <a:t>支援法人の力を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借り、</a:t>
            </a:r>
            <a:r>
              <a:rPr lang="ja-JP" altLang="en-US" dirty="0">
                <a:latin typeface="Meiryo UI" panose="020B0604030504040204" pitchFamily="50" charset="-128"/>
                <a:ea typeface="Meiryo UI" panose="020B0604030504040204" pitchFamily="50" charset="-128"/>
                <a:cs typeface="Meiryo UI" panose="020B0604030504040204" pitchFamily="50" charset="-128"/>
              </a:rPr>
              <a:t>施設ではなく地域で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見るため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、居住</a:t>
            </a:r>
            <a:r>
              <a:rPr lang="ja-JP" altLang="en-US" dirty="0">
                <a:latin typeface="Meiryo UI" panose="020B0604030504040204" pitchFamily="50" charset="-128"/>
                <a:ea typeface="Meiryo UI" panose="020B0604030504040204" pitchFamily="50" charset="-128"/>
                <a:cs typeface="Meiryo UI" panose="020B0604030504040204" pitchFamily="50" charset="-128"/>
              </a:rPr>
              <a:t>支援法人をどのように活かしながら、全体としてストックを活かしていくのかを考える必要がある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0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a:latin typeface="Meiryo UI" panose="020B0604030504040204" pitchFamily="50" charset="-128"/>
                <a:ea typeface="Meiryo UI" panose="020B0604030504040204" pitchFamily="50" charset="-128"/>
                <a:cs typeface="Meiryo UI" panose="020B0604030504040204" pitchFamily="50" charset="-128"/>
              </a:rPr>
              <a:t>非常時が発生したときに困窮する人たちの層の中に若い世帯も相当数</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0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〇民間賃貸住宅を上手く誘導し、社会的な目的に合致するようにする施策は、大阪の特性にかなり合っている。</a:t>
            </a:r>
          </a:p>
          <a:p>
            <a:pPr marL="185738" indent="-185738">
              <a:lnSpc>
                <a:spcPct val="130000"/>
              </a:lnSpc>
              <a:spcBef>
                <a:spcPts val="12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p:cNvSpPr>
            <a:spLocks noChangeArrowheads="1"/>
          </p:cNvSpPr>
          <p:nvPr/>
        </p:nvSpPr>
        <p:spPr bwMode="auto">
          <a:xfrm>
            <a:off x="179512" y="637583"/>
            <a:ext cx="2304256" cy="344597"/>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セーフティネット住宅</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賃貸住宅供給のあり方②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9512" y="3717032"/>
            <a:ext cx="8784896" cy="2394502"/>
          </a:xfrm>
          <a:prstGeom prst="rect">
            <a:avLst/>
          </a:prstGeom>
          <a:ln cmpd="sng">
            <a:noFill/>
          </a:ln>
        </p:spPr>
        <p:txBody>
          <a:bodyPr wrap="square">
            <a:spAutoFit/>
          </a:bodyPr>
          <a:lstStyle/>
          <a:p>
            <a:pPr marL="185738" indent="-185738">
              <a:lnSpc>
                <a:spcPct val="12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〇公営住宅の需要</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少ない</a:t>
            </a:r>
            <a:r>
              <a:rPr lang="ja-JP" altLang="en-US" dirty="0">
                <a:latin typeface="Meiryo UI" panose="020B0604030504040204" pitchFamily="50" charset="-128"/>
                <a:ea typeface="Meiryo UI" panose="020B0604030504040204" pitchFamily="50" charset="-128"/>
                <a:cs typeface="Meiryo UI" panose="020B0604030504040204" pitchFamily="50" charset="-128"/>
              </a:rPr>
              <a:t>ところは居住支援と連携して新たな活用を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探るなど、一方的</a:t>
            </a:r>
            <a:r>
              <a:rPr lang="ja-JP" altLang="en-US" dirty="0">
                <a:latin typeface="Meiryo UI" panose="020B0604030504040204" pitchFamily="50" charset="-128"/>
                <a:ea typeface="Meiryo UI" panose="020B0604030504040204" pitchFamily="50" charset="-128"/>
                <a:cs typeface="Meiryo UI" panose="020B0604030504040204" pitchFamily="50" charset="-128"/>
              </a:rPr>
              <a:t>に減らすだけではないという記載もあって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欲しい。居住</a:t>
            </a:r>
            <a:r>
              <a:rPr lang="ja-JP" altLang="en-US" dirty="0">
                <a:latin typeface="Meiryo UI" panose="020B0604030504040204" pitchFamily="50" charset="-128"/>
                <a:ea typeface="Meiryo UI" panose="020B0604030504040204" pitchFamily="50" charset="-128"/>
                <a:cs typeface="Meiryo UI" panose="020B0604030504040204" pitchFamily="50" charset="-128"/>
              </a:rPr>
              <a:t>支援</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法人にもメリット</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あり、かつ</a:t>
            </a:r>
            <a:r>
              <a:rPr lang="ja-JP" altLang="en-US" dirty="0">
                <a:latin typeface="Meiryo UI" panose="020B0604030504040204" pitchFamily="50" charset="-128"/>
                <a:ea typeface="Meiryo UI" panose="020B0604030504040204" pitchFamily="50" charset="-128"/>
                <a:cs typeface="Meiryo UI" panose="020B0604030504040204" pitchFamily="50" charset="-128"/>
              </a:rPr>
              <a:t>住宅が活用できる方向が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望ましい。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〇法人が動きやすい条件や、システム</a:t>
            </a:r>
            <a:r>
              <a:rPr lang="ja-JP" altLang="en-US" dirty="0">
                <a:latin typeface="Meiryo UI" panose="020B0604030504040204" pitchFamily="50" charset="-128"/>
                <a:ea typeface="Meiryo UI" panose="020B0604030504040204" pitchFamily="50" charset="-128"/>
                <a:cs typeface="Meiryo UI" panose="020B0604030504040204" pitchFamily="50" charset="-128"/>
              </a:rPr>
              <a:t>のあるべき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方法を各組織</a:t>
            </a:r>
            <a:r>
              <a:rPr lang="ja-JP" altLang="en-US" dirty="0">
                <a:latin typeface="Meiryo UI" panose="020B0604030504040204" pitchFamily="50" charset="-128"/>
                <a:ea typeface="Meiryo UI" panose="020B0604030504040204" pitchFamily="50" charset="-128"/>
                <a:cs typeface="Meiryo UI" panose="020B0604030504040204" pitchFamily="50" charset="-128"/>
              </a:rPr>
              <a:t>の行動原理や内部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事情を</a:t>
            </a:r>
            <a:r>
              <a:rPr lang="ja-JP" altLang="en-US" dirty="0">
                <a:latin typeface="Meiryo UI" panose="020B0604030504040204" pitchFamily="50" charset="-128"/>
                <a:ea typeface="Meiryo UI" panose="020B0604030504040204" pitchFamily="50" charset="-128"/>
                <a:cs typeface="Meiryo UI" panose="020B0604030504040204" pitchFamily="50" charset="-128"/>
              </a:rPr>
              <a:t>踏まえて出していくことができると、質的な</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サービスに</a:t>
            </a:r>
            <a:r>
              <a:rPr lang="ja-JP" altLang="en-US" dirty="0">
                <a:latin typeface="Meiryo UI" panose="020B0604030504040204" pitchFamily="50" charset="-128"/>
                <a:ea typeface="Meiryo UI" panose="020B0604030504040204" pitchFamily="50" charset="-128"/>
                <a:cs typeface="Meiryo UI" panose="020B0604030504040204" pitchFamily="50" charset="-128"/>
              </a:rPr>
              <a:t>関連した議論</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が深まるのではないか。</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179512" y="3748260"/>
            <a:ext cx="2520280" cy="344597"/>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居住支援法人との連携</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2528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6</a:t>
            </a:fld>
            <a:endParaRPr lang="ja-JP" altLang="en-US" sz="1400">
              <a:solidFill>
                <a:schemeClr val="tx1"/>
              </a:solidFill>
            </a:endParaRPr>
          </a:p>
        </p:txBody>
      </p:sp>
      <p:sp>
        <p:nvSpPr>
          <p:cNvPr id="6" name="正方形/長方形 5"/>
          <p:cNvSpPr/>
          <p:nvPr/>
        </p:nvSpPr>
        <p:spPr>
          <a:xfrm>
            <a:off x="179512" y="548680"/>
            <a:ext cx="8784896" cy="5955476"/>
          </a:xfrm>
          <a:prstGeom prst="rect">
            <a:avLst/>
          </a:prstGeom>
          <a:ln cmpd="sng">
            <a:noFill/>
          </a:ln>
        </p:spPr>
        <p:txBody>
          <a:bodyPr wrap="square">
            <a:spAutoFit/>
          </a:bodyPr>
          <a:lstStyle/>
          <a:p>
            <a:pPr marL="185738" indent="-185738">
              <a:lnSpc>
                <a:spcPct val="130000"/>
              </a:lnSpc>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〇府全体ではなく、どの地域にどういうふうに偏在しているのかを捉えたうえで、地域で暮らせないときに大阪府全体でどう支えるかというストラクチャーが見えてくると良いと考える。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〇公営住宅、</a:t>
            </a:r>
            <a:r>
              <a:rPr lang="en-US" altLang="ja-JP" dirty="0">
                <a:latin typeface="Meiryo UI" panose="020B0604030504040204" pitchFamily="50" charset="-128"/>
                <a:ea typeface="Meiryo UI" panose="020B0604030504040204" pitchFamily="50" charset="-128"/>
                <a:cs typeface="Meiryo UI" panose="020B0604030504040204" pitchFamily="50" charset="-128"/>
              </a:rPr>
              <a:t>UR</a:t>
            </a:r>
            <a:r>
              <a:rPr lang="ja-JP" altLang="en-US"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公社住宅も民間住宅も偏在しているため、ストックの偏在と、制度的な意味で伸び縮みするという仕組みを空間的に考えるという両方の観点から議論すべき。</a:t>
            </a:r>
          </a:p>
          <a:p>
            <a:pPr marL="185738" indent="-185738">
              <a:lnSpc>
                <a:spcPct val="13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公営</a:t>
            </a:r>
            <a:r>
              <a:rPr lang="ja-JP" altLang="en-US" dirty="0">
                <a:latin typeface="Meiryo UI" panose="020B0604030504040204" pitchFamily="50" charset="-128"/>
                <a:ea typeface="Meiryo UI" panose="020B0604030504040204" pitchFamily="50" charset="-128"/>
                <a:cs typeface="Meiryo UI" panose="020B0604030504040204" pitchFamily="50" charset="-128"/>
              </a:rPr>
              <a:t>住宅が支えている地域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と民間</a:t>
            </a:r>
            <a:r>
              <a:rPr lang="ja-JP" altLang="en-US" dirty="0">
                <a:latin typeface="Meiryo UI" panose="020B0604030504040204" pitchFamily="50" charset="-128"/>
                <a:ea typeface="Meiryo UI" panose="020B0604030504040204" pitchFamily="50" charset="-128"/>
                <a:cs typeface="Meiryo UI" panose="020B0604030504040204" pitchFamily="50" charset="-128"/>
              </a:rPr>
              <a:t>に任せて良い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地域があるため、もう</a:t>
            </a:r>
            <a:r>
              <a:rPr lang="ja-JP" altLang="en-US" dirty="0">
                <a:latin typeface="Meiryo UI" panose="020B0604030504040204" pitchFamily="50" charset="-128"/>
                <a:ea typeface="Meiryo UI" panose="020B0604030504040204" pitchFamily="50" charset="-128"/>
                <a:cs typeface="Meiryo UI" panose="020B0604030504040204" pitchFamily="50" charset="-128"/>
              </a:rPr>
              <a:t>少しエリアの状況を踏まえた</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書き込みが</a:t>
            </a:r>
            <a:r>
              <a:rPr lang="ja-JP" altLang="en-US" dirty="0">
                <a:latin typeface="Meiryo UI" panose="020B0604030504040204" pitchFamily="50" charset="-128"/>
                <a:ea typeface="Meiryo UI" panose="020B0604030504040204" pitchFamily="50" charset="-128"/>
                <a:cs typeface="Meiryo UI" panose="020B0604030504040204" pitchFamily="50" charset="-128"/>
              </a:rPr>
              <a:t>あっても</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dirty="0">
                <a:latin typeface="Meiryo UI" panose="020B0604030504040204" pitchFamily="50" charset="-128"/>
                <a:ea typeface="Meiryo UI" panose="020B0604030504040204" pitchFamily="50" charset="-128"/>
                <a:cs typeface="Meiryo UI" panose="020B0604030504040204" pitchFamily="50" charset="-128"/>
              </a:rPr>
              <a:t>ごと、もしくは市ごとに見て管理方針を決めていくことが、まだできていないということを文章化しておくべき。</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同じ</a:t>
            </a:r>
            <a:r>
              <a:rPr lang="ja-JP" altLang="en-US" dirty="0">
                <a:latin typeface="Meiryo UI" panose="020B0604030504040204" pitchFamily="50" charset="-128"/>
                <a:ea typeface="Meiryo UI" panose="020B0604030504040204" pitchFamily="50" charset="-128"/>
                <a:cs typeface="Meiryo UI" panose="020B0604030504040204" pitchFamily="50" charset="-128"/>
              </a:rPr>
              <a:t>問題を解くにしても、地域によって住宅供給の状況や住宅市場の実態は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違うため、それに</a:t>
            </a:r>
            <a:r>
              <a:rPr lang="ja-JP" altLang="en-US" dirty="0">
                <a:latin typeface="Meiryo UI" panose="020B0604030504040204" pitchFamily="50" charset="-128"/>
                <a:ea typeface="Meiryo UI" panose="020B0604030504040204" pitchFamily="50" charset="-128"/>
                <a:cs typeface="Meiryo UI" panose="020B0604030504040204" pitchFamily="50" charset="-128"/>
              </a:rPr>
              <a:t>応じた対応、</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考え方が書かれてもいいので</a:t>
            </a:r>
            <a:r>
              <a:rPr lang="ja-JP" altLang="en-US" dirty="0">
                <a:latin typeface="Meiryo UI" panose="020B0604030504040204" pitchFamily="50" charset="-128"/>
                <a:ea typeface="Meiryo UI" panose="020B0604030504040204" pitchFamily="50" charset="-128"/>
                <a:cs typeface="Meiryo UI" panose="020B0604030504040204" pitchFamily="50" charset="-128"/>
              </a:rPr>
              <a:t>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公営住宅全体</a:t>
            </a:r>
            <a:r>
              <a:rPr lang="ja-JP" altLang="en-US" dirty="0">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して量や改修をどうするという議論ではなく、</a:t>
            </a:r>
            <a:r>
              <a:rPr lang="ja-JP" altLang="en-US" dirty="0">
                <a:latin typeface="Meiryo UI" panose="020B0604030504040204" pitchFamily="50" charset="-128"/>
                <a:ea typeface="Meiryo UI" panose="020B0604030504040204" pitchFamily="50" charset="-128"/>
                <a:cs typeface="Meiryo UI" panose="020B0604030504040204" pitchFamily="50" charset="-128"/>
              </a:rPr>
              <a:t>この団地はどう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するという判断</a:t>
            </a:r>
            <a:r>
              <a:rPr lang="ja-JP" altLang="en-US" dirty="0">
                <a:latin typeface="Meiryo UI" panose="020B0604030504040204" pitchFamily="50" charset="-128"/>
                <a:ea typeface="Meiryo UI" panose="020B0604030504040204" pitchFamily="50" charset="-128"/>
                <a:cs typeface="Meiryo UI" panose="020B0604030504040204" pitchFamily="50" charset="-128"/>
              </a:rPr>
              <a:t>を強化しなければ</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いけない。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〇公営</a:t>
            </a:r>
            <a:r>
              <a:rPr lang="ja-JP" altLang="en-US" dirty="0">
                <a:latin typeface="Meiryo UI" panose="020B0604030504040204" pitchFamily="50" charset="-128"/>
                <a:ea typeface="Meiryo UI" panose="020B0604030504040204" pitchFamily="50" charset="-128"/>
                <a:cs typeface="Meiryo UI" panose="020B0604030504040204" pitchFamily="50" charset="-128"/>
              </a:rPr>
              <a:t>住宅が大量にある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ところだと</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2035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年から</a:t>
            </a:r>
            <a:r>
              <a:rPr lang="ja-JP" altLang="en-US" dirty="0">
                <a:latin typeface="Meiryo UI" panose="020B0604030504040204" pitchFamily="50" charset="-128"/>
                <a:ea typeface="Meiryo UI" panose="020B0604030504040204" pitchFamily="50" charset="-128"/>
                <a:cs typeface="Meiryo UI" panose="020B0604030504040204" pitchFamily="50" charset="-128"/>
              </a:rPr>
              <a:t>の減少幅</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はよ</a:t>
            </a:r>
            <a:r>
              <a:rPr lang="ja-JP" altLang="en-US" dirty="0">
                <a:latin typeface="Meiryo UI" panose="020B0604030504040204" pitchFamily="50" charset="-128"/>
                <a:ea typeface="Meiryo UI" panose="020B0604030504040204" pitchFamily="50" charset="-128"/>
                <a:cs typeface="Meiryo UI" panose="020B0604030504040204" pitchFamily="50" charset="-128"/>
              </a:rPr>
              <a:t>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大きくなり、</a:t>
            </a:r>
            <a:r>
              <a:rPr lang="ja-JP" altLang="en-US" dirty="0">
                <a:latin typeface="Meiryo UI" panose="020B0604030504040204" pitchFamily="50" charset="-128"/>
                <a:ea typeface="Meiryo UI" panose="020B0604030504040204" pitchFamily="50" charset="-128"/>
                <a:cs typeface="Meiryo UI" panose="020B0604030504040204" pitchFamily="50" charset="-128"/>
              </a:rPr>
              <a:t>もともと少ないところは全然</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影響</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ない。また、地域</a:t>
            </a:r>
            <a:r>
              <a:rPr lang="ja-JP" altLang="en-US" dirty="0">
                <a:latin typeface="Meiryo UI" panose="020B0604030504040204" pitchFamily="50" charset="-128"/>
                <a:ea typeface="Meiryo UI" panose="020B0604030504040204" pitchFamily="50" charset="-128"/>
                <a:cs typeface="Meiryo UI" panose="020B0604030504040204" pitchFamily="50" charset="-128"/>
              </a:rPr>
              <a:t>によって居住の安定確保を図るべき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世帯という</a:t>
            </a:r>
            <a:r>
              <a:rPr lang="ja-JP" altLang="en-US" dirty="0">
                <a:latin typeface="Meiryo UI" panose="020B0604030504040204" pitchFamily="50" charset="-128"/>
                <a:ea typeface="Meiryo UI" panose="020B0604030504040204" pitchFamily="50" charset="-128"/>
                <a:cs typeface="Meiryo UI" panose="020B0604030504040204" pitchFamily="50" charset="-128"/>
              </a:rPr>
              <a:t>のも違う可能性が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251520" y="622420"/>
            <a:ext cx="3024000" cy="344597"/>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spcBef>
                <a:spcPts val="600"/>
              </a:spcBef>
            </a:pP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地域における公営住宅の需要</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賃貸住宅供給のあり方③</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41390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2" ma:contentTypeDescription="新しいドキュメントを作成します。" ma:contentTypeScope="" ma:versionID="a83097d7ada888fdf2c0274d88225a7b">
  <xsd:schema xmlns:xsd="http://www.w3.org/2001/XMLSchema" xmlns:xs="http://www.w3.org/2001/XMLSchema" xmlns:p="http://schemas.microsoft.com/office/2006/metadata/properties" xmlns:ns2="46689e31-b03d-4afa-a735-a1f8d7beadb1" xmlns:ns3="c5cea96b-c715-4926-afa8-a788fd3a3c69" targetNamespace="http://schemas.microsoft.com/office/2006/metadata/properties" ma:root="true" ma:fieldsID="262bbb5bb5fec440fb4bc4123c39dc2f" ns2:_="" ns3:_="">
    <xsd:import namespace="46689e31-b03d-4afa-a735-a1f8d7beadb1"/>
    <xsd:import namespace="c5cea96b-c715-4926-afa8-a788fd3a3c69"/>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cea96b-c715-4926-afa8-a788fd3a3c69"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75D4BE-C642-4BF3-BB96-2A289500C7A0}">
  <ds:schemaRefs>
    <ds:schemaRef ds:uri="46689e31-b03d-4afa-a735-a1f8d7beadb1"/>
    <ds:schemaRef ds:uri="http://schemas.openxmlformats.org/package/2006/metadata/core-properties"/>
    <ds:schemaRef ds:uri="c5cea96b-c715-4926-afa8-a788fd3a3c69"/>
    <ds:schemaRef ds:uri="http://schemas.microsoft.com/office/2006/metadata/properties"/>
    <ds:schemaRef ds:uri="http://purl.org/dc/elements/1.1/"/>
    <ds:schemaRef ds:uri="http://schemas.microsoft.com/office/2006/documentManagement/types"/>
    <ds:schemaRef ds:uri="http://www.w3.org/XML/1998/namespace"/>
    <ds:schemaRef ds:uri="http://purl.org/dc/dcmitype/"/>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E065E3FB-59E5-4182-A671-040B5C994D0E}">
  <ds:schemaRefs>
    <ds:schemaRef ds:uri="http://schemas.microsoft.com/sharepoint/v3/contenttype/forms"/>
  </ds:schemaRefs>
</ds:datastoreItem>
</file>

<file path=customXml/itemProps3.xml><?xml version="1.0" encoding="utf-8"?>
<ds:datastoreItem xmlns:ds="http://schemas.openxmlformats.org/officeDocument/2006/customXml" ds:itemID="{D4C9252B-CBCF-4F1C-852E-0E0C169E69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c5cea96b-c715-4926-afa8-a788fd3a3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20821</TotalTime>
  <Words>1189</Words>
  <Application>Microsoft Office PowerPoint</Application>
  <PresentationFormat>画面に合わせる (4:3)</PresentationFormat>
  <Paragraphs>57</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谷山　広隆</cp:lastModifiedBy>
  <cp:revision>1131</cp:revision>
  <cp:lastPrinted>2020-07-17T08:43:26Z</cp:lastPrinted>
  <dcterms:created xsi:type="dcterms:W3CDTF">2018-07-03T08:27:08Z</dcterms:created>
  <dcterms:modified xsi:type="dcterms:W3CDTF">2020-07-17T09:01:59Z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