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599" r:id="rId5"/>
    <p:sldId id="638" r:id="rId6"/>
    <p:sldId id="640" r:id="rId7"/>
    <p:sldId id="598" r:id="rId8"/>
    <p:sldId id="622" r:id="rId9"/>
    <p:sldId id="615" r:id="rId10"/>
    <p:sldId id="605" r:id="rId11"/>
    <p:sldId id="606" r:id="rId12"/>
    <p:sldId id="614" r:id="rId13"/>
    <p:sldId id="641" r:id="rId14"/>
    <p:sldId id="642" r:id="rId15"/>
    <p:sldId id="644" r:id="rId16"/>
    <p:sldId id="632" r:id="rId17"/>
    <p:sldId id="633" r:id="rId18"/>
    <p:sldId id="643" r:id="rId19"/>
    <p:sldId id="578" r:id="rId20"/>
    <p:sldId id="631"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B9CDE5"/>
    <a:srgbClr val="000000"/>
    <a:srgbClr val="F2F2F2"/>
    <a:srgbClr val="FCD5B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2895" autoAdjust="0"/>
  </p:normalViewPr>
  <p:slideViewPr>
    <p:cSldViewPr>
      <p:cViewPr varScale="1">
        <p:scale>
          <a:sx n="65" d="100"/>
          <a:sy n="65" d="100"/>
        </p:scale>
        <p:origin x="14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35A81F1B-0329-4052-BE59-1AFDD22F778C}" type="datetimeFigureOut">
              <a:rPr kumimoji="1" lang="ja-JP" altLang="en-US" smtClean="0"/>
              <a:t>2020/7/13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8942646-AE46-4063-930C-1DDE33F9934D}" type="slidenum">
              <a:rPr kumimoji="1" lang="ja-JP" altLang="en-US" smtClean="0"/>
              <a:t>‹#›</a:t>
            </a:fld>
            <a:endParaRPr kumimoji="1" lang="ja-JP" altLang="en-US"/>
          </a:p>
        </p:txBody>
      </p:sp>
    </p:spTree>
    <p:extLst>
      <p:ext uri="{BB962C8B-B14F-4D97-AF65-F5344CB8AC3E}">
        <p14:creationId xmlns:p14="http://schemas.microsoft.com/office/powerpoint/2010/main" val="898924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4</a:t>
            </a:fld>
            <a:endParaRPr kumimoji="1" lang="en-US" altLang="ja-JP" dirty="0">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10698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5</a:t>
            </a:fld>
            <a:endParaRPr kumimoji="1" lang="en-US" altLang="ja-JP" dirty="0">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25422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12</a:t>
            </a:fld>
            <a:endParaRPr kumimoji="1" lang="en-US" altLang="ja-JP" dirty="0">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54064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3AC5560-7503-41BE-84A3-B02922FB0A2B}" type="datetime1">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4753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0503B4-F9ED-4247-B705-C52BC8ED12F5}" type="datetime1">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2119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79A77E-96C0-4BD0-B8D5-CC8BE502994C}" type="datetime1">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422473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fld id="{70A49A1E-9034-4DBA-A1DD-D21D9E4D5C70}" type="datetime1">
              <a:rPr lang="ja-JP" altLang="en-US" smtClean="0"/>
              <a:t>2020/7/13</a:t>
            </a:fld>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258178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32A0B1-A3B2-4D4E-9AE5-A704DDF4DE08}" type="datetime1">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99863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584B93C-3527-42D8-A122-6D5BB9FF4E42}" type="datetime1">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2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B85047-6CF9-4E32-AFA6-28F4A4A6A474}" type="datetime1">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18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9455E74-0D5A-46D7-8AE1-45064650C7E2}" type="datetime1">
              <a:rPr kumimoji="1" lang="ja-JP" altLang="en-US" smtClean="0"/>
              <a:t>2020/7/13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4156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6BF345C-DD1C-4D45-8D30-63B5BB4BD5FA}" type="datetime1">
              <a:rPr kumimoji="1" lang="ja-JP" altLang="en-US" smtClean="0"/>
              <a:t>2020/7/13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93025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64A5B7-F7F6-4EE4-B498-29109F690719}" type="datetime1">
              <a:rPr kumimoji="1" lang="ja-JP" altLang="en-US" smtClean="0"/>
              <a:t>2020/7/13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721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AECD2BC-21AA-4D6B-B56D-8532F8F9C639}" type="datetime1">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53047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F9B8532-9AEC-4B45-8ECE-7DD99FDEE8E8}" type="datetime1">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44665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45E7C-F412-467B-8CBA-4FD4678E5DD6}" type="datetime1">
              <a:rPr kumimoji="1" lang="ja-JP" altLang="en-US" smtClean="0"/>
              <a:t>2020/7/13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389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賃貸住宅供給の</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あり方</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298575" y="263578"/>
            <a:ext cx="1617232" cy="4001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a:solidFill>
                  <a:schemeClr val="tx1"/>
                </a:solidFill>
              </a:rPr>
              <a:t>資料</a:t>
            </a:r>
            <a:r>
              <a:rPr lang="ja-JP" altLang="en-US" sz="2000" dirty="0">
                <a:solidFill>
                  <a:schemeClr val="tx1"/>
                </a:solidFill>
              </a:rPr>
              <a:t>１</a:t>
            </a:r>
            <a:endParaRPr kumimoji="1" lang="ja-JP" altLang="en-US" sz="2000" dirty="0">
              <a:solidFill>
                <a:schemeClr val="tx1"/>
              </a:solidFill>
            </a:endParaRPr>
          </a:p>
        </p:txBody>
      </p:sp>
      <p:sp>
        <p:nvSpPr>
          <p:cNvPr id="7" name="Rectangle 1"/>
          <p:cNvSpPr>
            <a:spLocks noChangeArrowheads="1"/>
          </p:cNvSpPr>
          <p:nvPr/>
        </p:nvSpPr>
        <p:spPr bwMode="auto">
          <a:xfrm>
            <a:off x="1619672" y="5229200"/>
            <a:ext cx="6048672"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令和２年７月３日</a:t>
            </a:r>
            <a:endPar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大阪府住宅まちづくり審議会第３回政策検討部会　資料</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a:t>
            </a:fld>
            <a:endParaRPr lang="ja-JP" altLang="en-US" sz="1400">
              <a:solidFill>
                <a:schemeClr val="tx1"/>
              </a:solidFill>
            </a:endParaRPr>
          </a:p>
        </p:txBody>
      </p:sp>
    </p:spTree>
    <p:extLst>
      <p:ext uri="{BB962C8B-B14F-4D97-AF65-F5344CB8AC3E}">
        <p14:creationId xmlns:p14="http://schemas.microsoft.com/office/powerpoint/2010/main" val="4126692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331BE586-0C88-42FF-9323-A90AE19EE1EE}"/>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新型コロナウイルスへの対応（住宅関連）</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606396887"/>
              </p:ext>
            </p:extLst>
          </p:nvPr>
        </p:nvGraphicFramePr>
        <p:xfrm>
          <a:off x="212255" y="604783"/>
          <a:ext cx="8719489" cy="6111402"/>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3721516352"/>
                    </a:ext>
                  </a:extLst>
                </a:gridCol>
                <a:gridCol w="4824536">
                  <a:extLst>
                    <a:ext uri="{9D8B030D-6E8A-4147-A177-3AD203B41FA5}">
                      <a16:colId xmlns:a16="http://schemas.microsoft.com/office/drawing/2014/main" val="3120148882"/>
                    </a:ext>
                  </a:extLst>
                </a:gridCol>
                <a:gridCol w="2526802">
                  <a:extLst>
                    <a:ext uri="{9D8B030D-6E8A-4147-A177-3AD203B41FA5}">
                      <a16:colId xmlns:a16="http://schemas.microsoft.com/office/drawing/2014/main" val="2326724793"/>
                    </a:ext>
                  </a:extLst>
                </a:gridCol>
              </a:tblGrid>
              <a:tr h="23767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rPr>
                        <a:t>離職などにより住居を失った方、または失う恐れの高い方への支援</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71862773"/>
                  </a:ext>
                </a:extLst>
              </a:tr>
              <a:tr h="1128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dk1"/>
                          </a:solidFill>
                          <a:latin typeface="Meiryo UI" panose="020B0604030504040204" pitchFamily="50" charset="-128"/>
                          <a:ea typeface="Meiryo UI" panose="020B0604030504040204" pitchFamily="50" charset="-128"/>
                        </a:rPr>
                        <a:t>府営住宅の提供</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 新型コロナウイルス感染症拡大の影響による解雇や雇い止めなどにより、住宅の退去を余儀なくされる方を対象に、当座の住居を確保できるよう、府営住宅を一時的に提供</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・提供戸数　</a:t>
                      </a:r>
                      <a:r>
                        <a:rPr kumimoji="1" lang="en-US" altLang="ja-JP" sz="1600" dirty="0" smtClean="0">
                          <a:latin typeface="Meiryo UI" panose="020B0604030504040204" pitchFamily="50" charset="-128"/>
                          <a:ea typeface="Meiryo UI" panose="020B0604030504040204" pitchFamily="50" charset="-128"/>
                        </a:rPr>
                        <a:t>100</a:t>
                      </a:r>
                      <a:r>
                        <a:rPr kumimoji="1" lang="ja-JP" altLang="en-US" sz="1600" dirty="0" smtClean="0">
                          <a:latin typeface="Meiryo UI" panose="020B0604030504040204" pitchFamily="50" charset="-128"/>
                          <a:ea typeface="Meiryo UI" panose="020B0604030504040204" pitchFamily="50" charset="-128"/>
                        </a:rPr>
                        <a:t>戸程度（</a:t>
                      </a:r>
                      <a:r>
                        <a:rPr kumimoji="1" lang="en-US" altLang="ja-JP" sz="1600" dirty="0" smtClean="0">
                          <a:latin typeface="Meiryo UI" panose="020B0604030504040204" pitchFamily="50" charset="-128"/>
                          <a:ea typeface="Meiryo UI" panose="020B0604030504040204" pitchFamily="50" charset="-128"/>
                        </a:rPr>
                        <a:t>300</a:t>
                      </a:r>
                      <a:r>
                        <a:rPr kumimoji="1" lang="ja-JP" altLang="en-US" sz="1600" dirty="0" smtClean="0">
                          <a:latin typeface="Meiryo UI" panose="020B0604030504040204" pitchFamily="50" charset="-128"/>
                          <a:ea typeface="Meiryo UI" panose="020B0604030504040204" pitchFamily="50" charset="-128"/>
                        </a:rPr>
                        <a:t>戸まで順次拡大予定）</a:t>
                      </a:r>
                    </a:p>
                    <a:p>
                      <a:r>
                        <a:rPr kumimoji="1" lang="ja-JP" altLang="en-US" sz="1600" dirty="0" smtClean="0">
                          <a:latin typeface="Meiryo UI" panose="020B0604030504040204" pitchFamily="50" charset="-128"/>
                          <a:ea typeface="Meiryo UI" panose="020B0604030504040204" pitchFamily="50" charset="-128"/>
                        </a:rPr>
                        <a:t>・入居期間 ６か月以内（最長で１年まで延長可）</a:t>
                      </a:r>
                    </a:p>
                    <a:p>
                      <a:r>
                        <a:rPr kumimoji="1" lang="ja-JP" altLang="en-US" sz="1600" dirty="0" smtClean="0">
                          <a:latin typeface="Meiryo UI" panose="020B0604030504040204" pitchFamily="50" charset="-128"/>
                          <a:ea typeface="Meiryo UI" panose="020B0604030504040204" pitchFamily="50" charset="-128"/>
                        </a:rPr>
                        <a:t>・使用料　　 </a:t>
                      </a:r>
                      <a:r>
                        <a:rPr kumimoji="1" lang="en-US" altLang="ja-JP" sz="1600" dirty="0" smtClean="0">
                          <a:latin typeface="Meiryo UI" panose="020B0604030504040204" pitchFamily="50" charset="-128"/>
                          <a:ea typeface="Meiryo UI" panose="020B0604030504040204" pitchFamily="50" charset="-128"/>
                        </a:rPr>
                        <a:t>4,000</a:t>
                      </a:r>
                      <a:r>
                        <a:rPr kumimoji="1" lang="ja-JP" altLang="en-US" sz="1600" dirty="0" smtClean="0">
                          <a:latin typeface="Meiryo UI" panose="020B0604030504040204" pitchFamily="50" charset="-128"/>
                          <a:ea typeface="Meiryo UI" panose="020B0604030504040204" pitchFamily="50" charset="-128"/>
                        </a:rPr>
                        <a:t>円／月、保証金・共益費免除</a:t>
                      </a:r>
                    </a:p>
                    <a:p>
                      <a:r>
                        <a:rPr kumimoji="1" lang="ja-JP" altLang="en-US" sz="1600" dirty="0" smtClean="0">
                          <a:latin typeface="Meiryo UI" panose="020B0604030504040204" pitchFamily="50" charset="-128"/>
                          <a:ea typeface="Meiryo UI" panose="020B0604030504040204" pitchFamily="50" charset="-128"/>
                        </a:rPr>
                        <a:t>・募集開始　令和</a:t>
                      </a:r>
                      <a:r>
                        <a:rPr kumimoji="1" lang="en-US" altLang="ja-JP" sz="1600" dirty="0" smtClean="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rPr>
                        <a:t>20</a:t>
                      </a:r>
                      <a:r>
                        <a:rPr kumimoji="1" lang="ja-JP" altLang="en-US" sz="1600" dirty="0" smtClean="0">
                          <a:latin typeface="Meiryo UI" panose="020B0604030504040204" pitchFamily="50" charset="-128"/>
                          <a:ea typeface="Meiryo UI" panose="020B0604030504040204" pitchFamily="50" charset="-128"/>
                        </a:rPr>
                        <a:t>日（月）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相談等受付状況</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6/26</a:t>
                      </a:r>
                      <a:r>
                        <a:rPr kumimoji="1" lang="ja-JP" altLang="en-US" sz="12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〇相談　</a:t>
                      </a:r>
                      <a:r>
                        <a:rPr kumimoji="1" lang="en-US" altLang="ja-JP" sz="1600" b="0" dirty="0" smtClean="0">
                          <a:latin typeface="Meiryo UI" panose="020B0604030504040204" pitchFamily="50" charset="-128"/>
                          <a:ea typeface="Meiryo UI" panose="020B0604030504040204" pitchFamily="50" charset="-128"/>
                        </a:rPr>
                        <a:t>280</a:t>
                      </a:r>
                      <a:r>
                        <a:rPr kumimoji="1" lang="ja-JP" altLang="en-US" sz="1600" b="0" dirty="0" smtClean="0">
                          <a:latin typeface="Meiryo UI" panose="020B0604030504040204" pitchFamily="50" charset="-128"/>
                          <a:ea typeface="Meiryo UI" panose="020B0604030504040204" pitchFamily="50" charset="-128"/>
                        </a:rPr>
                        <a:t>件</a:t>
                      </a:r>
                      <a:endParaRPr kumimoji="1" lang="en-US" altLang="ja-JP" sz="160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rPr>
                        <a:t>〇申請　　</a:t>
                      </a:r>
                      <a:r>
                        <a:rPr kumimoji="1" lang="en-US" altLang="ja-JP" sz="1600" b="0" dirty="0" smtClean="0">
                          <a:latin typeface="Meiryo UI" panose="020B0604030504040204" pitchFamily="50" charset="-128"/>
                          <a:ea typeface="Meiryo UI" panose="020B0604030504040204" pitchFamily="50" charset="-128"/>
                        </a:rPr>
                        <a:t>27</a:t>
                      </a:r>
                      <a:r>
                        <a:rPr kumimoji="1" lang="ja-JP" altLang="en-US" sz="1600" b="0" dirty="0" smtClean="0">
                          <a:latin typeface="Meiryo UI" panose="020B0604030504040204" pitchFamily="50" charset="-128"/>
                          <a:ea typeface="Meiryo UI" panose="020B0604030504040204" pitchFamily="50" charset="-128"/>
                        </a:rPr>
                        <a:t>件</a:t>
                      </a:r>
                    </a:p>
                    <a:p>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56060860"/>
                  </a:ext>
                </a:extLst>
              </a:tr>
              <a:tr h="23767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effectLst/>
                          <a:latin typeface="Meiryo UI" panose="020B0604030504040204" pitchFamily="50" charset="-128"/>
                          <a:ea typeface="Meiryo UI" panose="020B0604030504040204" pitchFamily="50" charset="-128"/>
                        </a:rPr>
                        <a:t>府営住宅・府公社賃貸住宅等の家賃の取扱いについて</a:t>
                      </a:r>
                      <a:endParaRPr kumimoji="1" lang="ja-JP" altLang="en-US" sz="1600" b="1" dirty="0" smtClean="0">
                        <a:solidFill>
                          <a:schemeClr val="tx1"/>
                        </a:solidFill>
                        <a:latin typeface="Meiryo UI" panose="020B0604030504040204" pitchFamily="50" charset="-128"/>
                        <a:ea typeface="Meiryo UI" panose="020B0604030504040204" pitchFamily="50" charset="-128"/>
                      </a:endParaRPr>
                    </a:p>
                  </a:txBody>
                  <a:tcPr>
                    <a:solidFill>
                      <a:schemeClr val="accent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58659606"/>
                  </a:ext>
                </a:extLst>
              </a:tr>
              <a:tr h="2575722">
                <a:tc>
                  <a:txBody>
                    <a:bodyPr/>
                    <a:lstStyle/>
                    <a:p>
                      <a:pPr>
                        <a:lnSpc>
                          <a:spcPct val="100000"/>
                        </a:lnSpc>
                      </a:pPr>
                      <a:r>
                        <a:rPr kumimoji="1" lang="ja-JP" altLang="en-US" sz="1600" b="1" u="none" dirty="0" smtClean="0">
                          <a:solidFill>
                            <a:schemeClr val="tx1"/>
                          </a:solidFill>
                          <a:latin typeface="Meiryo UI" panose="020B0604030504040204" pitchFamily="50" charset="-128"/>
                          <a:ea typeface="Meiryo UI" panose="020B0604030504040204" pitchFamily="50" charset="-128"/>
                        </a:rPr>
                        <a:t>府営住宅</a:t>
                      </a:r>
                      <a:endParaRPr kumimoji="1" lang="en-US" altLang="ja-JP" sz="1600" b="1" u="none"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600" b="1" u="none" dirty="0" smtClean="0">
                          <a:solidFill>
                            <a:schemeClr val="tx1"/>
                          </a:solidFill>
                          <a:latin typeface="Meiryo UI" panose="020B0604030504040204" pitchFamily="50" charset="-128"/>
                          <a:ea typeface="Meiryo UI" panose="020B0604030504040204" pitchFamily="50" charset="-128"/>
                        </a:rPr>
                        <a:t>入居者の負担軽減措置</a:t>
                      </a:r>
                    </a:p>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ct val="100000"/>
                        </a:lnSpc>
                      </a:pPr>
                      <a:r>
                        <a:rPr kumimoji="1" lang="ja-JP" altLang="en-US" sz="1600" dirty="0" smtClean="0">
                          <a:solidFill>
                            <a:schemeClr val="tx1"/>
                          </a:solidFill>
                          <a:latin typeface="Meiryo UI" panose="020B0604030504040204" pitchFamily="50" charset="-128"/>
                          <a:ea typeface="Meiryo UI" panose="020B0604030504040204" pitchFamily="50" charset="-128"/>
                        </a:rPr>
                        <a:t>府営住宅の入居者で新型コロナウイルス感染症の影響により収入が著しく減少した方の家賃の減免等</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600" dirty="0" smtClean="0">
                          <a:solidFill>
                            <a:schemeClr val="tx1"/>
                          </a:solidFill>
                          <a:latin typeface="Meiryo UI" panose="020B0604030504040204" pitchFamily="50" charset="-128"/>
                          <a:ea typeface="Meiryo UI" panose="020B0604030504040204" pitchFamily="50" charset="-128"/>
                        </a:rPr>
                        <a:t>■家賃の減免 </a:t>
                      </a:r>
                    </a:p>
                    <a:p>
                      <a:pPr>
                        <a:lnSpc>
                          <a:spcPct val="100000"/>
                        </a:lnSpc>
                      </a:pPr>
                      <a:r>
                        <a:rPr kumimoji="1" lang="ja-JP" altLang="en-US" sz="1600" dirty="0" smtClean="0">
                          <a:solidFill>
                            <a:schemeClr val="tx1"/>
                          </a:solidFill>
                          <a:latin typeface="Meiryo UI" panose="020B0604030504040204" pitchFamily="50" charset="-128"/>
                          <a:ea typeface="Meiryo UI" panose="020B0604030504040204" pitchFamily="50" charset="-128"/>
                        </a:rPr>
                        <a:t>　解雇・倒産・休業・休職等により、収入が著しく減少し、府の定める基準以下となった世帯について、基本家賃の２分の１を下限として、家賃を減額</a:t>
                      </a:r>
                    </a:p>
                    <a:p>
                      <a:pPr>
                        <a:lnSpc>
                          <a:spcPct val="100000"/>
                        </a:lnSpc>
                      </a:pPr>
                      <a:r>
                        <a:rPr kumimoji="1" lang="ja-JP" altLang="en-US" sz="1600" dirty="0" smtClean="0">
                          <a:solidFill>
                            <a:schemeClr val="tx1"/>
                          </a:solidFill>
                          <a:latin typeface="Meiryo UI" panose="020B0604030504040204" pitchFamily="50" charset="-128"/>
                          <a:ea typeface="Meiryo UI" panose="020B0604030504040204" pitchFamily="50" charset="-128"/>
                        </a:rPr>
                        <a:t>■収入の更正</a:t>
                      </a:r>
                    </a:p>
                    <a:p>
                      <a:pPr>
                        <a:lnSpc>
                          <a:spcPct val="100000"/>
                        </a:lnSpc>
                      </a:pPr>
                      <a:r>
                        <a:rPr kumimoji="1" lang="ja-JP" altLang="en-US" sz="1600" dirty="0" smtClean="0">
                          <a:solidFill>
                            <a:schemeClr val="tx1"/>
                          </a:solidFill>
                          <a:latin typeface="Meiryo UI" panose="020B0604030504040204" pitchFamily="50" charset="-128"/>
                          <a:ea typeface="Meiryo UI" panose="020B0604030504040204" pitchFamily="50" charset="-128"/>
                        </a:rPr>
                        <a:t>　解雇・倒産・休業・休職等により、収入が著しく減少した世帯について、認定月収を再計算し、その結果、収入分位が下がる場合に、家賃を減額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家賃の減免にかかる</a:t>
                      </a:r>
                      <a:r>
                        <a:rPr kumimoji="1" lang="ja-JP" altLang="en-US" sz="1600" dirty="0" smtClean="0">
                          <a:latin typeface="Meiryo UI" panose="020B0604030504040204" pitchFamily="50" charset="-128"/>
                          <a:ea typeface="Meiryo UI" panose="020B0604030504040204" pitchFamily="50" charset="-128"/>
                        </a:rPr>
                        <a:t>相談等受付状況</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6/26)</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〇相談　</a:t>
                      </a:r>
                      <a:r>
                        <a:rPr kumimoji="1" lang="en-US" altLang="ja-JP" sz="1600" dirty="0" smtClean="0">
                          <a:latin typeface="Meiryo UI" panose="020B0604030504040204" pitchFamily="50" charset="-128"/>
                          <a:ea typeface="Meiryo UI" panose="020B0604030504040204" pitchFamily="50" charset="-128"/>
                        </a:rPr>
                        <a:t>1,375</a:t>
                      </a:r>
                      <a:r>
                        <a:rPr kumimoji="1" lang="ja-JP" altLang="en-US" sz="1600" dirty="0" smtClean="0">
                          <a:latin typeface="Meiryo UI" panose="020B0604030504040204" pitchFamily="50" charset="-128"/>
                          <a:ea typeface="Meiryo UI" panose="020B0604030504040204" pitchFamily="50" charset="-128"/>
                        </a:rPr>
                        <a:t>件</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〇申請　　</a:t>
                      </a:r>
                      <a:r>
                        <a:rPr kumimoji="1" lang="en-US" altLang="ja-JP" sz="1600" dirty="0" smtClean="0">
                          <a:latin typeface="Meiryo UI" panose="020B0604030504040204" pitchFamily="50" charset="-128"/>
                          <a:ea typeface="Meiryo UI" panose="020B0604030504040204" pitchFamily="50" charset="-128"/>
                        </a:rPr>
                        <a:t>200</a:t>
                      </a:r>
                      <a:r>
                        <a:rPr kumimoji="1" lang="ja-JP" altLang="en-US" sz="1600" dirty="0" smtClean="0">
                          <a:latin typeface="Meiryo UI" panose="020B0604030504040204" pitchFamily="50" charset="-128"/>
                          <a:ea typeface="Meiryo UI" panose="020B0604030504040204" pitchFamily="50" charset="-128"/>
                        </a:rPr>
                        <a:t>件</a:t>
                      </a:r>
                      <a:endParaRPr kumimoji="1" lang="en-US" altLang="ja-JP" sz="16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収入の更正にかかる</a:t>
                      </a:r>
                      <a:r>
                        <a:rPr kumimoji="1" lang="ja-JP" altLang="en-US" sz="1600" dirty="0" smtClean="0">
                          <a:latin typeface="Meiryo UI" panose="020B0604030504040204" pitchFamily="50" charset="-128"/>
                          <a:ea typeface="Meiryo UI" panose="020B0604030504040204" pitchFamily="50" charset="-128"/>
                        </a:rPr>
                        <a:t>相談等受付状況</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6/26)</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〇相談　　</a:t>
                      </a:r>
                      <a:r>
                        <a:rPr kumimoji="1" lang="en-US" altLang="ja-JP" sz="1600" dirty="0" smtClean="0">
                          <a:latin typeface="Meiryo UI" panose="020B0604030504040204" pitchFamily="50" charset="-128"/>
                          <a:ea typeface="Meiryo UI" panose="020B0604030504040204" pitchFamily="50" charset="-128"/>
                        </a:rPr>
                        <a:t>1000</a:t>
                      </a:r>
                      <a:r>
                        <a:rPr kumimoji="1" lang="ja-JP" altLang="en-US" sz="1600" dirty="0" smtClean="0">
                          <a:latin typeface="Meiryo UI" panose="020B0604030504040204" pitchFamily="50" charset="-128"/>
                          <a:ea typeface="Meiryo UI" panose="020B0604030504040204" pitchFamily="50" charset="-128"/>
                        </a:rPr>
                        <a:t>件</a:t>
                      </a:r>
                      <a:endParaRPr kumimoji="1" lang="en-US" altLang="ja-JP" sz="16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〇申請　　 </a:t>
                      </a:r>
                      <a:r>
                        <a:rPr kumimoji="1" lang="en-US" altLang="ja-JP" sz="1600" dirty="0" smtClean="0">
                          <a:latin typeface="Meiryo UI" panose="020B0604030504040204" pitchFamily="50" charset="-128"/>
                          <a:ea typeface="Meiryo UI" panose="020B0604030504040204" pitchFamily="50" charset="-128"/>
                        </a:rPr>
                        <a:t>265</a:t>
                      </a:r>
                      <a:r>
                        <a:rPr kumimoji="1" lang="ja-JP" altLang="en-US" sz="1600" dirty="0" smtClean="0">
                          <a:latin typeface="Meiryo UI" panose="020B0604030504040204" pitchFamily="50" charset="-128"/>
                          <a:ea typeface="Meiryo UI" panose="020B0604030504040204" pitchFamily="50" charset="-128"/>
                        </a:rPr>
                        <a:t>件</a:t>
                      </a:r>
                      <a:endParaRPr kumimoji="1" lang="en-US" altLang="ja-JP" sz="16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8975869"/>
                  </a:ext>
                </a:extLst>
              </a:tr>
              <a:tr h="485333">
                <a:tc>
                  <a:txBody>
                    <a:bodyPr/>
                    <a:lstStyle/>
                    <a:p>
                      <a:r>
                        <a:rPr kumimoji="1" lang="ja-JP" altLang="en-US" sz="1600" b="1" dirty="0" smtClean="0">
                          <a:latin typeface="Meiryo UI" panose="020B0604030504040204" pitchFamily="50" charset="-128"/>
                          <a:ea typeface="Meiryo UI" panose="020B0604030504040204" pitchFamily="50" charset="-128"/>
                        </a:rPr>
                        <a:t>府公社賃貸住宅等入居者の負担軽減措置</a:t>
                      </a:r>
                      <a:endParaRPr kumimoji="1" lang="ja-JP" altLang="en-US" sz="1600" b="1" dirty="0">
                        <a:latin typeface="Meiryo UI" panose="020B0604030504040204" pitchFamily="50" charset="-128"/>
                        <a:ea typeface="Meiryo UI" panose="020B0604030504040204" pitchFamily="50" charset="-128"/>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令和２年３月分以降の賃料等（最大３か月相当分）の支払いを令和２年 </a:t>
                      </a:r>
                      <a:r>
                        <a:rPr kumimoji="1" lang="en-US" altLang="ja-JP" sz="1600" dirty="0" smtClean="0">
                          <a:solidFill>
                            <a:schemeClr val="tx1"/>
                          </a:solidFill>
                          <a:latin typeface="Meiryo UI" panose="020B0604030504040204" pitchFamily="50" charset="-128"/>
                          <a:ea typeface="Meiryo UI" panose="020B0604030504040204" pitchFamily="50" charset="-128"/>
                        </a:rPr>
                        <a:t>12</a:t>
                      </a:r>
                      <a:r>
                        <a:rPr kumimoji="1" lang="ja-JP" altLang="en-US" sz="1600" dirty="0" smtClean="0">
                          <a:solidFill>
                            <a:schemeClr val="tx1"/>
                          </a:solidFill>
                          <a:latin typeface="Meiryo UI" panose="020B0604030504040204" pitchFamily="50" charset="-128"/>
                          <a:ea typeface="Meiryo UI" panose="020B0604030504040204" pitchFamily="50" charset="-128"/>
                        </a:rPr>
                        <a:t>月末日 まで猶予</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4110591319"/>
                  </a:ext>
                </a:extLst>
              </a:tr>
            </a:tbl>
          </a:graphicData>
        </a:graphic>
      </p:graphicFrame>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10</a:t>
            </a:fld>
            <a:endParaRPr lang="ja-JP" altLang="en-US" sz="1400">
              <a:solidFill>
                <a:schemeClr val="tx1"/>
              </a:solidFill>
            </a:endParaRPr>
          </a:p>
        </p:txBody>
      </p:sp>
    </p:spTree>
    <p:extLst>
      <p:ext uri="{BB962C8B-B14F-4D97-AF65-F5344CB8AC3E}">
        <p14:creationId xmlns:p14="http://schemas.microsoft.com/office/powerpoint/2010/main" val="192314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地域ごと</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の住宅の</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状況（世帯数に対する住宅の割合）</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2EDD75D7-1DC4-4802-8502-E32948EDE660}"/>
              </a:ext>
            </a:extLst>
          </p:cNvPr>
          <p:cNvSpPr/>
          <p:nvPr/>
        </p:nvSpPr>
        <p:spPr>
          <a:xfrm>
            <a:off x="323528" y="582806"/>
            <a:ext cx="8496944" cy="9547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4013" indent="-354013"/>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大阪市内や北摂エリアにおいて、民間賃貸住宅の比率が高い。</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354013" indent="-354013"/>
            <a:r>
              <a:rPr lang="ja-JP" altLang="en-US" dirty="0" smtClean="0">
                <a:solidFill>
                  <a:schemeClr val="tx1"/>
                </a:solidFill>
                <a:latin typeface="Meiryo UI" panose="020B0604030504040204" pitchFamily="50" charset="-128"/>
                <a:ea typeface="Meiryo UI" panose="020B0604030504040204" pitchFamily="50" charset="-128"/>
              </a:rPr>
              <a:t>○　泉南市や富田林市で</a:t>
            </a:r>
            <a:r>
              <a:rPr lang="en-US" altLang="ja-JP" dirty="0" smtClean="0">
                <a:solidFill>
                  <a:schemeClr val="tx1"/>
                </a:solidFill>
                <a:latin typeface="Meiryo UI" panose="020B0604030504040204" pitchFamily="50" charset="-128"/>
                <a:ea typeface="Meiryo UI" panose="020B0604030504040204" pitchFamily="50" charset="-128"/>
              </a:rPr>
              <a:t>UR</a:t>
            </a:r>
            <a:r>
              <a:rPr lang="ja-JP" altLang="en-US" dirty="0" smtClean="0">
                <a:solidFill>
                  <a:schemeClr val="tx1"/>
                </a:solidFill>
                <a:latin typeface="Meiryo UI" panose="020B0604030504040204" pitchFamily="50" charset="-128"/>
                <a:ea typeface="Meiryo UI" panose="020B0604030504040204" pitchFamily="50" charset="-128"/>
              </a:rPr>
              <a:t>・公社賃貸住宅の比率が高い。</a:t>
            </a:r>
            <a:endParaRPr lang="en-US" altLang="ja-JP" dirty="0" smtClean="0">
              <a:solidFill>
                <a:schemeClr val="tx1"/>
              </a:solidFill>
              <a:latin typeface="Meiryo UI" panose="020B0604030504040204" pitchFamily="50" charset="-128"/>
              <a:ea typeface="Meiryo UI" panose="020B0604030504040204" pitchFamily="50" charset="-128"/>
            </a:endParaRPr>
          </a:p>
          <a:p>
            <a:pPr marL="354013" indent="-354013"/>
            <a:r>
              <a:rPr lang="ja-JP" altLang="en-US" dirty="0">
                <a:solidFill>
                  <a:schemeClr val="tx1"/>
                </a:solidFill>
                <a:latin typeface="Meiryo UI" panose="020B0604030504040204" pitchFamily="50" charset="-128"/>
                <a:ea typeface="Meiryo UI" panose="020B0604030504040204" pitchFamily="50" charset="-128"/>
              </a:rPr>
              <a:t>○　貝塚市や泉佐野市で公営住宅の比率が</a:t>
            </a:r>
            <a:r>
              <a:rPr lang="ja-JP" altLang="en-US" dirty="0" smtClean="0">
                <a:solidFill>
                  <a:schemeClr val="tx1"/>
                </a:solidFill>
                <a:latin typeface="Meiryo UI" panose="020B0604030504040204" pitchFamily="50" charset="-128"/>
                <a:ea typeface="Meiryo UI" panose="020B0604030504040204" pitchFamily="50" charset="-128"/>
              </a:rPr>
              <a:t>高い。</a:t>
            </a:r>
            <a:endParaRPr lang="en-US" altLang="ja-JP" dirty="0">
              <a:solidFill>
                <a:schemeClr val="tx1"/>
              </a:solidFill>
              <a:latin typeface="Meiryo UI" panose="020B0604030504040204" pitchFamily="50" charset="-128"/>
              <a:ea typeface="Meiryo UI" panose="020B0604030504040204" pitchFamily="50" charset="-128"/>
            </a:endParaRPr>
          </a:p>
          <a:p>
            <a:pPr marL="354013" indent="-354013"/>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11</a:t>
            </a:fld>
            <a:endParaRPr lang="ja-JP" altLang="en-US" sz="1400">
              <a:solidFill>
                <a:schemeClr val="tx1"/>
              </a:solidFill>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4929" y="2198801"/>
            <a:ext cx="2772054" cy="3968387"/>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312" y="2193727"/>
            <a:ext cx="2797376" cy="3969535"/>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58" y="2203692"/>
            <a:ext cx="2776950" cy="3971577"/>
          </a:xfrm>
          <a:prstGeom prst="rect">
            <a:avLst/>
          </a:prstGeom>
        </p:spPr>
      </p:pic>
      <p:sp>
        <p:nvSpPr>
          <p:cNvPr id="13" name="テキスト ボックス 12"/>
          <p:cNvSpPr txBox="1"/>
          <p:nvPr/>
        </p:nvSpPr>
        <p:spPr>
          <a:xfrm>
            <a:off x="322270" y="6204437"/>
            <a:ext cx="8437107" cy="577081"/>
          </a:xfrm>
          <a:prstGeom prst="rect">
            <a:avLst/>
          </a:prstGeom>
          <a:noFill/>
        </p:spPr>
        <p:txBody>
          <a:bodyPr wrap="square" rtlCol="0">
            <a:spAutoFit/>
          </a:bodyPr>
          <a:lstStyle/>
          <a:p>
            <a:pPr fontAlgn="base">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・比率は、住宅数</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公営住宅数、</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・公社住宅数は大阪府調べ</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・民間賃貸住宅数、世帯数は「</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014221" y="5393332"/>
            <a:ext cx="360041" cy="138499"/>
          </a:xfrm>
          <a:prstGeom prst="rect">
            <a:avLst/>
          </a:prstGeom>
          <a:noFill/>
        </p:spPr>
        <p:txBody>
          <a:bodyPr wrap="square" rtlCol="0">
            <a:spAutoFit/>
          </a:bodyPr>
          <a:lstStyle/>
          <a:p>
            <a:r>
              <a:rPr lang="ja-JP" altLang="en-US" sz="300" dirty="0">
                <a:solidFill>
                  <a:schemeClr val="bg1"/>
                </a:solidFill>
              </a:rPr>
              <a:t>貝塚市</a:t>
            </a:r>
            <a:endParaRPr kumimoji="1" lang="ja-JP" altLang="en-US" sz="300" dirty="0">
              <a:solidFill>
                <a:schemeClr val="bg1"/>
              </a:solidFill>
            </a:endParaRPr>
          </a:p>
        </p:txBody>
      </p:sp>
      <p:sp>
        <p:nvSpPr>
          <p:cNvPr id="16" name="テキスト ボックス 15"/>
          <p:cNvSpPr txBox="1"/>
          <p:nvPr/>
        </p:nvSpPr>
        <p:spPr>
          <a:xfrm>
            <a:off x="2791402" y="5551599"/>
            <a:ext cx="360041" cy="138499"/>
          </a:xfrm>
          <a:prstGeom prst="rect">
            <a:avLst/>
          </a:prstGeom>
          <a:noFill/>
        </p:spPr>
        <p:txBody>
          <a:bodyPr wrap="square" rtlCol="0">
            <a:spAutoFit/>
          </a:bodyPr>
          <a:lstStyle/>
          <a:p>
            <a:r>
              <a:rPr lang="ja-JP" altLang="en-US" sz="300" dirty="0">
                <a:solidFill>
                  <a:schemeClr val="bg1"/>
                </a:solidFill>
              </a:rPr>
              <a:t>泉佐野</a:t>
            </a:r>
            <a:r>
              <a:rPr lang="ja-JP" altLang="en-US" sz="300" dirty="0" smtClean="0">
                <a:solidFill>
                  <a:schemeClr val="bg1"/>
                </a:solidFill>
              </a:rPr>
              <a:t>市</a:t>
            </a:r>
            <a:endParaRPr kumimoji="1" lang="ja-JP" altLang="en-US" sz="300" dirty="0">
              <a:solidFill>
                <a:schemeClr val="bg1"/>
              </a:solidFill>
            </a:endParaRPr>
          </a:p>
        </p:txBody>
      </p:sp>
      <p:sp>
        <p:nvSpPr>
          <p:cNvPr id="17" name="テキスト ボックス 16"/>
          <p:cNvSpPr txBox="1"/>
          <p:nvPr/>
        </p:nvSpPr>
        <p:spPr>
          <a:xfrm>
            <a:off x="3892167" y="5611974"/>
            <a:ext cx="360041" cy="138499"/>
          </a:xfrm>
          <a:prstGeom prst="rect">
            <a:avLst/>
          </a:prstGeom>
          <a:noFill/>
        </p:spPr>
        <p:txBody>
          <a:bodyPr wrap="square" rtlCol="0">
            <a:spAutoFit/>
          </a:bodyPr>
          <a:lstStyle/>
          <a:p>
            <a:r>
              <a:rPr lang="ja-JP" altLang="en-US" sz="300" dirty="0">
                <a:solidFill>
                  <a:schemeClr val="bg1"/>
                </a:solidFill>
              </a:rPr>
              <a:t>泉南</a:t>
            </a:r>
            <a:r>
              <a:rPr lang="ja-JP" altLang="en-US" sz="300" dirty="0" smtClean="0">
                <a:solidFill>
                  <a:schemeClr val="bg1"/>
                </a:solidFill>
              </a:rPr>
              <a:t>市</a:t>
            </a:r>
            <a:endParaRPr kumimoji="1" lang="ja-JP" altLang="en-US" sz="300" dirty="0">
              <a:solidFill>
                <a:schemeClr val="bg1"/>
              </a:solidFill>
            </a:endParaRPr>
          </a:p>
        </p:txBody>
      </p:sp>
      <p:sp>
        <p:nvSpPr>
          <p:cNvPr id="18" name="テキスト ボックス 17"/>
          <p:cNvSpPr txBox="1"/>
          <p:nvPr/>
        </p:nvSpPr>
        <p:spPr>
          <a:xfrm>
            <a:off x="5136868" y="5004698"/>
            <a:ext cx="360041" cy="138499"/>
          </a:xfrm>
          <a:prstGeom prst="rect">
            <a:avLst/>
          </a:prstGeom>
          <a:noFill/>
        </p:spPr>
        <p:txBody>
          <a:bodyPr wrap="square" rtlCol="0">
            <a:spAutoFit/>
          </a:bodyPr>
          <a:lstStyle/>
          <a:p>
            <a:r>
              <a:rPr lang="ja-JP" altLang="en-US" sz="300" dirty="0" smtClean="0">
                <a:solidFill>
                  <a:schemeClr val="bg1"/>
                </a:solidFill>
              </a:rPr>
              <a:t>富田林市</a:t>
            </a:r>
            <a:endParaRPr kumimoji="1" lang="ja-JP" altLang="en-US" sz="300" dirty="0">
              <a:solidFill>
                <a:schemeClr val="bg1"/>
              </a:solidFill>
            </a:endParaRPr>
          </a:p>
        </p:txBody>
      </p:sp>
      <p:sp>
        <p:nvSpPr>
          <p:cNvPr id="19" name="テキスト ボックス 18"/>
          <p:cNvSpPr txBox="1"/>
          <p:nvPr/>
        </p:nvSpPr>
        <p:spPr>
          <a:xfrm>
            <a:off x="2383620" y="5188622"/>
            <a:ext cx="360041" cy="138499"/>
          </a:xfrm>
          <a:prstGeom prst="rect">
            <a:avLst/>
          </a:prstGeom>
          <a:noFill/>
        </p:spPr>
        <p:txBody>
          <a:bodyPr wrap="square" rtlCol="0">
            <a:spAutoFit/>
          </a:bodyPr>
          <a:lstStyle/>
          <a:p>
            <a:r>
              <a:rPr lang="ja-JP" altLang="en-US" sz="300" dirty="0" smtClean="0">
                <a:solidFill>
                  <a:schemeClr val="bg1"/>
                </a:solidFill>
              </a:rPr>
              <a:t>田尻町</a:t>
            </a:r>
            <a:endParaRPr kumimoji="1" lang="ja-JP" altLang="en-US" sz="300" dirty="0">
              <a:solidFill>
                <a:schemeClr val="bg1"/>
              </a:solidFill>
            </a:endParaRPr>
          </a:p>
        </p:txBody>
      </p:sp>
      <p:sp>
        <p:nvSpPr>
          <p:cNvPr id="20" name="テキスト ボックス 19"/>
          <p:cNvSpPr txBox="1"/>
          <p:nvPr/>
        </p:nvSpPr>
        <p:spPr>
          <a:xfrm>
            <a:off x="1700424" y="4075837"/>
            <a:ext cx="360041" cy="138499"/>
          </a:xfrm>
          <a:prstGeom prst="rect">
            <a:avLst/>
          </a:prstGeom>
          <a:noFill/>
        </p:spPr>
        <p:txBody>
          <a:bodyPr wrap="square" rtlCol="0">
            <a:spAutoFit/>
          </a:bodyPr>
          <a:lstStyle/>
          <a:p>
            <a:r>
              <a:rPr lang="ja-JP" altLang="en-US" sz="300" dirty="0">
                <a:solidFill>
                  <a:schemeClr val="bg1"/>
                </a:solidFill>
              </a:rPr>
              <a:t>大阪</a:t>
            </a:r>
            <a:r>
              <a:rPr lang="ja-JP" altLang="en-US" sz="300" dirty="0" smtClean="0">
                <a:solidFill>
                  <a:schemeClr val="bg1"/>
                </a:solidFill>
              </a:rPr>
              <a:t>市</a:t>
            </a:r>
            <a:endParaRPr kumimoji="1" lang="ja-JP" altLang="en-US" sz="300" dirty="0">
              <a:solidFill>
                <a:schemeClr val="bg1"/>
              </a:solidFill>
            </a:endParaRPr>
          </a:p>
        </p:txBody>
      </p:sp>
      <p:sp>
        <p:nvSpPr>
          <p:cNvPr id="9" name="テキスト ボックス 8">
            <a:extLst>
              <a:ext uri="{FF2B5EF4-FFF2-40B4-BE49-F238E27FC236}">
                <a16:creationId xmlns:a16="http://schemas.microsoft.com/office/drawing/2014/main" id="{B59AD512-7FC9-4A3B-ADE4-56490E0FC8CF}"/>
              </a:ext>
            </a:extLst>
          </p:cNvPr>
          <p:cNvSpPr txBox="1"/>
          <p:nvPr/>
        </p:nvSpPr>
        <p:spPr>
          <a:xfrm>
            <a:off x="7091167" y="1753770"/>
            <a:ext cx="1005403" cy="338554"/>
          </a:xfrm>
          <a:prstGeom prst="rect">
            <a:avLst/>
          </a:prstGeom>
          <a:solidFill>
            <a:schemeClr val="bg1"/>
          </a:solidFill>
          <a:ln>
            <a:solidFill>
              <a:schemeClr val="tx1"/>
            </a:solidFill>
          </a:ln>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公営住宅</a:t>
            </a:r>
          </a:p>
        </p:txBody>
      </p:sp>
      <p:sp>
        <p:nvSpPr>
          <p:cNvPr id="10" name="テキスト ボックス 9">
            <a:extLst>
              <a:ext uri="{FF2B5EF4-FFF2-40B4-BE49-F238E27FC236}">
                <a16:creationId xmlns:a16="http://schemas.microsoft.com/office/drawing/2014/main" id="{6FDB7DA6-FEED-4DF2-8BFE-579DC61ABFE6}"/>
              </a:ext>
            </a:extLst>
          </p:cNvPr>
          <p:cNvSpPr txBox="1"/>
          <p:nvPr/>
        </p:nvSpPr>
        <p:spPr>
          <a:xfrm>
            <a:off x="3875839" y="1748696"/>
            <a:ext cx="1396536" cy="338554"/>
          </a:xfrm>
          <a:prstGeom prst="rect">
            <a:avLst/>
          </a:prstGeom>
          <a:solidFill>
            <a:schemeClr val="bg1"/>
          </a:solidFill>
          <a:ln>
            <a:solidFill>
              <a:schemeClr val="tx1"/>
            </a:solidFill>
          </a:ln>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UR</a:t>
            </a:r>
            <a:r>
              <a:rPr kumimoji="1" lang="ja-JP" altLang="en-US" sz="1600" dirty="0">
                <a:latin typeface="Meiryo UI" panose="020B0604030504040204" pitchFamily="50" charset="-128"/>
                <a:ea typeface="Meiryo UI" panose="020B0604030504040204" pitchFamily="50" charset="-128"/>
              </a:rPr>
              <a:t>・公社住宅</a:t>
            </a:r>
          </a:p>
        </p:txBody>
      </p:sp>
      <p:sp>
        <p:nvSpPr>
          <p:cNvPr id="11" name="テキスト ボックス 10">
            <a:extLst>
              <a:ext uri="{FF2B5EF4-FFF2-40B4-BE49-F238E27FC236}">
                <a16:creationId xmlns:a16="http://schemas.microsoft.com/office/drawing/2014/main" id="{B7EF97CA-35FB-4466-B7EB-5F837E402875}"/>
              </a:ext>
            </a:extLst>
          </p:cNvPr>
          <p:cNvSpPr txBox="1"/>
          <p:nvPr/>
        </p:nvSpPr>
        <p:spPr>
          <a:xfrm>
            <a:off x="992538" y="1758661"/>
            <a:ext cx="1415772" cy="338554"/>
          </a:xfrm>
          <a:prstGeom prst="rect">
            <a:avLst/>
          </a:prstGeom>
          <a:solidFill>
            <a:schemeClr val="bg1"/>
          </a:solidFill>
          <a:ln>
            <a:solidFill>
              <a:schemeClr val="tx1"/>
            </a:solidFill>
          </a:ln>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民間賃貸住宅</a:t>
            </a:r>
          </a:p>
        </p:txBody>
      </p:sp>
    </p:spTree>
    <p:extLst>
      <p:ext uri="{BB962C8B-B14F-4D97-AF65-F5344CB8AC3E}">
        <p14:creationId xmlns:p14="http://schemas.microsoft.com/office/powerpoint/2010/main" val="177249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地域ごとの状況を踏まえた府の取組みの方向性</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934368284"/>
              </p:ext>
            </p:extLst>
          </p:nvPr>
        </p:nvGraphicFramePr>
        <p:xfrm>
          <a:off x="251520" y="620688"/>
          <a:ext cx="8640960" cy="4125489"/>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3158868883"/>
                    </a:ext>
                  </a:extLst>
                </a:gridCol>
                <a:gridCol w="3636404">
                  <a:extLst>
                    <a:ext uri="{9D8B030D-6E8A-4147-A177-3AD203B41FA5}">
                      <a16:colId xmlns:a16="http://schemas.microsoft.com/office/drawing/2014/main" val="688017812"/>
                    </a:ext>
                  </a:extLst>
                </a:gridCol>
                <a:gridCol w="3636404">
                  <a:extLst>
                    <a:ext uri="{9D8B030D-6E8A-4147-A177-3AD203B41FA5}">
                      <a16:colId xmlns:a16="http://schemas.microsoft.com/office/drawing/2014/main" val="1157049533"/>
                    </a:ext>
                  </a:extLst>
                </a:gridCol>
              </a:tblGrid>
              <a:tr h="446168">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indent="-354013" algn="ctr"/>
                      <a:r>
                        <a:rPr lang="ja-JP" altLang="en-US" sz="1600" b="0" dirty="0" smtClean="0">
                          <a:solidFill>
                            <a:schemeClr val="tx1"/>
                          </a:solidFill>
                          <a:latin typeface="Meiryo UI" panose="020B0604030504040204" pitchFamily="50" charset="-128"/>
                          <a:ea typeface="Meiryo UI" panose="020B0604030504040204" pitchFamily="50" charset="-128"/>
                        </a:rPr>
                        <a:t>ミクロ</a:t>
                      </a:r>
                      <a:r>
                        <a:rPr lang="ja-JP" altLang="en-US" sz="1400" b="0" dirty="0" smtClean="0">
                          <a:solidFill>
                            <a:schemeClr val="tx1"/>
                          </a:solidFill>
                          <a:latin typeface="Meiryo UI" panose="020B0604030504040204" pitchFamily="50" charset="-128"/>
                          <a:ea typeface="Meiryo UI" panose="020B0604030504040204" pitchFamily="50" charset="-128"/>
                        </a:rPr>
                        <a:t>（地域）</a:t>
                      </a:r>
                      <a:r>
                        <a:rPr lang="ja-JP" altLang="en-US" sz="1600" b="0" dirty="0" smtClean="0">
                          <a:solidFill>
                            <a:schemeClr val="tx1"/>
                          </a:solidFill>
                          <a:latin typeface="Meiryo UI" panose="020B0604030504040204" pitchFamily="50" charset="-128"/>
                          <a:ea typeface="Meiryo UI" panose="020B0604030504040204" pitchFamily="50" charset="-128"/>
                        </a:rPr>
                        <a:t>の視点</a:t>
                      </a:r>
                      <a:endParaRPr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indent="-354013" algn="ctr"/>
                      <a:r>
                        <a:rPr lang="ja-JP" altLang="en-US" sz="1600" b="0" dirty="0" smtClean="0">
                          <a:solidFill>
                            <a:schemeClr val="tx1"/>
                          </a:solidFill>
                          <a:latin typeface="Meiryo UI" panose="020B0604030504040204" pitchFamily="50" charset="-128"/>
                          <a:ea typeface="Meiryo UI" panose="020B0604030504040204" pitchFamily="50" charset="-128"/>
                        </a:rPr>
                        <a:t>マクロ</a:t>
                      </a:r>
                      <a:r>
                        <a:rPr lang="ja-JP" altLang="en-US" sz="1400" b="0" dirty="0" smtClean="0">
                          <a:solidFill>
                            <a:schemeClr val="tx1"/>
                          </a:solidFill>
                          <a:latin typeface="Meiryo UI" panose="020B0604030504040204" pitchFamily="50" charset="-128"/>
                          <a:ea typeface="Meiryo UI" panose="020B0604030504040204" pitchFamily="50" charset="-128"/>
                        </a:rPr>
                        <a:t>（広域）</a:t>
                      </a:r>
                      <a:r>
                        <a:rPr lang="ja-JP" altLang="en-US" sz="1600" b="0" dirty="0" smtClean="0">
                          <a:solidFill>
                            <a:schemeClr val="tx1"/>
                          </a:solidFill>
                          <a:latin typeface="Meiryo UI" panose="020B0604030504040204" pitchFamily="50" charset="-128"/>
                          <a:ea typeface="Meiryo UI" panose="020B0604030504040204" pitchFamily="50" charset="-128"/>
                        </a:rPr>
                        <a:t>の視点</a:t>
                      </a:r>
                      <a:endParaRPr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822627"/>
                  </a:ext>
                </a:extLst>
              </a:tr>
              <a:tr h="921984">
                <a:tc>
                  <a:txBody>
                    <a:bodyPr/>
                    <a:lstStyle/>
                    <a:p>
                      <a:pPr algn="ctr"/>
                      <a:r>
                        <a:rPr kumimoji="1" lang="ja-JP" altLang="en-US" b="0" dirty="0" smtClean="0">
                          <a:solidFill>
                            <a:schemeClr val="tx1"/>
                          </a:solidFill>
                          <a:latin typeface="Meiryo UI" panose="020B0604030504040204" pitchFamily="50" charset="-128"/>
                          <a:ea typeface="Meiryo UI" panose="020B0604030504040204" pitchFamily="50" charset="-128"/>
                        </a:rPr>
                        <a:t>現状</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indent="-354013"/>
                      <a:r>
                        <a:rPr kumimoji="1" lang="ja-JP" altLang="en-US" sz="1600" b="0" dirty="0" smtClean="0">
                          <a:solidFill>
                            <a:schemeClr val="tx1"/>
                          </a:solidFill>
                          <a:latin typeface="Meiryo UI" panose="020B0604030504040204" pitchFamily="50" charset="-128"/>
                          <a:ea typeface="Meiryo UI" panose="020B0604030504040204" pitchFamily="50" charset="-128"/>
                        </a:rPr>
                        <a:t>○　居住している世帯や</a:t>
                      </a:r>
                      <a:r>
                        <a:rPr lang="ja-JP" altLang="en-US" sz="1600" b="0" dirty="0" smtClean="0">
                          <a:solidFill>
                            <a:schemeClr val="tx1"/>
                          </a:solidFill>
                          <a:latin typeface="Meiryo UI" panose="020B0604030504040204" pitchFamily="50" charset="-128"/>
                          <a:ea typeface="Meiryo UI" panose="020B0604030504040204" pitchFamily="50" charset="-128"/>
                        </a:rPr>
                        <a:t>住宅ストックの状況は地域ごとにさまざま。</a:t>
                      </a:r>
                      <a:endParaRPr lang="en-US" altLang="ja-JP" sz="1600" b="0" dirty="0" smtClean="0">
                        <a:solidFill>
                          <a:schemeClr val="tx1"/>
                        </a:solidFill>
                        <a:latin typeface="Meiryo UI" panose="020B0604030504040204" pitchFamily="50" charset="-128"/>
                        <a:ea typeface="Meiryo UI" panose="020B0604030504040204" pitchFamily="50" charset="-128"/>
                      </a:endParaRPr>
                    </a:p>
                    <a:p>
                      <a:pPr marL="354013" indent="-354013"/>
                      <a:r>
                        <a:rPr lang="ja-JP" altLang="en-US" sz="1600" b="0" dirty="0" smtClean="0">
                          <a:solidFill>
                            <a:schemeClr val="tx1"/>
                          </a:solidFill>
                          <a:latin typeface="Meiryo UI" panose="020B0604030504040204" pitchFamily="50" charset="-128"/>
                          <a:ea typeface="Meiryo UI" panose="020B0604030504040204" pitchFamily="50" charset="-128"/>
                        </a:rPr>
                        <a:t>○　居住地の移動については、同一市域内での移動が最も多い。</a:t>
                      </a:r>
                      <a:endParaRPr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indent="-354013"/>
                      <a:r>
                        <a:rPr lang="ja-JP" altLang="en-US" sz="1600" b="0" dirty="0" smtClean="0">
                          <a:solidFill>
                            <a:schemeClr val="tx1"/>
                          </a:solidFill>
                          <a:latin typeface="Meiryo UI" panose="020B0604030504040204" pitchFamily="50" charset="-128"/>
                          <a:ea typeface="Meiryo UI" panose="020B0604030504040204" pitchFamily="50" charset="-128"/>
                        </a:rPr>
                        <a:t>○　民間賃貸住宅は府域全体に数多く立地。</a:t>
                      </a:r>
                      <a:endParaRPr lang="en-US" altLang="ja-JP" sz="1600" b="0" dirty="0" smtClean="0">
                        <a:solidFill>
                          <a:schemeClr val="tx1"/>
                        </a:solidFill>
                        <a:latin typeface="Meiryo UI" panose="020B0604030504040204" pitchFamily="50" charset="-128"/>
                        <a:ea typeface="Meiryo UI" panose="020B0604030504040204" pitchFamily="50" charset="-128"/>
                      </a:endParaRPr>
                    </a:p>
                    <a:p>
                      <a:pPr marL="354013" indent="-354013"/>
                      <a:r>
                        <a:rPr lang="ja-JP" altLang="en-US" sz="1600" b="0" dirty="0" smtClean="0">
                          <a:solidFill>
                            <a:schemeClr val="tx1"/>
                          </a:solidFill>
                          <a:latin typeface="Meiryo UI" panose="020B0604030504040204" pitchFamily="50" charset="-128"/>
                          <a:ea typeface="Meiryo UI" panose="020B0604030504040204" pitchFamily="50" charset="-128"/>
                        </a:rPr>
                        <a:t>○　公的賃貸住宅も府域全体に広がるが、割合にばらつきがみられる。</a:t>
                      </a:r>
                      <a:endParaRPr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099191"/>
                  </a:ext>
                </a:extLst>
              </a:tr>
              <a:tr h="2612521">
                <a:tc>
                  <a:txBody>
                    <a:bodyPr/>
                    <a:lstStyle/>
                    <a:p>
                      <a:pPr algn="ctr"/>
                      <a:r>
                        <a:rPr kumimoji="1" lang="ja-JP" altLang="en-US" b="0" dirty="0" smtClean="0">
                          <a:solidFill>
                            <a:schemeClr val="tx1"/>
                          </a:solidFill>
                          <a:latin typeface="Meiryo UI" panose="020B0604030504040204" pitchFamily="50" charset="-128"/>
                          <a:ea typeface="Meiryo UI" panose="020B0604030504040204" pitchFamily="50" charset="-128"/>
                        </a:rPr>
                        <a:t>基本的な</a:t>
                      </a:r>
                      <a:endParaRPr kumimoji="1" lang="en-US" altLang="ja-JP"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b="0" dirty="0" smtClean="0">
                          <a:solidFill>
                            <a:schemeClr val="tx1"/>
                          </a:solidFill>
                          <a:latin typeface="Meiryo UI" panose="020B0604030504040204" pitchFamily="50" charset="-128"/>
                          <a:ea typeface="Meiryo UI" panose="020B0604030504040204" pitchFamily="50" charset="-128"/>
                        </a:rPr>
                        <a:t>考え方</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marR="0" lvl="0" indent="-354013"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　より確実に居住の安定確保を図るため、住民に直接的な行政サービスを提供する基礎自治体において、福祉施策やまちづくりと一体的に、地域の需要に応じた公営住宅の供給などの施策を</a:t>
                      </a:r>
                      <a:r>
                        <a:rPr kumimoji="1" lang="ja-JP" altLang="en-US" sz="1600" u="none" dirty="0" smtClean="0">
                          <a:solidFill>
                            <a:schemeClr val="tx1"/>
                          </a:solidFill>
                          <a:latin typeface="Meiryo UI" panose="020B0604030504040204" pitchFamily="50" charset="-128"/>
                          <a:ea typeface="Meiryo UI" panose="020B0604030504040204" pitchFamily="50" charset="-128"/>
                        </a:rPr>
                        <a:t>講じることが望ましい。</a:t>
                      </a:r>
                      <a:endParaRPr kumimoji="1" lang="en-US" altLang="ja-JP" sz="1600" u="none" dirty="0" smtClean="0">
                        <a:solidFill>
                          <a:schemeClr val="tx1"/>
                        </a:solidFill>
                        <a:latin typeface="Meiryo UI" panose="020B0604030504040204" pitchFamily="50" charset="-128"/>
                        <a:ea typeface="Meiryo UI" panose="020B0604030504040204" pitchFamily="50" charset="-128"/>
                      </a:endParaRPr>
                    </a:p>
                    <a:p>
                      <a:pPr marL="354013" marR="0" lvl="0" indent="-354013" algn="l"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solidFill>
                            <a:schemeClr val="tx1"/>
                          </a:solidFill>
                          <a:latin typeface="Meiryo UI" panose="020B0604030504040204" pitchFamily="50" charset="-128"/>
                          <a:ea typeface="Meiryo UI" panose="020B0604030504040204" pitchFamily="50" charset="-128"/>
                        </a:rPr>
                        <a:t>○　大規模団地が集まる地域では、関係する主体が連携し、地域の需要に応じた再編に取り組むことが必要。</a:t>
                      </a:r>
                      <a:endParaRPr kumimoji="1" lang="en-US" altLang="ja-JP" sz="1600" u="none"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indent="-354013"/>
                      <a:r>
                        <a:rPr kumimoji="1" lang="ja-JP" altLang="en-US" sz="1600" dirty="0" smtClean="0">
                          <a:solidFill>
                            <a:schemeClr val="tx1"/>
                          </a:solidFill>
                          <a:latin typeface="Meiryo UI" panose="020B0604030504040204" pitchFamily="50" charset="-128"/>
                          <a:ea typeface="Meiryo UI" panose="020B0604030504040204" pitchFamily="50" charset="-128"/>
                        </a:rPr>
                        <a:t>○　住宅ストック全体を活用するための市場の環境整備などの仕組み・枠組みづくりが必要。</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354013" indent="-354013"/>
                      <a:r>
                        <a:rPr kumimoji="1" lang="ja-JP" altLang="en-US" sz="1600" dirty="0" smtClean="0">
                          <a:solidFill>
                            <a:schemeClr val="tx1"/>
                          </a:solidFill>
                          <a:latin typeface="Meiryo UI" panose="020B0604030504040204" pitchFamily="50" charset="-128"/>
                          <a:ea typeface="Meiryo UI" panose="020B0604030504040204" pitchFamily="50" charset="-128"/>
                        </a:rPr>
                        <a:t>○　基礎自治体で居住の安定確保ができない場合に、広域自治体が補完することも必要。</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354013" indent="-354013"/>
                      <a:r>
                        <a:rPr kumimoji="1" lang="ja-JP" altLang="en-US" sz="1600" dirty="0" smtClean="0">
                          <a:solidFill>
                            <a:schemeClr val="tx1"/>
                          </a:solidFill>
                          <a:latin typeface="Meiryo UI" panose="020B0604030504040204" pitchFamily="50" charset="-128"/>
                          <a:ea typeface="Meiryo UI" panose="020B0604030504040204" pitchFamily="50" charset="-128"/>
                        </a:rPr>
                        <a:t>○　広域的な災害などの危機事象への対応。</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28967"/>
                  </a:ext>
                </a:extLst>
              </a:tr>
            </a:tbl>
          </a:graphicData>
        </a:graphic>
      </p:graphicFrame>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12</a:t>
            </a:fld>
            <a:endParaRPr lang="ja-JP" altLang="en-US" sz="1400">
              <a:solidFill>
                <a:schemeClr val="tx1"/>
              </a:solidFill>
            </a:endParaRPr>
          </a:p>
        </p:txBody>
      </p:sp>
      <p:graphicFrame>
        <p:nvGraphicFramePr>
          <p:cNvPr id="7" name="表 6"/>
          <p:cNvGraphicFramePr>
            <a:graphicFrameLocks noGrp="1"/>
          </p:cNvGraphicFramePr>
          <p:nvPr>
            <p:extLst/>
          </p:nvPr>
        </p:nvGraphicFramePr>
        <p:xfrm>
          <a:off x="251520" y="5182998"/>
          <a:ext cx="8640960" cy="1554480"/>
        </p:xfrm>
        <a:graphic>
          <a:graphicData uri="http://schemas.openxmlformats.org/drawingml/2006/table">
            <a:tbl>
              <a:tblPr firstRow="1" bandRow="1">
                <a:tableStyleId>{5C22544A-7EE6-4342-B048-85BDC9FD1C3A}</a:tableStyleId>
              </a:tblPr>
              <a:tblGrid>
                <a:gridCol w="1361630">
                  <a:extLst>
                    <a:ext uri="{9D8B030D-6E8A-4147-A177-3AD203B41FA5}">
                      <a16:colId xmlns:a16="http://schemas.microsoft.com/office/drawing/2014/main" val="3158868883"/>
                    </a:ext>
                  </a:extLst>
                </a:gridCol>
                <a:gridCol w="7279330">
                  <a:extLst>
                    <a:ext uri="{9D8B030D-6E8A-4147-A177-3AD203B41FA5}">
                      <a16:colId xmlns:a16="http://schemas.microsoft.com/office/drawing/2014/main" val="4100106746"/>
                    </a:ext>
                  </a:extLst>
                </a:gridCol>
              </a:tblGrid>
              <a:tr h="1440160">
                <a:tc>
                  <a:txBody>
                    <a:bodyPr/>
                    <a:lstStyle/>
                    <a:p>
                      <a:pPr algn="ctr"/>
                      <a:r>
                        <a:rPr kumimoji="1" lang="ja-JP" altLang="en-US" b="0" dirty="0" smtClean="0">
                          <a:solidFill>
                            <a:schemeClr val="tx1"/>
                          </a:solidFill>
                          <a:latin typeface="Meiryo UI" panose="020B0604030504040204" pitchFamily="50" charset="-128"/>
                          <a:ea typeface="Meiryo UI" panose="020B0604030504040204" pitchFamily="50" charset="-128"/>
                        </a:rPr>
                        <a:t>府の</a:t>
                      </a:r>
                      <a:endParaRPr kumimoji="1" lang="en-US" altLang="ja-JP"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b="0" dirty="0" smtClean="0">
                          <a:solidFill>
                            <a:schemeClr val="tx1"/>
                          </a:solidFill>
                          <a:latin typeface="Meiryo UI" panose="020B0604030504040204" pitchFamily="50" charset="-128"/>
                          <a:ea typeface="Meiryo UI" panose="020B0604030504040204" pitchFamily="50" charset="-128"/>
                        </a:rPr>
                        <a:t>取組みの</a:t>
                      </a:r>
                      <a:endParaRPr kumimoji="1" lang="en-US" altLang="ja-JP"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b="0" dirty="0" smtClean="0">
                          <a:solidFill>
                            <a:schemeClr val="tx1"/>
                          </a:solidFill>
                          <a:latin typeface="Meiryo UI" panose="020B0604030504040204" pitchFamily="50" charset="-128"/>
                          <a:ea typeface="Meiryo UI" panose="020B0604030504040204" pitchFamily="50" charset="-128"/>
                        </a:rPr>
                        <a:t>方向性</a:t>
                      </a: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marR="0" lvl="0" indent="-354013"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600" b="0" dirty="0" smtClean="0">
                          <a:solidFill>
                            <a:schemeClr val="tx1"/>
                          </a:solidFill>
                          <a:latin typeface="Meiryo UI" panose="020B0604030504040204" pitchFamily="50" charset="-128"/>
                          <a:ea typeface="Meiryo UI" panose="020B0604030504040204" pitchFamily="50" charset="-128"/>
                        </a:rPr>
                        <a:t>入居を拒まない質を備えた賃貸住宅（セーフティネット住宅）の拡大、居住支援サービスとしての入居支援や生活支援等の</a:t>
                      </a:r>
                      <a:r>
                        <a:rPr lang="ja-JP" altLang="en-US" sz="1600" b="0" dirty="0" smtClean="0">
                          <a:solidFill>
                            <a:schemeClr val="tx1"/>
                          </a:solidFill>
                          <a:latin typeface="Meiryo UI" panose="020B0604030504040204" pitchFamily="50" charset="-128"/>
                          <a:ea typeface="Meiryo UI" panose="020B0604030504040204" pitchFamily="50" charset="-128"/>
                        </a:rPr>
                        <a:t>市場環境整備。</a:t>
                      </a:r>
                      <a:endParaRPr lang="en-US" altLang="ja-JP" sz="1600" b="0" dirty="0" smtClean="0">
                        <a:solidFill>
                          <a:schemeClr val="tx1"/>
                        </a:solidFill>
                        <a:latin typeface="Meiryo UI" panose="020B0604030504040204" pitchFamily="50" charset="-128"/>
                        <a:ea typeface="Meiryo UI" panose="020B0604030504040204" pitchFamily="50" charset="-128"/>
                      </a:endParaRPr>
                    </a:p>
                    <a:p>
                      <a:pPr marL="354013" indent="-354013"/>
                      <a:r>
                        <a:rPr lang="ja-JP" altLang="en-US" sz="1600" b="0" dirty="0" smtClean="0">
                          <a:solidFill>
                            <a:schemeClr val="tx1"/>
                          </a:solidFill>
                          <a:latin typeface="Meiryo UI" panose="020B0604030504040204" pitchFamily="50" charset="-128"/>
                          <a:ea typeface="Meiryo UI" panose="020B0604030504040204" pitchFamily="50" charset="-128"/>
                        </a:rPr>
                        <a:t>○　福祉施策やまちづくりと一体的に、地域の需要に応じた施策を展開する市町村との連携や補完。</a:t>
                      </a:r>
                      <a:endParaRPr lang="en-US" altLang="ja-JP" sz="1600" b="0" dirty="0" smtClean="0">
                        <a:solidFill>
                          <a:schemeClr val="tx1"/>
                        </a:solidFill>
                        <a:latin typeface="Meiryo UI" panose="020B0604030504040204" pitchFamily="50" charset="-128"/>
                        <a:ea typeface="Meiryo UI" panose="020B0604030504040204" pitchFamily="50" charset="-128"/>
                      </a:endParaRPr>
                    </a:p>
                    <a:p>
                      <a:pPr marL="354013" marR="0" lvl="0" indent="-354013"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eiryo UI" panose="020B0604030504040204" pitchFamily="50" charset="-128"/>
                          <a:ea typeface="Meiryo UI" panose="020B0604030504040204" pitchFamily="50" charset="-128"/>
                        </a:rPr>
                        <a:t>○　広域的な災害などの危機事象により住まいを失うおそれのある府民に対して、府域全体の住宅ストックを活用した</a:t>
                      </a:r>
                      <a:r>
                        <a:rPr lang="ja-JP" altLang="en-US" sz="1600" b="0" dirty="0" smtClean="0">
                          <a:solidFill>
                            <a:schemeClr val="tx1"/>
                          </a:solidFill>
                          <a:latin typeface="Meiryo UI" panose="020B0604030504040204" pitchFamily="50" charset="-128"/>
                          <a:ea typeface="Meiryo UI" panose="020B0604030504040204" pitchFamily="50" charset="-128"/>
                        </a:rPr>
                        <a:t>枠組みの構築。</a:t>
                      </a:r>
                      <a:endParaRPr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304025"/>
                  </a:ext>
                </a:extLst>
              </a:tr>
            </a:tbl>
          </a:graphicData>
        </a:graphic>
      </p:graphicFrame>
      <p:sp>
        <p:nvSpPr>
          <p:cNvPr id="6" name="二等辺三角形 5"/>
          <p:cNvSpPr/>
          <p:nvPr/>
        </p:nvSpPr>
        <p:spPr>
          <a:xfrm flipV="1">
            <a:off x="4602964" y="4832048"/>
            <a:ext cx="1322440" cy="27286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840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A0C506C5-FB10-4189-879F-80282AF8DFAB}"/>
              </a:ext>
            </a:extLst>
          </p:cNvPr>
          <p:cNvSpPr>
            <a:spLocks noChangeArrowheads="1"/>
          </p:cNvSpPr>
          <p:nvPr/>
        </p:nvSpPr>
        <p:spPr bwMode="auto">
          <a:xfrm>
            <a:off x="-5613" y="11457"/>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spcBef>
                <a:spcPct val="0"/>
              </a:spcBef>
              <a:buFontTx/>
              <a:buNone/>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将来の世帯数</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試算</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（参考：国土交通省「公営住宅ストック推計プログラム」）</a:t>
            </a:r>
          </a:p>
        </p:txBody>
      </p:sp>
      <p:sp>
        <p:nvSpPr>
          <p:cNvPr id="17" name="Rectangle 6">
            <a:extLst>
              <a:ext uri="{FF2B5EF4-FFF2-40B4-BE49-F238E27FC236}">
                <a16:creationId xmlns:a16="http://schemas.microsoft.com/office/drawing/2014/main" id="{2129109E-FAAA-4519-90B8-2B2CC17F8281}"/>
              </a:ext>
            </a:extLst>
          </p:cNvPr>
          <p:cNvSpPr>
            <a:spLocks noChangeArrowheads="1"/>
          </p:cNvSpPr>
          <p:nvPr/>
        </p:nvSpPr>
        <p:spPr bwMode="auto">
          <a:xfrm>
            <a:off x="251520" y="591856"/>
            <a:ext cx="8697120" cy="2292935"/>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54013" indent="-354013"/>
            <a:r>
              <a:rPr lang="ja-JP" altLang="en-US" sz="1800" dirty="0">
                <a:solidFill>
                  <a:schemeClr val="tx1"/>
                </a:solidFill>
                <a:latin typeface="Meiryo UI" panose="020B0604030504040204" pitchFamily="50" charset="-128"/>
                <a:ea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rPr>
              <a:t>時間軸を考慮した各住宅の役割やボリュームの検討にあたり、</a:t>
            </a:r>
            <a:r>
              <a:rPr lang="en-US" altLang="ja-JP" sz="1800" dirty="0" smtClean="0">
                <a:solidFill>
                  <a:schemeClr val="tx1"/>
                </a:solidFill>
                <a:latin typeface="Meiryo UI" panose="020B0604030504040204" pitchFamily="50" charset="-128"/>
                <a:ea typeface="Meiryo UI" panose="020B0604030504040204" pitchFamily="50" charset="-128"/>
              </a:rPr>
              <a:t>10</a:t>
            </a:r>
            <a:r>
              <a:rPr lang="ja-JP" altLang="en-US" sz="1800" dirty="0" smtClean="0">
                <a:solidFill>
                  <a:schemeClr val="tx1"/>
                </a:solidFill>
                <a:latin typeface="Meiryo UI" panose="020B0604030504040204" pitchFamily="50" charset="-128"/>
                <a:ea typeface="Meiryo UI" panose="020B0604030504040204" pitchFamily="50" charset="-128"/>
              </a:rPr>
              <a:t>年間の指標</a:t>
            </a:r>
            <a:r>
              <a:rPr lang="ja-JP" altLang="en-US" sz="1800" dirty="0">
                <a:solidFill>
                  <a:schemeClr val="tx1"/>
                </a:solidFill>
                <a:latin typeface="Meiryo UI" panose="020B0604030504040204" pitchFamily="50" charset="-128"/>
                <a:ea typeface="Meiryo UI" panose="020B0604030504040204" pitchFamily="50" charset="-128"/>
              </a:rPr>
              <a:t>である公営住宅供給</a:t>
            </a:r>
            <a:r>
              <a:rPr lang="ja-JP" altLang="en-US" sz="1800" dirty="0" smtClean="0">
                <a:solidFill>
                  <a:schemeClr val="tx1"/>
                </a:solidFill>
                <a:latin typeface="Meiryo UI" panose="020B0604030504040204" pitchFamily="50" charset="-128"/>
                <a:ea typeface="Meiryo UI" panose="020B0604030504040204" pitchFamily="50" charset="-128"/>
              </a:rPr>
              <a:t>目標量　</a:t>
            </a:r>
            <a:r>
              <a:rPr lang="en-US" altLang="ja-JP" sz="1600" dirty="0" smtClean="0">
                <a:solidFill>
                  <a:schemeClr val="tx1"/>
                </a:solidFill>
                <a:latin typeface="Meiryo UI" panose="020B0604030504040204" pitchFamily="50" charset="-128"/>
                <a:ea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rPr>
              <a:t>第２回</a:t>
            </a:r>
            <a:r>
              <a:rPr lang="ja-JP" altLang="en-US" sz="1600" dirty="0">
                <a:solidFill>
                  <a:schemeClr val="tx1"/>
                </a:solidFill>
                <a:latin typeface="Meiryo UI" panose="020B0604030504040204" pitchFamily="50" charset="-128"/>
                <a:ea typeface="Meiryo UI" panose="020B0604030504040204" pitchFamily="50" charset="-128"/>
              </a:rPr>
              <a:t>部会で考え方を</a:t>
            </a:r>
            <a:r>
              <a:rPr lang="ja-JP" altLang="en-US" sz="1600" dirty="0" smtClean="0">
                <a:solidFill>
                  <a:schemeClr val="tx1"/>
                </a:solidFill>
                <a:latin typeface="Meiryo UI" panose="020B0604030504040204" pitchFamily="50" charset="-128"/>
                <a:ea typeface="Meiryo UI" panose="020B0604030504040204" pitchFamily="50" charset="-128"/>
              </a:rPr>
              <a:t>提示</a:t>
            </a:r>
            <a:r>
              <a:rPr lang="en-US" altLang="ja-JP" sz="1600" dirty="0" smtClean="0">
                <a:solidFill>
                  <a:schemeClr val="tx1"/>
                </a:solidFill>
                <a:latin typeface="Meiryo UI" panose="020B0604030504040204" pitchFamily="50" charset="-128"/>
                <a:ea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rPr>
              <a:t>に</a:t>
            </a:r>
            <a:r>
              <a:rPr lang="ja-JP" altLang="en-US" sz="1800" dirty="0">
                <a:solidFill>
                  <a:schemeClr val="tx1"/>
                </a:solidFill>
                <a:latin typeface="Meiryo UI" panose="020B0604030504040204" pitchFamily="50" charset="-128"/>
                <a:ea typeface="Meiryo UI" panose="020B0604030504040204" pitchFamily="50" charset="-128"/>
              </a:rPr>
              <a:t>加え</a:t>
            </a:r>
            <a:r>
              <a:rPr lang="ja-JP" altLang="en-US" sz="1800" dirty="0" smtClean="0">
                <a:solidFill>
                  <a:schemeClr val="tx1"/>
                </a:solidFill>
                <a:latin typeface="Meiryo UI" panose="020B0604030504040204" pitchFamily="50" charset="-128"/>
                <a:ea typeface="Meiryo UI" panose="020B0604030504040204" pitchFamily="50" charset="-128"/>
              </a:rPr>
              <a:t>、より長期的な視点として</a:t>
            </a:r>
            <a:r>
              <a:rPr lang="en-US" altLang="ja-JP" sz="1800" dirty="0" smtClean="0">
                <a:solidFill>
                  <a:schemeClr val="tx1"/>
                </a:solidFill>
                <a:latin typeface="Meiryo UI" panose="020B0604030504040204" pitchFamily="50" charset="-128"/>
                <a:ea typeface="Meiryo UI" panose="020B0604030504040204" pitchFamily="50" charset="-128"/>
              </a:rPr>
              <a:t>20</a:t>
            </a:r>
            <a:r>
              <a:rPr lang="ja-JP" altLang="en-US" sz="1800" dirty="0" smtClean="0">
                <a:solidFill>
                  <a:schemeClr val="tx1"/>
                </a:solidFill>
                <a:latin typeface="Meiryo UI" panose="020B0604030504040204" pitchFamily="50" charset="-128"/>
                <a:ea typeface="Meiryo UI" panose="020B0604030504040204" pitchFamily="50" charset="-128"/>
              </a:rPr>
              <a:t>年間の居住</a:t>
            </a:r>
            <a:r>
              <a:rPr lang="ja-JP" altLang="en-US" sz="1800" dirty="0">
                <a:solidFill>
                  <a:schemeClr val="tx1"/>
                </a:solidFill>
                <a:latin typeface="Meiryo UI" panose="020B0604030504040204" pitchFamily="50" charset="-128"/>
                <a:ea typeface="Meiryo UI" panose="020B0604030504040204" pitchFamily="50" charset="-128"/>
              </a:rPr>
              <a:t>の安定確保を図るべき</a:t>
            </a:r>
            <a:r>
              <a:rPr lang="ja-JP" altLang="en-US" sz="1800" dirty="0" smtClean="0">
                <a:solidFill>
                  <a:schemeClr val="tx1"/>
                </a:solidFill>
                <a:latin typeface="Meiryo UI" panose="020B0604030504040204" pitchFamily="50" charset="-128"/>
                <a:ea typeface="Meiryo UI" panose="020B0604030504040204" pitchFamily="50" charset="-128"/>
              </a:rPr>
              <a:t>世帯数の推移を試算。</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推計手法</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：国土交通省住宅局作成の「ストック推計プログラム」（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400" dirty="0" smtClean="0">
                <a:latin typeface="Meiryo UI" panose="020B0604030504040204" pitchFamily="50" charset="-128"/>
                <a:ea typeface="Meiryo UI" panose="020B0604030504040204" pitchFamily="50" charset="-128"/>
              </a:rPr>
              <a:t>　　　　市場</a:t>
            </a:r>
            <a:r>
              <a:rPr lang="ja-JP" altLang="en-US" sz="1400" dirty="0">
                <a:latin typeface="Meiryo UI" panose="020B0604030504040204" pitchFamily="50" charset="-128"/>
                <a:ea typeface="Meiryo UI" panose="020B0604030504040204" pitchFamily="50" charset="-128"/>
              </a:rPr>
              <a:t>において「家賃負担限度率」の範囲で、「最低居住面積水準」の賃貸住宅を確保できる年収（必要年収</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を算出し、「</a:t>
            </a:r>
            <a:r>
              <a:rPr lang="ja-JP" altLang="en-US" sz="1400" dirty="0">
                <a:latin typeface="Meiryo UI" panose="020B0604030504040204" pitchFamily="50" charset="-128"/>
                <a:ea typeface="Meiryo UI" panose="020B0604030504040204" pitchFamily="50" charset="-128"/>
              </a:rPr>
              <a:t>世帯構成・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世帯収入の構成比</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（住宅・土地統計調査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家計調査）</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のトレンド（対数近似）及び大阪府企画室作成の世帯推計結果から、必要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年収</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未満世帯数の推移を試算。</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5">
            <a:extLst>
              <a:ext uri="{FF2B5EF4-FFF2-40B4-BE49-F238E27FC236}">
                <a16:creationId xmlns:a16="http://schemas.microsoft.com/office/drawing/2014/main" id="{AA84104F-C576-42A3-9CF1-22F0A1D3C9F0}"/>
              </a:ext>
            </a:extLst>
          </p:cNvPr>
          <p:cNvGraphicFramePr>
            <a:graphicFrameLocks noGrp="1"/>
          </p:cNvGraphicFramePr>
          <p:nvPr>
            <p:extLst>
              <p:ext uri="{D42A27DB-BD31-4B8C-83A1-F6EECF244321}">
                <p14:modId xmlns:p14="http://schemas.microsoft.com/office/powerpoint/2010/main" val="1419015139"/>
              </p:ext>
            </p:extLst>
          </p:nvPr>
        </p:nvGraphicFramePr>
        <p:xfrm>
          <a:off x="251520" y="3749095"/>
          <a:ext cx="8579981" cy="2105144"/>
        </p:xfrm>
        <a:graphic>
          <a:graphicData uri="http://schemas.openxmlformats.org/drawingml/2006/table">
            <a:tbl>
              <a:tblPr firstRow="1" bandRow="1">
                <a:tableStyleId>{5C22544A-7EE6-4342-B048-85BDC9FD1C3A}</a:tableStyleId>
              </a:tblPr>
              <a:tblGrid>
                <a:gridCol w="1189970">
                  <a:extLst>
                    <a:ext uri="{9D8B030D-6E8A-4147-A177-3AD203B41FA5}">
                      <a16:colId xmlns:a16="http://schemas.microsoft.com/office/drawing/2014/main" val="3616717332"/>
                    </a:ext>
                  </a:extLst>
                </a:gridCol>
                <a:gridCol w="1189970">
                  <a:extLst>
                    <a:ext uri="{9D8B030D-6E8A-4147-A177-3AD203B41FA5}">
                      <a16:colId xmlns:a16="http://schemas.microsoft.com/office/drawing/2014/main" val="1068803091"/>
                    </a:ext>
                  </a:extLst>
                </a:gridCol>
                <a:gridCol w="1189970">
                  <a:extLst>
                    <a:ext uri="{9D8B030D-6E8A-4147-A177-3AD203B41FA5}">
                      <a16:colId xmlns:a16="http://schemas.microsoft.com/office/drawing/2014/main" val="1726549217"/>
                    </a:ext>
                  </a:extLst>
                </a:gridCol>
                <a:gridCol w="1296145">
                  <a:extLst>
                    <a:ext uri="{9D8B030D-6E8A-4147-A177-3AD203B41FA5}">
                      <a16:colId xmlns:a16="http://schemas.microsoft.com/office/drawing/2014/main" val="3102942396"/>
                    </a:ext>
                  </a:extLst>
                </a:gridCol>
                <a:gridCol w="1856963">
                  <a:extLst>
                    <a:ext uri="{9D8B030D-6E8A-4147-A177-3AD203B41FA5}">
                      <a16:colId xmlns:a16="http://schemas.microsoft.com/office/drawing/2014/main" val="3821245518"/>
                    </a:ext>
                  </a:extLst>
                </a:gridCol>
                <a:gridCol w="1856963">
                  <a:extLst>
                    <a:ext uri="{9D8B030D-6E8A-4147-A177-3AD203B41FA5}">
                      <a16:colId xmlns:a16="http://schemas.microsoft.com/office/drawing/2014/main" val="496065850"/>
                    </a:ext>
                  </a:extLst>
                </a:gridCol>
              </a:tblGrid>
              <a:tr h="144016">
                <a:tc gridSpan="3">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設定条件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一定の住宅を確保するのに必要な年収</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（必要年収）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rPr>
                        <a:t>①必要</a:t>
                      </a:r>
                      <a:r>
                        <a:rPr kumimoji="1" lang="ja-JP" altLang="en-US" sz="1100" b="0" dirty="0">
                          <a:solidFill>
                            <a:schemeClr val="tx1"/>
                          </a:solidFill>
                          <a:latin typeface="Meiryo UI" panose="020B0604030504040204" pitchFamily="50" charset="-128"/>
                          <a:ea typeface="Meiryo UI" panose="020B0604030504040204" pitchFamily="50" charset="-128"/>
                        </a:rPr>
                        <a:t>年収未満</a:t>
                      </a:r>
                      <a:r>
                        <a:rPr kumimoji="1" lang="ja-JP" altLang="en-US" sz="1100" b="0" dirty="0" smtClean="0">
                          <a:solidFill>
                            <a:schemeClr val="tx1"/>
                          </a:solidFill>
                          <a:latin typeface="Meiryo UI" panose="020B0604030504040204" pitchFamily="50" charset="-128"/>
                          <a:ea typeface="Meiryo UI" panose="020B0604030504040204" pitchFamily="50" charset="-128"/>
                        </a:rPr>
                        <a:t>世帯数</a:t>
                      </a:r>
                      <a:r>
                        <a:rPr kumimoji="1" lang="en-US" altLang="ja-JP" sz="1100" b="0" dirty="0" smtClean="0">
                          <a:solidFill>
                            <a:schemeClr val="tx1"/>
                          </a:solidFill>
                          <a:latin typeface="Meiryo UI" panose="020B0604030504040204" pitchFamily="50" charset="-128"/>
                          <a:ea typeface="Meiryo UI" panose="020B0604030504040204" pitchFamily="50" charset="-128"/>
                        </a:rPr>
                        <a:t>】</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a:t>
                      </a:r>
                      <a:r>
                        <a:rPr kumimoji="1" lang="en-US" altLang="ja-JP" sz="1100" b="0" dirty="0" smtClean="0">
                          <a:solidFill>
                            <a:schemeClr val="tx1"/>
                          </a:solidFill>
                          <a:latin typeface="Meiryo UI" panose="020B0604030504040204" pitchFamily="50" charset="-128"/>
                          <a:ea typeface="Meiryo UI" panose="020B0604030504040204" pitchFamily="50" charset="-128"/>
                        </a:rPr>
                        <a:t>2</a:t>
                      </a:r>
                      <a:r>
                        <a:rPr kumimoji="1" lang="ja-JP" altLang="en-US" sz="1100" b="0" dirty="0">
                          <a:solidFill>
                            <a:schemeClr val="tx1"/>
                          </a:solidFill>
                          <a:latin typeface="Meiryo UI" panose="020B0604030504040204" pitchFamily="50" charset="-128"/>
                          <a:ea typeface="Meiryo UI" panose="020B0604030504040204" pitchFamily="50" charset="-128"/>
                        </a:rPr>
                        <a:t>人以上世帯＋高齢単身・高齢夫婦・子育て世帯</a:t>
                      </a:r>
                      <a:r>
                        <a:rPr kumimoji="1" lang="ja-JP" altLang="en-US" sz="1100" b="0" dirty="0" smtClean="0">
                          <a:solidFill>
                            <a:schemeClr val="tx1"/>
                          </a:solidFill>
                          <a:latin typeface="Meiryo UI" panose="020B0604030504040204" pitchFamily="50" charset="-128"/>
                          <a:ea typeface="Meiryo UI" panose="020B0604030504040204" pitchFamily="50" charset="-128"/>
                        </a:rPr>
                        <a:t>）</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rPr>
                        <a:t>借家居住のみ</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rPr>
                        <a:t>②必要</a:t>
                      </a:r>
                      <a:r>
                        <a:rPr kumimoji="1" lang="ja-JP" altLang="en-US" sz="1100" b="0" dirty="0">
                          <a:solidFill>
                            <a:schemeClr val="tx1"/>
                          </a:solidFill>
                          <a:latin typeface="Meiryo UI" panose="020B0604030504040204" pitchFamily="50" charset="-128"/>
                          <a:ea typeface="Meiryo UI" panose="020B0604030504040204" pitchFamily="50" charset="-128"/>
                        </a:rPr>
                        <a:t>年収未満</a:t>
                      </a:r>
                      <a:r>
                        <a:rPr kumimoji="1" lang="ja-JP" altLang="en-US" sz="1100" b="0" dirty="0" smtClean="0">
                          <a:solidFill>
                            <a:schemeClr val="tx1"/>
                          </a:solidFill>
                          <a:latin typeface="Meiryo UI" panose="020B0604030504040204" pitchFamily="50" charset="-128"/>
                          <a:ea typeface="Meiryo UI" panose="020B0604030504040204" pitchFamily="50" charset="-128"/>
                        </a:rPr>
                        <a:t>世帯数</a:t>
                      </a:r>
                      <a:r>
                        <a:rPr kumimoji="1" lang="en-US" altLang="ja-JP" sz="1100" b="0" dirty="0" smtClean="0">
                          <a:solidFill>
                            <a:schemeClr val="tx1"/>
                          </a:solidFill>
                          <a:latin typeface="Meiryo UI" panose="020B0604030504040204" pitchFamily="50" charset="-128"/>
                          <a:ea typeface="Meiryo UI" panose="020B0604030504040204" pitchFamily="50" charset="-128"/>
                        </a:rPr>
                        <a:t>】</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（①に加え、若年単身世帯（</a:t>
                      </a:r>
                      <a:r>
                        <a:rPr kumimoji="1" lang="en-US" altLang="ja-JP" sz="1100" b="0" dirty="0">
                          <a:solidFill>
                            <a:schemeClr val="tx1"/>
                          </a:solidFill>
                          <a:latin typeface="Meiryo UI" panose="020B0604030504040204" pitchFamily="50" charset="-128"/>
                          <a:ea typeface="Meiryo UI" panose="020B0604030504040204" pitchFamily="50" charset="-128"/>
                        </a:rPr>
                        <a:t>60</a:t>
                      </a:r>
                      <a:r>
                        <a:rPr kumimoji="1" lang="ja-JP" altLang="en-US" sz="1100" b="0" dirty="0">
                          <a:solidFill>
                            <a:schemeClr val="tx1"/>
                          </a:solidFill>
                          <a:latin typeface="Meiryo UI" panose="020B0604030504040204" pitchFamily="50" charset="-128"/>
                          <a:ea typeface="Meiryo UI" panose="020B0604030504040204" pitchFamily="50" charset="-128"/>
                        </a:rPr>
                        <a:t>歳未満）を加算</a:t>
                      </a:r>
                      <a:r>
                        <a:rPr kumimoji="1" lang="ja-JP" altLang="en-US" sz="1100" b="0" dirty="0" smtClean="0">
                          <a:solidFill>
                            <a:schemeClr val="tx1"/>
                          </a:solidFill>
                          <a:latin typeface="Meiryo UI" panose="020B0604030504040204" pitchFamily="50" charset="-128"/>
                          <a:ea typeface="Meiryo UI" panose="020B0604030504040204" pitchFamily="50" charset="-128"/>
                        </a:rPr>
                        <a:t>）</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b="0" dirty="0" smtClean="0">
                          <a:solidFill>
                            <a:schemeClr val="tx1"/>
                          </a:solidFill>
                          <a:latin typeface="Meiryo UI" panose="020B0604030504040204" pitchFamily="50" charset="-128"/>
                          <a:ea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rPr>
                        <a:t>借家居住のみ</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061991"/>
                  </a:ext>
                </a:extLst>
              </a:tr>
              <a:tr h="64210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家賃負担</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限度率</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居住面積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市場家賃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998124858"/>
                  </a:ext>
                </a:extLst>
              </a:tr>
              <a:tr h="642104">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16.5</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24.7</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050" b="0" dirty="0">
                          <a:solidFill>
                            <a:schemeClr val="tx1"/>
                          </a:solidFill>
                          <a:latin typeface="Meiryo UI" panose="020B0604030504040204" pitchFamily="50" charset="-128"/>
                          <a:ea typeface="Meiryo UI" panose="020B0604030504040204" pitchFamily="50" charset="-128"/>
                        </a:rPr>
                        <a:t>（世帯人数、所得に応じて設定）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a:t>
                      </a:r>
                      <a:r>
                        <a:rPr kumimoji="1" lang="ja-JP" altLang="en-US" sz="1200" b="0" dirty="0">
                          <a:solidFill>
                            <a:schemeClr val="tx1"/>
                          </a:solidFill>
                          <a:latin typeface="Meiryo UI" panose="020B0604030504040204" pitchFamily="50" charset="-128"/>
                          <a:ea typeface="Meiryo UI" panose="020B0604030504040204" pitchFamily="50" charset="-128"/>
                        </a:rPr>
                        <a:t>人世帯　</a:t>
                      </a:r>
                      <a:r>
                        <a:rPr kumimoji="1" lang="en-US" altLang="ja-JP" sz="1200" b="0" dirty="0">
                          <a:solidFill>
                            <a:schemeClr val="tx1"/>
                          </a:solidFill>
                          <a:latin typeface="Meiryo UI" panose="020B0604030504040204" pitchFamily="50" charset="-128"/>
                          <a:ea typeface="Meiryo UI" panose="020B0604030504040204" pitchFamily="50" charset="-128"/>
                        </a:rPr>
                        <a:t>25㎡</a:t>
                      </a:r>
                    </a:p>
                    <a:p>
                      <a:pPr algn="ct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人世帯　</a:t>
                      </a:r>
                      <a:r>
                        <a:rPr kumimoji="1" lang="en-US" altLang="ja-JP" sz="1200" b="0" dirty="0">
                          <a:solidFill>
                            <a:schemeClr val="tx1"/>
                          </a:solidFill>
                          <a:latin typeface="Meiryo UI" panose="020B0604030504040204" pitchFamily="50" charset="-128"/>
                          <a:ea typeface="Meiryo UI" panose="020B0604030504040204" pitchFamily="50" charset="-128"/>
                        </a:rPr>
                        <a:t>30㎡</a:t>
                      </a:r>
                    </a:p>
                    <a:p>
                      <a:pPr algn="ctr"/>
                      <a:r>
                        <a:rPr kumimoji="1" lang="en-US" altLang="ja-JP" sz="1200" b="0" dirty="0">
                          <a:solidFill>
                            <a:schemeClr val="tx1"/>
                          </a:solidFill>
                          <a:latin typeface="Meiryo UI" panose="020B0604030504040204" pitchFamily="50" charset="-128"/>
                          <a:ea typeface="Meiryo UI" panose="020B0604030504040204" pitchFamily="50" charset="-128"/>
                        </a:rPr>
                        <a:t>3</a:t>
                      </a:r>
                      <a:r>
                        <a:rPr kumimoji="1" lang="ja-JP" altLang="en-US" sz="1200" b="0" dirty="0">
                          <a:solidFill>
                            <a:schemeClr val="tx1"/>
                          </a:solidFill>
                          <a:latin typeface="Meiryo UI" panose="020B0604030504040204" pitchFamily="50" charset="-128"/>
                          <a:ea typeface="Meiryo UI" panose="020B0604030504040204" pitchFamily="50" charset="-128"/>
                        </a:rPr>
                        <a:t>人世帯　</a:t>
                      </a:r>
                      <a:r>
                        <a:rPr kumimoji="1" lang="en-US" altLang="ja-JP" sz="1200" b="0" dirty="0">
                          <a:solidFill>
                            <a:schemeClr val="tx1"/>
                          </a:solidFill>
                          <a:latin typeface="Meiryo UI" panose="020B0604030504040204" pitchFamily="50" charset="-128"/>
                          <a:ea typeface="Meiryo UI" panose="020B0604030504040204" pitchFamily="50" charset="-128"/>
                        </a:rPr>
                        <a:t>40㎡</a:t>
                      </a:r>
                    </a:p>
                    <a:p>
                      <a:pPr algn="ctr"/>
                      <a:r>
                        <a:rPr kumimoji="1" lang="en-US" altLang="ja-JP" sz="1200" b="0" dirty="0">
                          <a:solidFill>
                            <a:schemeClr val="tx1"/>
                          </a:solidFill>
                          <a:latin typeface="Meiryo UI" panose="020B0604030504040204" pitchFamily="50" charset="-128"/>
                          <a:ea typeface="Meiryo UI" panose="020B0604030504040204" pitchFamily="50" charset="-128"/>
                        </a:rPr>
                        <a:t>4</a:t>
                      </a:r>
                      <a:r>
                        <a:rPr kumimoji="1" lang="ja-JP" altLang="en-US" sz="1200" b="0" dirty="0">
                          <a:solidFill>
                            <a:schemeClr val="tx1"/>
                          </a:solidFill>
                          <a:latin typeface="Meiryo UI" panose="020B0604030504040204" pitchFamily="50" charset="-128"/>
                          <a:ea typeface="Meiryo UI" panose="020B0604030504040204" pitchFamily="50" charset="-128"/>
                        </a:rPr>
                        <a:t>人世帯　</a:t>
                      </a:r>
                      <a:r>
                        <a:rPr kumimoji="1" lang="en-US" altLang="ja-JP" sz="1200" b="0" dirty="0">
                          <a:solidFill>
                            <a:schemeClr val="tx1"/>
                          </a:solidFill>
                          <a:latin typeface="Meiryo UI" panose="020B0604030504040204" pitchFamily="50" charset="-128"/>
                          <a:ea typeface="Meiryo UI" panose="020B0604030504040204" pitchFamily="50" charset="-128"/>
                        </a:rPr>
                        <a:t>50㎡</a:t>
                      </a:r>
                    </a:p>
                    <a:p>
                      <a:pPr algn="ctr"/>
                      <a:r>
                        <a:rPr kumimoji="1" lang="en-US" altLang="ja-JP" sz="1200" b="0" dirty="0">
                          <a:solidFill>
                            <a:schemeClr val="tx1"/>
                          </a:solidFill>
                          <a:latin typeface="Meiryo UI" panose="020B0604030504040204" pitchFamily="50" charset="-128"/>
                          <a:ea typeface="Meiryo UI" panose="020B0604030504040204" pitchFamily="50" charset="-128"/>
                        </a:rPr>
                        <a:t>5</a:t>
                      </a:r>
                      <a:r>
                        <a:rPr kumimoji="1" lang="ja-JP" altLang="en-US" sz="1200" b="0" dirty="0">
                          <a:solidFill>
                            <a:schemeClr val="tx1"/>
                          </a:solidFill>
                          <a:latin typeface="Meiryo UI" panose="020B0604030504040204" pitchFamily="50" charset="-128"/>
                          <a:ea typeface="Meiryo UI" panose="020B0604030504040204" pitchFamily="50" charset="-128"/>
                        </a:rPr>
                        <a:t>人世帯　</a:t>
                      </a:r>
                      <a:r>
                        <a:rPr kumimoji="1" lang="en-US" altLang="ja-JP" sz="1200" b="0" dirty="0">
                          <a:solidFill>
                            <a:schemeClr val="tx1"/>
                          </a:solidFill>
                          <a:latin typeface="Meiryo UI" panose="020B0604030504040204" pitchFamily="50" charset="-128"/>
                          <a:ea typeface="Meiryo UI" panose="020B0604030504040204" pitchFamily="50" charset="-128"/>
                        </a:rPr>
                        <a:t>57㎡</a:t>
                      </a:r>
                    </a:p>
                    <a:p>
                      <a:pPr algn="ctr"/>
                      <a:r>
                        <a:rPr kumimoji="1" lang="en-US" altLang="ja-JP" sz="1200" b="0" dirty="0">
                          <a:solidFill>
                            <a:schemeClr val="tx1"/>
                          </a:solidFill>
                          <a:latin typeface="Meiryo UI" panose="020B0604030504040204" pitchFamily="50" charset="-128"/>
                          <a:ea typeface="Meiryo UI" panose="020B0604030504040204" pitchFamily="50" charset="-128"/>
                        </a:rPr>
                        <a:t>6</a:t>
                      </a:r>
                      <a:r>
                        <a:rPr kumimoji="1" lang="ja-JP" altLang="en-US" sz="1200" b="0" dirty="0">
                          <a:solidFill>
                            <a:schemeClr val="tx1"/>
                          </a:solidFill>
                          <a:latin typeface="Meiryo UI" panose="020B0604030504040204" pitchFamily="50" charset="-128"/>
                          <a:ea typeface="Meiryo UI" panose="020B0604030504040204" pitchFamily="50" charset="-128"/>
                        </a:rPr>
                        <a:t>人世帯　</a:t>
                      </a:r>
                      <a:r>
                        <a:rPr kumimoji="1" lang="en-US" altLang="ja-JP" sz="1200" b="0" dirty="0">
                          <a:solidFill>
                            <a:schemeClr val="tx1"/>
                          </a:solidFill>
                          <a:latin typeface="Meiryo UI" panose="020B0604030504040204" pitchFamily="50" charset="-128"/>
                          <a:ea typeface="Meiryo UI" panose="020B0604030504040204" pitchFamily="50" charset="-128"/>
                        </a:rPr>
                        <a:t>67㎡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1,429</a:t>
                      </a:r>
                      <a:r>
                        <a:rPr kumimoji="1" lang="ja-JP" altLang="en-US" sz="1200" b="0" dirty="0">
                          <a:solidFill>
                            <a:schemeClr val="tx1"/>
                          </a:solidFill>
                          <a:latin typeface="Meiryo UI" panose="020B0604030504040204" pitchFamily="50" charset="-128"/>
                          <a:ea typeface="Meiryo UI" panose="020B0604030504040204" pitchFamily="50" charset="-128"/>
                        </a:rPr>
                        <a:t>円</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rPr>
                        <a:t>H30</a:t>
                      </a:r>
                      <a:r>
                        <a:rPr kumimoji="1" lang="ja-JP" altLang="en-US" sz="1000" b="0" dirty="0">
                          <a:solidFill>
                            <a:schemeClr val="tx1"/>
                          </a:solidFill>
                          <a:latin typeface="Meiryo UI" panose="020B0604030504040204" pitchFamily="50" charset="-128"/>
                          <a:ea typeface="Meiryo UI" panose="020B0604030504040204" pitchFamily="50" charset="-128"/>
                        </a:rPr>
                        <a:t>住宅・</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土地統計調査）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a:t>
                      </a:r>
                      <a:r>
                        <a:rPr kumimoji="1" lang="ja-JP" altLang="en-US" sz="1200" b="0" dirty="0">
                          <a:solidFill>
                            <a:schemeClr val="tx1"/>
                          </a:solidFill>
                          <a:latin typeface="Meiryo UI" panose="020B0604030504040204" pitchFamily="50" charset="-128"/>
                          <a:ea typeface="Meiryo UI" panose="020B0604030504040204" pitchFamily="50" charset="-128"/>
                        </a:rPr>
                        <a:t>人　</a:t>
                      </a:r>
                      <a:r>
                        <a:rPr kumimoji="1" lang="en-US" altLang="ja-JP" sz="1200" b="0" dirty="0">
                          <a:solidFill>
                            <a:schemeClr val="tx1"/>
                          </a:solidFill>
                          <a:latin typeface="Meiryo UI" panose="020B0604030504040204" pitchFamily="50" charset="-128"/>
                          <a:ea typeface="Meiryo UI" panose="020B0604030504040204" pitchFamily="50" charset="-128"/>
                        </a:rPr>
                        <a:t>192</a:t>
                      </a:r>
                      <a:r>
                        <a:rPr kumimoji="1" lang="ja-JP" altLang="en-US" sz="1200" b="0" dirty="0">
                          <a:solidFill>
                            <a:schemeClr val="tx1"/>
                          </a:solidFill>
                          <a:latin typeface="Meiryo UI" panose="020B0604030504040204" pitchFamily="50" charset="-128"/>
                          <a:ea typeface="Meiryo UI" panose="020B0604030504040204" pitchFamily="50" charset="-128"/>
                        </a:rPr>
                        <a:t>万円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人　</a:t>
                      </a:r>
                      <a:r>
                        <a:rPr kumimoji="1" lang="en-US" altLang="ja-JP" sz="1200" b="0" dirty="0">
                          <a:solidFill>
                            <a:schemeClr val="tx1"/>
                          </a:solidFill>
                          <a:latin typeface="Meiryo UI" panose="020B0604030504040204" pitchFamily="50" charset="-128"/>
                          <a:ea typeface="Meiryo UI" panose="020B0604030504040204" pitchFamily="50" charset="-128"/>
                        </a:rPr>
                        <a:t>237</a:t>
                      </a:r>
                      <a:r>
                        <a:rPr kumimoji="1" lang="ja-JP" altLang="en-US" sz="1200" b="0" dirty="0">
                          <a:solidFill>
                            <a:schemeClr val="tx1"/>
                          </a:solidFill>
                          <a:latin typeface="Meiryo UI" panose="020B0604030504040204" pitchFamily="50" charset="-128"/>
                          <a:ea typeface="Meiryo UI" panose="020B0604030504040204" pitchFamily="50" charset="-128"/>
                        </a:rPr>
                        <a:t>万円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3</a:t>
                      </a:r>
                      <a:r>
                        <a:rPr kumimoji="1" lang="ja-JP" altLang="en-US" sz="1200" b="0" dirty="0">
                          <a:solidFill>
                            <a:schemeClr val="tx1"/>
                          </a:solidFill>
                          <a:latin typeface="Meiryo UI" panose="020B0604030504040204" pitchFamily="50" charset="-128"/>
                          <a:ea typeface="Meiryo UI" panose="020B0604030504040204" pitchFamily="50" charset="-128"/>
                        </a:rPr>
                        <a:t>人　</a:t>
                      </a:r>
                      <a:r>
                        <a:rPr kumimoji="1" lang="en-US" altLang="ja-JP" sz="1200" b="0" dirty="0">
                          <a:solidFill>
                            <a:schemeClr val="tx1"/>
                          </a:solidFill>
                          <a:latin typeface="Meiryo UI" panose="020B0604030504040204" pitchFamily="50" charset="-128"/>
                          <a:ea typeface="Meiryo UI" panose="020B0604030504040204" pitchFamily="50" charset="-128"/>
                        </a:rPr>
                        <a:t>299</a:t>
                      </a:r>
                      <a:r>
                        <a:rPr kumimoji="1" lang="ja-JP" altLang="en-US" sz="1200" b="0" dirty="0">
                          <a:solidFill>
                            <a:schemeClr val="tx1"/>
                          </a:solidFill>
                          <a:latin typeface="Meiryo UI" panose="020B0604030504040204" pitchFamily="50" charset="-128"/>
                          <a:ea typeface="Meiryo UI" panose="020B0604030504040204" pitchFamily="50" charset="-128"/>
                        </a:rPr>
                        <a:t>万円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4</a:t>
                      </a:r>
                      <a:r>
                        <a:rPr kumimoji="1" lang="ja-JP" altLang="en-US" sz="1200" b="0" dirty="0">
                          <a:solidFill>
                            <a:schemeClr val="tx1"/>
                          </a:solidFill>
                          <a:latin typeface="Meiryo UI" panose="020B0604030504040204" pitchFamily="50" charset="-128"/>
                          <a:ea typeface="Meiryo UI" panose="020B0604030504040204" pitchFamily="50" charset="-128"/>
                        </a:rPr>
                        <a:t>人　</a:t>
                      </a:r>
                      <a:r>
                        <a:rPr kumimoji="1" lang="en-US" altLang="ja-JP" sz="1200" b="0" dirty="0">
                          <a:solidFill>
                            <a:schemeClr val="tx1"/>
                          </a:solidFill>
                          <a:latin typeface="Meiryo UI" panose="020B0604030504040204" pitchFamily="50" charset="-128"/>
                          <a:ea typeface="Meiryo UI" panose="020B0604030504040204" pitchFamily="50" charset="-128"/>
                        </a:rPr>
                        <a:t>356</a:t>
                      </a:r>
                      <a:r>
                        <a:rPr kumimoji="1" lang="ja-JP" altLang="en-US" sz="1200" b="0" dirty="0">
                          <a:solidFill>
                            <a:schemeClr val="tx1"/>
                          </a:solidFill>
                          <a:latin typeface="Meiryo UI" panose="020B0604030504040204" pitchFamily="50" charset="-128"/>
                          <a:ea typeface="Meiryo UI" panose="020B0604030504040204" pitchFamily="50" charset="-128"/>
                        </a:rPr>
                        <a:t>万円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5</a:t>
                      </a:r>
                      <a:r>
                        <a:rPr kumimoji="1" lang="ja-JP" altLang="en-US" sz="1200" b="0" dirty="0">
                          <a:solidFill>
                            <a:schemeClr val="tx1"/>
                          </a:solidFill>
                          <a:latin typeface="Meiryo UI" panose="020B0604030504040204" pitchFamily="50" charset="-128"/>
                          <a:ea typeface="Meiryo UI" panose="020B0604030504040204" pitchFamily="50" charset="-128"/>
                        </a:rPr>
                        <a:t>人　</a:t>
                      </a:r>
                      <a:r>
                        <a:rPr kumimoji="1" lang="en-US" altLang="ja-JP" sz="1200" b="0" dirty="0">
                          <a:solidFill>
                            <a:schemeClr val="tx1"/>
                          </a:solidFill>
                          <a:latin typeface="Meiryo UI" panose="020B0604030504040204" pitchFamily="50" charset="-128"/>
                          <a:ea typeface="Meiryo UI" panose="020B0604030504040204" pitchFamily="50" charset="-128"/>
                        </a:rPr>
                        <a:t>406</a:t>
                      </a:r>
                      <a:r>
                        <a:rPr kumimoji="1" lang="ja-JP" altLang="en-US" sz="1200" b="0" dirty="0">
                          <a:solidFill>
                            <a:schemeClr val="tx1"/>
                          </a:solidFill>
                          <a:latin typeface="Meiryo UI" panose="020B0604030504040204" pitchFamily="50" charset="-128"/>
                          <a:ea typeface="Meiryo UI" panose="020B0604030504040204" pitchFamily="50" charset="-128"/>
                        </a:rPr>
                        <a:t>万円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6</a:t>
                      </a:r>
                      <a:r>
                        <a:rPr kumimoji="1" lang="ja-JP" altLang="en-US" sz="1200" b="0" dirty="0">
                          <a:solidFill>
                            <a:schemeClr val="tx1"/>
                          </a:solidFill>
                          <a:latin typeface="Meiryo UI" panose="020B0604030504040204" pitchFamily="50" charset="-128"/>
                          <a:ea typeface="Meiryo UI" panose="020B0604030504040204" pitchFamily="50" charset="-128"/>
                        </a:rPr>
                        <a:t>人　</a:t>
                      </a:r>
                      <a:r>
                        <a:rPr kumimoji="1" lang="en-US" altLang="ja-JP" sz="1200" b="0" dirty="0">
                          <a:solidFill>
                            <a:schemeClr val="tx1"/>
                          </a:solidFill>
                          <a:latin typeface="Meiryo UI" panose="020B0604030504040204" pitchFamily="50" charset="-128"/>
                          <a:ea typeface="Meiryo UI" panose="020B0604030504040204" pitchFamily="50" charset="-128"/>
                        </a:rPr>
                        <a:t>477</a:t>
                      </a:r>
                      <a:r>
                        <a:rPr kumimoji="1" lang="ja-JP" altLang="en-US" sz="1200" b="0" dirty="0">
                          <a:solidFill>
                            <a:schemeClr val="tx1"/>
                          </a:solidFill>
                          <a:latin typeface="Meiryo UI" panose="020B0604030504040204" pitchFamily="50" charset="-128"/>
                          <a:ea typeface="Meiryo UI" panose="020B0604030504040204" pitchFamily="50" charset="-128"/>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４７．３万</a:t>
                      </a:r>
                      <a:r>
                        <a:rPr kumimoji="1" lang="ja-JP" altLang="en-US" sz="1600" b="0" dirty="0">
                          <a:solidFill>
                            <a:schemeClr val="tx1"/>
                          </a:solidFill>
                          <a:latin typeface="Meiryo UI" panose="020B0604030504040204" pitchFamily="50" charset="-128"/>
                          <a:ea typeface="Meiryo UI" panose="020B0604030504040204" pitchFamily="50" charset="-128"/>
                        </a:rPr>
                        <a:t>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６９．８万</a:t>
                      </a:r>
                      <a:r>
                        <a:rPr kumimoji="1" lang="ja-JP" altLang="en-US" sz="1600" b="0" dirty="0">
                          <a:solidFill>
                            <a:schemeClr val="tx1"/>
                          </a:solidFill>
                          <a:latin typeface="Meiryo UI" panose="020B0604030504040204" pitchFamily="50" charset="-128"/>
                          <a:ea typeface="Meiryo UI" panose="020B0604030504040204" pitchFamily="50" charset="-128"/>
                        </a:rPr>
                        <a:t>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238723"/>
                  </a:ext>
                </a:extLst>
              </a:tr>
            </a:tbl>
          </a:graphicData>
        </a:graphic>
      </p:graphicFrame>
      <p:sp>
        <p:nvSpPr>
          <p:cNvPr id="29" name="Rectangle 6">
            <a:extLst>
              <a:ext uri="{FF2B5EF4-FFF2-40B4-BE49-F238E27FC236}">
                <a16:creationId xmlns:a16="http://schemas.microsoft.com/office/drawing/2014/main" id="{4319C9D3-2160-47D5-BDAA-00748A589625}"/>
              </a:ext>
            </a:extLst>
          </p:cNvPr>
          <p:cNvSpPr>
            <a:spLocks noChangeArrowheads="1"/>
          </p:cNvSpPr>
          <p:nvPr/>
        </p:nvSpPr>
        <p:spPr bwMode="auto">
          <a:xfrm>
            <a:off x="267368" y="5968573"/>
            <a:ext cx="8386636" cy="769441"/>
          </a:xfrm>
          <a:prstGeom prst="rect">
            <a:avLst/>
          </a:prstGeom>
          <a:noFill/>
          <a:ln w="9525">
            <a:no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254125" indent="-1254125" eaLnBrk="1" hangingPunct="1">
              <a:spcBef>
                <a:spcPct val="0"/>
              </a:spcBef>
            </a:pP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家賃負担限度率：収入に対する家賃負担の比率がある一定限度を超えている場合、世帯は住宅に困窮しているとみなし、この住宅に困窮しているとみなされる一定の限度を「家賃負担限度率」としている。</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4125" indent="-1254125" eaLnBrk="1" hangingPunct="1">
              <a:spcBef>
                <a:spcPct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全国の家賃負担限度率</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×1.175</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（公営住宅法の大阪府の立地係数　</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位の平均）</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08138" indent="-1608138" eaLnBrk="1" hangingPunct="1">
              <a:spcBef>
                <a:spcPct val="0"/>
              </a:spcBef>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家賃負担限度率：「</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H7.4.21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住宅宅地審議会・住宅部会・基本問題小委員会提出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資料」より</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13</a:t>
            </a:fld>
            <a:endParaRPr lang="ja-JP" altLang="en-US" sz="1400">
              <a:solidFill>
                <a:schemeClr val="tx1"/>
              </a:solidFill>
            </a:endParaRPr>
          </a:p>
        </p:txBody>
      </p:sp>
      <p:sp>
        <p:nvSpPr>
          <p:cNvPr id="2" name="正方形/長方形 1"/>
          <p:cNvSpPr/>
          <p:nvPr/>
        </p:nvSpPr>
        <p:spPr>
          <a:xfrm>
            <a:off x="467545" y="1506628"/>
            <a:ext cx="8421872" cy="117929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31753" y="2959435"/>
            <a:ext cx="8697120" cy="738664"/>
          </a:xfrm>
          <a:prstGeom prst="rect">
            <a:avLst/>
          </a:prstGeom>
        </p:spPr>
        <p:txBody>
          <a:bodyPr wrap="square">
            <a:spAutoFit/>
          </a:bodyPr>
          <a:lstStyle/>
          <a:p>
            <a:pPr marL="87313" indent="-87313">
              <a:spcBef>
                <a:spcPct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年収の算出方法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人世帯の例）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必要家賃：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25㎡×1,429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35,725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a:spcBef>
                <a:spcPct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→家賃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負担率（この場合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）の範囲で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支払える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35,725÷0.223×12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811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A0C506C5-FB10-4189-879F-80282AF8DFAB}"/>
              </a:ext>
            </a:extLst>
          </p:cNvPr>
          <p:cNvSpPr>
            <a:spLocks noChangeArrowheads="1"/>
          </p:cNvSpPr>
          <p:nvPr/>
        </p:nvSpPr>
        <p:spPr bwMode="auto">
          <a:xfrm>
            <a:off x="-5613" y="11457"/>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spcBef>
                <a:spcPct val="0"/>
              </a:spcBef>
              <a:buFontTx/>
              <a:buNone/>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将来の世帯数</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の試算</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（参考：国土交通省</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「公営住宅ストック</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推計プログラム」）</a:t>
            </a:r>
          </a:p>
        </p:txBody>
      </p:sp>
      <p:sp>
        <p:nvSpPr>
          <p:cNvPr id="17" name="Rectangle 6">
            <a:extLst>
              <a:ext uri="{FF2B5EF4-FFF2-40B4-BE49-F238E27FC236}">
                <a16:creationId xmlns:a16="http://schemas.microsoft.com/office/drawing/2014/main" id="{2129109E-FAAA-4519-90B8-2B2CC17F8281}"/>
              </a:ext>
            </a:extLst>
          </p:cNvPr>
          <p:cNvSpPr>
            <a:spLocks noChangeArrowheads="1"/>
          </p:cNvSpPr>
          <p:nvPr/>
        </p:nvSpPr>
        <p:spPr bwMode="auto">
          <a:xfrm>
            <a:off x="273387" y="691061"/>
            <a:ext cx="8586000" cy="1200329"/>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前頁の条件を前提</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に将来</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の数値を試算したところ、総</a:t>
            </a:r>
            <a:r>
              <a:rPr lang="ja-JP" altLang="en-US" sz="1800" dirty="0">
                <a:latin typeface="Meiryo UI" panose="020B0604030504040204" pitchFamily="50" charset="-128"/>
                <a:ea typeface="Meiryo UI" panose="020B0604030504040204" pitchFamily="50" charset="-128"/>
              </a:rPr>
              <a:t>世帯数の減少に伴い</a:t>
            </a:r>
            <a:r>
              <a:rPr lang="ja-JP" altLang="en-US" sz="1800" dirty="0" smtClean="0">
                <a:latin typeface="Meiryo UI" panose="020B0604030504040204" pitchFamily="50" charset="-128"/>
                <a:ea typeface="Meiryo UI" panose="020B0604030504040204" pitchFamily="50" charset="-128"/>
              </a:rPr>
              <a:t>、居住の安定確保を図るべき世帯数も減少。一方で高齢</a:t>
            </a:r>
            <a:r>
              <a:rPr lang="ja-JP" altLang="en-US" sz="1800" dirty="0">
                <a:latin typeface="Meiryo UI" panose="020B0604030504040204" pitchFamily="50" charset="-128"/>
                <a:ea typeface="Meiryo UI" panose="020B0604030504040204" pitchFamily="50" charset="-128"/>
              </a:rPr>
              <a:t>単身</a:t>
            </a:r>
            <a:r>
              <a:rPr lang="ja-JP" altLang="en-US" sz="1800" dirty="0" smtClean="0">
                <a:latin typeface="Meiryo UI" panose="020B0604030504040204" pitchFamily="50" charset="-128"/>
                <a:ea typeface="Meiryo UI" panose="020B0604030504040204" pitchFamily="50" charset="-128"/>
              </a:rPr>
              <a:t>世帯数は増加</a:t>
            </a:r>
            <a:r>
              <a:rPr lang="ja-JP" altLang="en-US" sz="1800" dirty="0">
                <a:latin typeface="Meiryo UI" panose="020B0604030504040204" pitchFamily="50" charset="-128"/>
                <a:ea typeface="Meiryo UI" panose="020B0604030504040204" pitchFamily="50" charset="-128"/>
              </a:rPr>
              <a:t>していく結果となった</a:t>
            </a:r>
            <a:r>
              <a:rPr lang="ja-JP" altLang="en-US" sz="1800" dirty="0" smtClean="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marL="361950" indent="-361950" eaLnBrk="1" hangingPunct="1">
              <a:spcBef>
                <a:spcPct val="0"/>
              </a:spcBef>
            </a:pPr>
            <a:r>
              <a:rPr lang="ja-JP" altLang="en-US" sz="1800" dirty="0" smtClean="0">
                <a:solidFill>
                  <a:schemeClr val="tx1"/>
                </a:solidFill>
                <a:latin typeface="Meiryo UI" panose="020B0604030504040204" pitchFamily="50" charset="-128"/>
                <a:ea typeface="Meiryo UI" panose="020B0604030504040204" pitchFamily="50" charset="-128"/>
              </a:rPr>
              <a:t>○　なお、本試算では、</a:t>
            </a:r>
            <a:r>
              <a:rPr lang="en-US" altLang="ja-JP" sz="1800" dirty="0" smtClean="0">
                <a:solidFill>
                  <a:schemeClr val="tx1"/>
                </a:solidFill>
                <a:latin typeface="Meiryo UI" panose="020B0604030504040204" pitchFamily="50" charset="-128"/>
                <a:ea typeface="Meiryo UI" panose="020B0604030504040204" pitchFamily="50" charset="-128"/>
              </a:rPr>
              <a:t>1</a:t>
            </a:r>
            <a:r>
              <a:rPr lang="ja-JP" altLang="en-US" sz="1800" dirty="0" smtClean="0">
                <a:solidFill>
                  <a:schemeClr val="tx1"/>
                </a:solidFill>
                <a:latin typeface="Meiryo UI" panose="020B0604030504040204" pitchFamily="50" charset="-128"/>
                <a:ea typeface="Meiryo UI" panose="020B0604030504040204" pitchFamily="50" charset="-128"/>
              </a:rPr>
              <a:t>人世帯について、「入居拒否される場合が少なくない」「今後の収入増が難しい」といった実態を踏まえ、高齢単身世帯のみを計上している。</a:t>
            </a:r>
            <a:endParaRPr lang="en-US" altLang="ja-JP" sz="1800" dirty="0">
              <a:latin typeface="Meiryo UI" panose="020B0604030504040204" pitchFamily="50" charset="-128"/>
              <a:ea typeface="Meiryo UI" panose="020B0604030504040204" pitchFamily="50" charset="-128"/>
            </a:endParaRPr>
          </a:p>
        </p:txBody>
      </p:sp>
      <p:sp>
        <p:nvSpPr>
          <p:cNvPr id="4" name="正方形/長方形 3"/>
          <p:cNvSpPr/>
          <p:nvPr/>
        </p:nvSpPr>
        <p:spPr>
          <a:xfrm>
            <a:off x="2935829" y="2204864"/>
            <a:ext cx="3265638"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著しい困窮年収未満の世帯数の推計結果</a:t>
            </a:r>
            <a:endParaRPr lang="ja-JP" altLang="en-US" sz="1400" dirty="0"/>
          </a:p>
        </p:txBody>
      </p:sp>
      <p:sp>
        <p:nvSpPr>
          <p:cNvPr id="5" name="吹き出し: 角を丸めた四角形 3">
            <a:extLst>
              <a:ext uri="{FF2B5EF4-FFF2-40B4-BE49-F238E27FC236}">
                <a16:creationId xmlns:a16="http://schemas.microsoft.com/office/drawing/2014/main" id="{326B0A8C-EC2E-49B7-ABA9-55FA83980873}"/>
              </a:ext>
            </a:extLst>
          </p:cNvPr>
          <p:cNvSpPr/>
          <p:nvPr/>
        </p:nvSpPr>
        <p:spPr>
          <a:xfrm>
            <a:off x="7456376" y="4892868"/>
            <a:ext cx="914400" cy="432048"/>
          </a:xfrm>
          <a:prstGeom prst="wedgeRoundRectCallout">
            <a:avLst>
              <a:gd name="adj1" fmla="val -72024"/>
              <a:gd name="adj2" fmla="val -15681"/>
              <a:gd name="adj3" fmla="val 16667"/>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人世帯</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（高齢世帯）</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6" name="吹き出し: 角を丸めた四角形 6">
            <a:extLst>
              <a:ext uri="{FF2B5EF4-FFF2-40B4-BE49-F238E27FC236}">
                <a16:creationId xmlns:a16="http://schemas.microsoft.com/office/drawing/2014/main" id="{7F86B28B-1FE9-435B-B74E-CE2360A95F09}"/>
              </a:ext>
            </a:extLst>
          </p:cNvPr>
          <p:cNvSpPr/>
          <p:nvPr/>
        </p:nvSpPr>
        <p:spPr>
          <a:xfrm>
            <a:off x="7438227" y="3975725"/>
            <a:ext cx="914400" cy="432048"/>
          </a:xfrm>
          <a:prstGeom prst="wedgeRoundRectCallout">
            <a:avLst>
              <a:gd name="adj1" fmla="val -72024"/>
              <a:gd name="adj2" fmla="val -15681"/>
              <a:gd name="adj3" fmla="val 16667"/>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人世帯</a:t>
            </a:r>
          </a:p>
        </p:txBody>
      </p:sp>
      <p:sp>
        <p:nvSpPr>
          <p:cNvPr id="7" name="吹き出し: 角を丸めた四角形 7">
            <a:extLst>
              <a:ext uri="{FF2B5EF4-FFF2-40B4-BE49-F238E27FC236}">
                <a16:creationId xmlns:a16="http://schemas.microsoft.com/office/drawing/2014/main" id="{46004942-A04B-48E9-938A-36260AA12AE7}"/>
              </a:ext>
            </a:extLst>
          </p:cNvPr>
          <p:cNvSpPr/>
          <p:nvPr/>
        </p:nvSpPr>
        <p:spPr>
          <a:xfrm>
            <a:off x="7454582" y="3464708"/>
            <a:ext cx="914400" cy="432048"/>
          </a:xfrm>
          <a:prstGeom prst="wedgeRoundRectCallout">
            <a:avLst>
              <a:gd name="adj1" fmla="val -76863"/>
              <a:gd name="adj2" fmla="val -29335"/>
              <a:gd name="adj3" fmla="val 16667"/>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人世帯</a:t>
            </a:r>
          </a:p>
        </p:txBody>
      </p:sp>
      <p:sp>
        <p:nvSpPr>
          <p:cNvPr id="8" name="吹き出し: 角を丸めた四角形 8">
            <a:extLst>
              <a:ext uri="{FF2B5EF4-FFF2-40B4-BE49-F238E27FC236}">
                <a16:creationId xmlns:a16="http://schemas.microsoft.com/office/drawing/2014/main" id="{E972DF1F-3474-43E1-8AC8-289E4C119A50}"/>
              </a:ext>
            </a:extLst>
          </p:cNvPr>
          <p:cNvSpPr/>
          <p:nvPr/>
        </p:nvSpPr>
        <p:spPr>
          <a:xfrm>
            <a:off x="7454582" y="3016286"/>
            <a:ext cx="914400" cy="432048"/>
          </a:xfrm>
          <a:prstGeom prst="wedgeRoundRectCallout">
            <a:avLst>
              <a:gd name="adj1" fmla="val -79666"/>
              <a:gd name="adj2" fmla="val 22357"/>
              <a:gd name="adj3" fmla="val 16667"/>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人世帯</a:t>
            </a:r>
          </a:p>
        </p:txBody>
      </p:sp>
      <p:sp>
        <p:nvSpPr>
          <p:cNvPr id="11" name="右矢印 10"/>
          <p:cNvSpPr/>
          <p:nvPr/>
        </p:nvSpPr>
        <p:spPr>
          <a:xfrm rot="197154">
            <a:off x="2154119" y="2512232"/>
            <a:ext cx="4824536" cy="38051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18335" y="2512978"/>
            <a:ext cx="88998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（千世帯）</a:t>
            </a:r>
            <a:endParaRPr kumimoji="1" lang="ja-JP" altLang="en-US" sz="11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73387" y="6530037"/>
            <a:ext cx="8657763" cy="253916"/>
          </a:xfrm>
          <a:prstGeom prst="rect">
            <a:avLst/>
          </a:prstGeom>
          <a:noFill/>
        </p:spPr>
        <p:txBody>
          <a:bodyPr wrap="square" rtlCol="0">
            <a:spAutoFit/>
          </a:bodyPr>
          <a:lstStyle/>
          <a:p>
            <a:pPr algn="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出典：「住宅・土地統計調査」（総務省）、「家計調査」（総務省）、「大阪府人口ビジョン策定後の人口動向等の整理（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」（大阪府企画室）</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14</a:t>
            </a:fld>
            <a:endParaRPr lang="ja-JP" altLang="en-US" sz="1400" dirty="0">
              <a:solidFill>
                <a:schemeClr val="tx1"/>
              </a:solidFill>
            </a:endParaRPr>
          </a:p>
        </p:txBody>
      </p:sp>
      <p:pic>
        <p:nvPicPr>
          <p:cNvPr id="2" name="図 1"/>
          <p:cNvPicPr>
            <a:picLocks noChangeAspect="1"/>
          </p:cNvPicPr>
          <p:nvPr/>
        </p:nvPicPr>
        <p:blipFill>
          <a:blip r:embed="rId2"/>
          <a:stretch>
            <a:fillRect/>
          </a:stretch>
        </p:blipFill>
        <p:spPr>
          <a:xfrm>
            <a:off x="1187624" y="2811750"/>
            <a:ext cx="6444031" cy="3420152"/>
          </a:xfrm>
          <a:prstGeom prst="rect">
            <a:avLst/>
          </a:prstGeom>
        </p:spPr>
      </p:pic>
    </p:spTree>
    <p:extLst>
      <p:ext uri="{BB962C8B-B14F-4D97-AF65-F5344CB8AC3E}">
        <p14:creationId xmlns:p14="http://schemas.microsoft.com/office/powerpoint/2010/main" val="140878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A0C506C5-FB10-4189-879F-80282AF8DFAB}"/>
              </a:ext>
            </a:extLst>
          </p:cNvPr>
          <p:cNvSpPr>
            <a:spLocks noChangeArrowheads="1"/>
          </p:cNvSpPr>
          <p:nvPr/>
        </p:nvSpPr>
        <p:spPr bwMode="auto">
          <a:xfrm>
            <a:off x="-5613" y="11457"/>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spcBef>
                <a:spcPct val="0"/>
              </a:spcBef>
              <a:buFontTx/>
              <a:buNone/>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将来の世帯数</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の試算</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（参考：国土交通省</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「公営住宅ストック</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推計プログラム」）</a:t>
            </a:r>
          </a:p>
        </p:txBody>
      </p:sp>
      <p:sp>
        <p:nvSpPr>
          <p:cNvPr id="17" name="Rectangle 6">
            <a:extLst>
              <a:ext uri="{FF2B5EF4-FFF2-40B4-BE49-F238E27FC236}">
                <a16:creationId xmlns:a16="http://schemas.microsoft.com/office/drawing/2014/main" id="{2129109E-FAAA-4519-90B8-2B2CC17F8281}"/>
              </a:ext>
            </a:extLst>
          </p:cNvPr>
          <p:cNvSpPr>
            <a:spLocks noChangeArrowheads="1"/>
          </p:cNvSpPr>
          <p:nvPr/>
        </p:nvSpPr>
        <p:spPr bwMode="auto">
          <a:xfrm>
            <a:off x="254578" y="650279"/>
            <a:ext cx="8705251" cy="1477328"/>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前頁の試算結果は、過去</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年の調査結果をもとにトレンド推計したものであり、現実には、今後の府民</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の収入や住宅の家賃</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など社会</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経済情勢に大きく影響を</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受けるものである。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そのため、世帯数や世帯収入の変動を加味し、「前頁と比較して借家に居住する低収入世帯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（仮に</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年に５％増加又は５％減少する場合」を試算。</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今後も継続して的確に動向を把握し続けることが必要。</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791827" y="2636912"/>
            <a:ext cx="3983783"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著しい困窮年収未満の世帯数の推計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結果（比較）</a:t>
            </a:r>
            <a:endParaRPr lang="ja-JP" altLang="en-US" sz="1400" dirty="0"/>
          </a:p>
        </p:txBody>
      </p:sp>
      <p:sp>
        <p:nvSpPr>
          <p:cNvPr id="14" name="テキスト ボックス 13"/>
          <p:cNvSpPr txBox="1"/>
          <p:nvPr/>
        </p:nvSpPr>
        <p:spPr>
          <a:xfrm>
            <a:off x="1691680" y="3075751"/>
            <a:ext cx="88998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（千世帯）</a:t>
            </a:r>
            <a:endParaRPr kumimoji="1" lang="ja-JP" altLang="en-US" sz="1100" dirty="0">
              <a:latin typeface="Meiryo UI" panose="020B0604030504040204" pitchFamily="50" charset="-128"/>
              <a:ea typeface="Meiryo UI" panose="020B0604030504040204" pitchFamily="50" charset="-128"/>
            </a:endParaRPr>
          </a:p>
        </p:txBody>
      </p:sp>
      <p:sp>
        <p:nvSpPr>
          <p:cNvPr id="1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15</a:t>
            </a:fld>
            <a:endParaRPr lang="ja-JP" altLang="en-US" sz="1400" dirty="0">
              <a:solidFill>
                <a:schemeClr val="tx1"/>
              </a:solidFill>
            </a:endParaRPr>
          </a:p>
        </p:txBody>
      </p:sp>
      <p:sp>
        <p:nvSpPr>
          <p:cNvPr id="19" name="テキスト ボックス 18"/>
          <p:cNvSpPr txBox="1"/>
          <p:nvPr/>
        </p:nvSpPr>
        <p:spPr>
          <a:xfrm>
            <a:off x="320875" y="6227377"/>
            <a:ext cx="8657763" cy="253916"/>
          </a:xfrm>
          <a:prstGeom prst="rect">
            <a:avLst/>
          </a:prstGeom>
          <a:noFill/>
        </p:spPr>
        <p:txBody>
          <a:bodyPr wrap="square" rtlCol="0">
            <a:spAutoFit/>
          </a:bodyPr>
          <a:lstStyle/>
          <a:p>
            <a:pPr algn="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出典：「住宅・土地統計調査」（総務省）、「家計調査」（総務省）、「大阪府人口ビジョン策定後の人口動向等の整理（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」（大阪府企画室）</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吹き出し: 角を丸めた四角形 6">
            <a:extLst>
              <a:ext uri="{FF2B5EF4-FFF2-40B4-BE49-F238E27FC236}">
                <a16:creationId xmlns:a16="http://schemas.microsoft.com/office/drawing/2014/main" id="{7F86B28B-1FE9-435B-B74E-CE2360A95F09}"/>
              </a:ext>
            </a:extLst>
          </p:cNvPr>
          <p:cNvSpPr/>
          <p:nvPr/>
        </p:nvSpPr>
        <p:spPr>
          <a:xfrm>
            <a:off x="7762803" y="3783995"/>
            <a:ext cx="1258823" cy="564325"/>
          </a:xfrm>
          <a:prstGeom prst="wedgeRoundRectCallout">
            <a:avLst>
              <a:gd name="adj1" fmla="val -99583"/>
              <a:gd name="adj2" fmla="val 16320"/>
              <a:gd name="adj3" fmla="val 16667"/>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前頁の試算</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3" name="吹き出し: 角を丸めた四角形 6">
            <a:extLst>
              <a:ext uri="{FF2B5EF4-FFF2-40B4-BE49-F238E27FC236}">
                <a16:creationId xmlns:a16="http://schemas.microsoft.com/office/drawing/2014/main" id="{7F86B28B-1FE9-435B-B74E-CE2360A95F09}"/>
              </a:ext>
            </a:extLst>
          </p:cNvPr>
          <p:cNvSpPr/>
          <p:nvPr/>
        </p:nvSpPr>
        <p:spPr>
          <a:xfrm>
            <a:off x="7680504" y="4606664"/>
            <a:ext cx="1346273" cy="1113720"/>
          </a:xfrm>
          <a:prstGeom prst="wedgeRoundRectCallout">
            <a:avLst>
              <a:gd name="adj1" fmla="val -93538"/>
              <a:gd name="adj2" fmla="val -34532"/>
              <a:gd name="adj3" fmla="val 16667"/>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低位</a:t>
            </a:r>
            <a:r>
              <a:rPr lang="en-US" altLang="ja-JP" sz="1200" dirty="0" smtClean="0">
                <a:solidFill>
                  <a:schemeClr val="tx1"/>
                </a:solidFill>
                <a:latin typeface="Meiryo UI" panose="020B0604030504040204" pitchFamily="50" charset="-128"/>
                <a:ea typeface="Meiryo UI" panose="020B0604030504040204" pitchFamily="50" charset="-128"/>
              </a:rPr>
              <a:t>】</a:t>
            </a:r>
          </a:p>
          <a:p>
            <a:pPr algn="ctr"/>
            <a:r>
              <a:rPr lang="ja-JP" altLang="en-US" sz="1200" dirty="0" smtClean="0">
                <a:solidFill>
                  <a:schemeClr val="tx1"/>
                </a:solidFill>
                <a:latin typeface="Meiryo UI" panose="020B0604030504040204" pitchFamily="50" charset="-128"/>
                <a:ea typeface="Meiryo UI" panose="020B0604030504040204" pitchFamily="50" charset="-128"/>
              </a:rPr>
              <a:t>前頁と比較し</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低収入世帯が</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rPr>
              <a:t>％減少する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ケース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1" name="吹き出し: 角を丸めた四角形 6">
            <a:extLst>
              <a:ext uri="{FF2B5EF4-FFF2-40B4-BE49-F238E27FC236}">
                <a16:creationId xmlns:a16="http://schemas.microsoft.com/office/drawing/2014/main" id="{7F86B28B-1FE9-435B-B74E-CE2360A95F09}"/>
              </a:ext>
            </a:extLst>
          </p:cNvPr>
          <p:cNvSpPr/>
          <p:nvPr/>
        </p:nvSpPr>
        <p:spPr>
          <a:xfrm>
            <a:off x="7675353" y="2531360"/>
            <a:ext cx="1346273" cy="1113720"/>
          </a:xfrm>
          <a:prstGeom prst="wedgeRoundRectCallout">
            <a:avLst>
              <a:gd name="adj1" fmla="val -88060"/>
              <a:gd name="adj2" fmla="val 46247"/>
              <a:gd name="adj3" fmla="val 16667"/>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高位</a:t>
            </a:r>
            <a:r>
              <a:rPr lang="en-US" altLang="ja-JP" sz="1200" dirty="0" smtClean="0">
                <a:solidFill>
                  <a:schemeClr val="tx1"/>
                </a:solidFill>
                <a:latin typeface="Meiryo UI" panose="020B0604030504040204" pitchFamily="50" charset="-128"/>
                <a:ea typeface="Meiryo UI" panose="020B0604030504040204" pitchFamily="50" charset="-128"/>
              </a:rPr>
              <a:t>】</a:t>
            </a:r>
          </a:p>
          <a:p>
            <a:pPr algn="ctr"/>
            <a:r>
              <a:rPr lang="ja-JP" altLang="en-US" sz="1200" dirty="0" smtClean="0">
                <a:solidFill>
                  <a:schemeClr val="tx1"/>
                </a:solidFill>
                <a:latin typeface="Meiryo UI" panose="020B0604030504040204" pitchFamily="50" charset="-128"/>
                <a:ea typeface="Meiryo UI" panose="020B0604030504040204" pitchFamily="50" charset="-128"/>
              </a:rPr>
              <a:t>前頁と比較し</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低収入世帯が</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rPr>
              <a:t>％増加する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ケース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592004" y="3102667"/>
            <a:ext cx="7084166" cy="2895851"/>
          </a:xfrm>
          <a:prstGeom prst="rect">
            <a:avLst/>
          </a:prstGeom>
        </p:spPr>
      </p:pic>
    </p:spTree>
    <p:extLst>
      <p:ext uri="{BB962C8B-B14F-4D97-AF65-F5344CB8AC3E}">
        <p14:creationId xmlns:p14="http://schemas.microsoft.com/office/powerpoint/2010/main" val="41904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将来の世帯数の変動を踏まえた各住宅</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事務局案）</a:t>
            </a:r>
          </a:p>
        </p:txBody>
      </p:sp>
      <p:graphicFrame>
        <p:nvGraphicFramePr>
          <p:cNvPr id="3" name="表 2"/>
          <p:cNvGraphicFramePr>
            <a:graphicFrameLocks noGrp="1"/>
          </p:cNvGraphicFramePr>
          <p:nvPr>
            <p:extLst>
              <p:ext uri="{D42A27DB-BD31-4B8C-83A1-F6EECF244321}">
                <p14:modId xmlns:p14="http://schemas.microsoft.com/office/powerpoint/2010/main" val="3277434473"/>
              </p:ext>
            </p:extLst>
          </p:nvPr>
        </p:nvGraphicFramePr>
        <p:xfrm>
          <a:off x="163747" y="1065238"/>
          <a:ext cx="8785016" cy="5725282"/>
        </p:xfrm>
        <a:graphic>
          <a:graphicData uri="http://schemas.openxmlformats.org/drawingml/2006/table">
            <a:tbl>
              <a:tblPr firstRow="1" bandRow="1">
                <a:tableStyleId>{073A0DAA-6AF3-43AB-8588-CEC1D06C72B9}</a:tableStyleId>
              </a:tblPr>
              <a:tblGrid>
                <a:gridCol w="460004">
                  <a:extLst>
                    <a:ext uri="{9D8B030D-6E8A-4147-A177-3AD203B41FA5}">
                      <a16:colId xmlns:a16="http://schemas.microsoft.com/office/drawing/2014/main" val="1750478312"/>
                    </a:ext>
                  </a:extLst>
                </a:gridCol>
                <a:gridCol w="1128815">
                  <a:extLst>
                    <a:ext uri="{9D8B030D-6E8A-4147-A177-3AD203B41FA5}">
                      <a16:colId xmlns:a16="http://schemas.microsoft.com/office/drawing/2014/main" val="1642659345"/>
                    </a:ext>
                  </a:extLst>
                </a:gridCol>
                <a:gridCol w="2315378">
                  <a:extLst>
                    <a:ext uri="{9D8B030D-6E8A-4147-A177-3AD203B41FA5}">
                      <a16:colId xmlns:a16="http://schemas.microsoft.com/office/drawing/2014/main" val="3957867431"/>
                    </a:ext>
                  </a:extLst>
                </a:gridCol>
                <a:gridCol w="2016224">
                  <a:extLst>
                    <a:ext uri="{9D8B030D-6E8A-4147-A177-3AD203B41FA5}">
                      <a16:colId xmlns:a16="http://schemas.microsoft.com/office/drawing/2014/main" val="3246997530"/>
                    </a:ext>
                  </a:extLst>
                </a:gridCol>
                <a:gridCol w="2864595">
                  <a:extLst>
                    <a:ext uri="{9D8B030D-6E8A-4147-A177-3AD203B41FA5}">
                      <a16:colId xmlns:a16="http://schemas.microsoft.com/office/drawing/2014/main" val="1891346141"/>
                    </a:ext>
                  </a:extLst>
                </a:gridCol>
              </a:tblGrid>
              <a:tr h="390196">
                <a:tc gridSpan="2">
                  <a:txBody>
                    <a:bodyP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現状</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課題</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今後の見通し</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448546"/>
                  </a:ext>
                </a:extLst>
              </a:tr>
              <a:tr h="607054">
                <a:tc gridSpan="2">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民間賃貸住宅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○市場</a:t>
                      </a:r>
                      <a:r>
                        <a:rPr kumimoji="1" lang="ja-JP" altLang="en-US" sz="1300" dirty="0">
                          <a:solidFill>
                            <a:schemeClr val="tx1"/>
                          </a:solidFill>
                          <a:latin typeface="Meiryo UI" panose="020B0604030504040204" pitchFamily="50" charset="-128"/>
                          <a:ea typeface="Meiryo UI" panose="020B0604030504040204" pitchFamily="50" charset="-128"/>
                        </a:rPr>
                        <a:t>に多く流通し、幅広いニーズに応えることのできる住宅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○入居拒否の実態がある。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○低家賃に限ると、質を備えた住宅は少ない。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○市場のニーズに応じて一定の供給が進む。</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1129114"/>
                  </a:ext>
                </a:extLst>
              </a:tr>
              <a:tr h="1288284">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セーフティネット住宅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○社会的</a:t>
                      </a:r>
                      <a:r>
                        <a:rPr kumimoji="1" lang="ja-JP" altLang="en-US" sz="1300" dirty="0">
                          <a:solidFill>
                            <a:schemeClr val="tx1"/>
                          </a:solidFill>
                          <a:latin typeface="Meiryo UI" panose="020B0604030504040204" pitchFamily="50" charset="-128"/>
                          <a:ea typeface="Meiryo UI" panose="020B0604030504040204" pitchFamily="50" charset="-128"/>
                        </a:rPr>
                        <a:t>側面から居住の安定確保を図るべき世帯に対する住宅セーフティネット</a:t>
                      </a: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○低い</a:t>
                      </a:r>
                      <a:r>
                        <a:rPr kumimoji="1" lang="ja-JP" altLang="en-US" sz="1300" dirty="0">
                          <a:solidFill>
                            <a:schemeClr val="tx1"/>
                          </a:solidFill>
                          <a:latin typeface="Meiryo UI" panose="020B0604030504040204" pitchFamily="50" charset="-128"/>
                          <a:ea typeface="Meiryo UI" panose="020B0604030504040204" pitchFamily="50" charset="-128"/>
                        </a:rPr>
                        <a:t>家賃のストックは、事実上、収入の低い世帯に対する住宅セーフティネットとして機能</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○登録住宅数が充分でない。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○危機事象を含め、様々な需要の変化に対応できることから量的に拡大。</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○質を備えた低家賃の住宅ストックは、市場の動向を注視していく。</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3295124"/>
                  </a:ext>
                </a:extLst>
              </a:tr>
              <a:tr h="1486482">
                <a:tc gridSpan="2">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UR</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公社賃貸住宅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○社会的</a:t>
                      </a:r>
                      <a:r>
                        <a:rPr kumimoji="1" lang="ja-JP" altLang="en-US" sz="1300" dirty="0">
                          <a:solidFill>
                            <a:schemeClr val="tx1"/>
                          </a:solidFill>
                          <a:latin typeface="Meiryo UI" panose="020B0604030504040204" pitchFamily="50" charset="-128"/>
                          <a:ea typeface="Meiryo UI" panose="020B0604030504040204" pitchFamily="50" charset="-128"/>
                        </a:rPr>
                        <a:t>側面から居住の安定確保を図るべき世帯に対する住宅セーフティネット</a:t>
                      </a: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○低い</a:t>
                      </a:r>
                      <a:r>
                        <a:rPr kumimoji="1" lang="ja-JP" altLang="en-US" sz="1300" dirty="0">
                          <a:solidFill>
                            <a:schemeClr val="tx1"/>
                          </a:solidFill>
                          <a:latin typeface="Meiryo UI" panose="020B0604030504040204" pitchFamily="50" charset="-128"/>
                          <a:ea typeface="Meiryo UI" panose="020B0604030504040204" pitchFamily="50" charset="-128"/>
                        </a:rPr>
                        <a:t>家賃のストックは、事実上、収入の低い世帯に対する住宅セーフティネットとして</a:t>
                      </a:r>
                      <a:r>
                        <a:rPr kumimoji="1" lang="ja-JP" altLang="en-US" sz="1300" dirty="0" smtClean="0">
                          <a:solidFill>
                            <a:schemeClr val="tx1"/>
                          </a:solidFill>
                          <a:latin typeface="Meiryo UI" panose="020B0604030504040204" pitchFamily="50" charset="-128"/>
                          <a:ea typeface="Meiryo UI" panose="020B0604030504040204" pitchFamily="50" charset="-128"/>
                        </a:rPr>
                        <a:t>機能</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○危機事象時には、迅速に提供可能なストックとして有効に活用</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en-US" altLang="ja-JP" sz="1300" dirty="0" smtClean="0">
                          <a:solidFill>
                            <a:schemeClr val="tx1"/>
                          </a:solidFill>
                          <a:latin typeface="Meiryo UI" panose="020B0604030504040204" pitchFamily="50" charset="-128"/>
                          <a:ea typeface="Meiryo UI" panose="020B0604030504040204" pitchFamily="50" charset="-128"/>
                        </a:rPr>
                        <a:t>20</a:t>
                      </a:r>
                      <a:r>
                        <a:rPr kumimoji="1" lang="ja-JP" altLang="en-US" sz="1300" dirty="0" smtClean="0">
                          <a:solidFill>
                            <a:schemeClr val="tx1"/>
                          </a:solidFill>
                          <a:latin typeface="Meiryo UI" panose="020B0604030504040204" pitchFamily="50" charset="-128"/>
                          <a:ea typeface="Meiryo UI" panose="020B0604030504040204" pitchFamily="50" charset="-128"/>
                        </a:rPr>
                        <a:t>年程度でストックの多くが法定耐用年限を迎える。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○立地が限定される。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○広いストックが入居者とマッチしていない。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○社会的側面から居住の安定確保を図るべき世帯に対する住宅セーフティネットとして機能を確保。</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○質を備えた低家賃のストックは、現状、収入の低い世帯に対して機能していることから引き続き有効活用。</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○経営上の観点も踏まえ、世帯動向や地域の需要に応じた戸数の適正化。</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○危機事象時にストックを有効活用。</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749083"/>
                  </a:ext>
                </a:extLst>
              </a:tr>
              <a:tr h="1486482">
                <a:tc gridSpan="2">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公営住宅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○居住</a:t>
                      </a:r>
                      <a:r>
                        <a:rPr kumimoji="1" lang="ja-JP" altLang="en-US" sz="1300" dirty="0">
                          <a:solidFill>
                            <a:schemeClr val="tx1"/>
                          </a:solidFill>
                          <a:latin typeface="Meiryo UI" panose="020B0604030504040204" pitchFamily="50" charset="-128"/>
                          <a:ea typeface="Meiryo UI" panose="020B0604030504040204" pitchFamily="50" charset="-128"/>
                        </a:rPr>
                        <a:t>の安定確保を図るべき収入の低い世帯に対する住宅</a:t>
                      </a:r>
                      <a:r>
                        <a:rPr kumimoji="1" lang="ja-JP" altLang="en-US" sz="1300" dirty="0" smtClean="0">
                          <a:solidFill>
                            <a:schemeClr val="tx1"/>
                          </a:solidFill>
                          <a:latin typeface="Meiryo UI" panose="020B0604030504040204" pitchFamily="50" charset="-128"/>
                          <a:ea typeface="Meiryo UI" panose="020B0604030504040204" pitchFamily="50" charset="-128"/>
                        </a:rPr>
                        <a:t>セーフティネット</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○危機事象時には、迅速に提供可能なストックとして有効に活用</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en-US" altLang="ja-JP" sz="1300" dirty="0" smtClean="0">
                          <a:solidFill>
                            <a:schemeClr val="tx1"/>
                          </a:solidFill>
                          <a:latin typeface="Meiryo UI" panose="020B0604030504040204" pitchFamily="50" charset="-128"/>
                          <a:ea typeface="Meiryo UI" panose="020B0604030504040204" pitchFamily="50" charset="-128"/>
                        </a:rPr>
                        <a:t>20</a:t>
                      </a:r>
                      <a:r>
                        <a:rPr kumimoji="1" lang="ja-JP" altLang="en-US" sz="1300" dirty="0" smtClean="0">
                          <a:solidFill>
                            <a:schemeClr val="tx1"/>
                          </a:solidFill>
                          <a:latin typeface="Meiryo UI" panose="020B0604030504040204" pitchFamily="50" charset="-128"/>
                          <a:ea typeface="Meiryo UI" panose="020B0604030504040204" pitchFamily="50" charset="-128"/>
                        </a:rPr>
                        <a:t>年程度でストックの多くが法定耐用年限を迎える。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○立地が限定される。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○広いストックが入居者とマッチしていない。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○居住の安定確保を図るべき収入の低い世帯の動向を把握しながら、福祉施策、民間賃貸住宅</a:t>
                      </a:r>
                      <a:r>
                        <a:rPr kumimoji="1" lang="ja-JP" altLang="en-US" sz="1050" dirty="0" smtClean="0">
                          <a:solidFill>
                            <a:schemeClr val="tx1"/>
                          </a:solidFill>
                          <a:latin typeface="Meiryo UI" panose="020B0604030504040204" pitchFamily="50" charset="-128"/>
                          <a:ea typeface="Meiryo UI" panose="020B0604030504040204" pitchFamily="50" charset="-128"/>
                        </a:rPr>
                        <a:t>（セーフティネット住宅）</a:t>
                      </a:r>
                      <a:r>
                        <a:rPr kumimoji="1" lang="ja-JP" altLang="en-US" sz="1300" dirty="0" smtClean="0">
                          <a:solidFill>
                            <a:schemeClr val="tx1"/>
                          </a:solidFill>
                          <a:latin typeface="Meiryo UI" panose="020B0604030504040204" pitchFamily="50" charset="-128"/>
                          <a:ea typeface="Meiryo UI" panose="020B0604030504040204" pitchFamily="50" charset="-128"/>
                        </a:rPr>
                        <a:t>等の状況を踏まえ、必要数を供給。</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○世帯動向や地域の需要に応じた戸数の適正化。</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300" dirty="0" smtClean="0">
                          <a:solidFill>
                            <a:schemeClr val="tx1"/>
                          </a:solidFill>
                          <a:latin typeface="Meiryo UI" panose="020B0604030504040204" pitchFamily="50" charset="-128"/>
                          <a:ea typeface="Meiryo UI" panose="020B0604030504040204" pitchFamily="50" charset="-128"/>
                        </a:rPr>
                        <a:t>○危機事象時にストックを有効活用。</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1289376"/>
                  </a:ext>
                </a:extLst>
              </a:tr>
            </a:tbl>
          </a:graphicData>
        </a:graphic>
      </p:graphicFrame>
      <p:sp>
        <p:nvSpPr>
          <p:cNvPr id="2" name="テキスト ボックス 1"/>
          <p:cNvSpPr txBox="1"/>
          <p:nvPr/>
        </p:nvSpPr>
        <p:spPr>
          <a:xfrm>
            <a:off x="163747" y="570166"/>
            <a:ext cx="1548822" cy="338554"/>
          </a:xfrm>
          <a:prstGeom prst="rect">
            <a:avLst/>
          </a:prstGeom>
          <a:solidFill>
            <a:schemeClr val="tx1"/>
          </a:solidFill>
        </p:spPr>
        <p:txBody>
          <a:bodyPr wrap="non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基本的な考え方</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712569" y="570166"/>
            <a:ext cx="7431391"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住宅ストック全体での対応を基本に、民間賃貸住宅による住宅セーフティネット機能を拡大</a:t>
            </a:r>
            <a:endParaRPr kumimoji="1" lang="ja-JP" altLang="en-US" sz="1600" dirty="0">
              <a:latin typeface="Meiryo UI" panose="020B0604030504040204" pitchFamily="50" charset="-128"/>
              <a:ea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16</a:t>
            </a:fld>
            <a:endParaRPr lang="ja-JP" altLang="en-US" sz="1400" dirty="0">
              <a:solidFill>
                <a:schemeClr val="tx1"/>
              </a:solidFill>
            </a:endParaRPr>
          </a:p>
        </p:txBody>
      </p:sp>
    </p:spTree>
    <p:extLst>
      <p:ext uri="{BB962C8B-B14F-4D97-AF65-F5344CB8AC3E}">
        <p14:creationId xmlns:p14="http://schemas.microsoft.com/office/powerpoint/2010/main" val="276344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flipV="1">
            <a:off x="693679" y="3640045"/>
            <a:ext cx="0" cy="293882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693679" y="6578866"/>
            <a:ext cx="7848872"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027884" y="3568001"/>
            <a:ext cx="3345685" cy="367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rPr>
              <a:t>経済的側面から、</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居住</a:t>
            </a:r>
            <a:r>
              <a:rPr lang="ja-JP" altLang="en-US" sz="1600" dirty="0">
                <a:solidFill>
                  <a:schemeClr val="tx1"/>
                </a:solidFill>
                <a:latin typeface="Meiryo UI" panose="020B0604030504040204" pitchFamily="50" charset="-128"/>
                <a:ea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rPr>
              <a:t>安定確保を</a:t>
            </a:r>
            <a:r>
              <a:rPr lang="ja-JP" altLang="en-US" sz="1600" dirty="0">
                <a:solidFill>
                  <a:schemeClr val="tx1"/>
                </a:solidFill>
                <a:latin typeface="Meiryo UI" panose="020B0604030504040204" pitchFamily="50" charset="-128"/>
                <a:ea typeface="Meiryo UI" panose="020B0604030504040204" pitchFamily="50" charset="-128"/>
              </a:rPr>
              <a:t>図るべき</a:t>
            </a:r>
            <a:r>
              <a:rPr kumimoji="1" lang="ja-JP" altLang="en-US" sz="1600" dirty="0" smtClean="0">
                <a:solidFill>
                  <a:schemeClr val="tx1"/>
                </a:solidFill>
                <a:latin typeface="Meiryo UI" panose="020B0604030504040204" pitchFamily="50" charset="-128"/>
                <a:ea typeface="Meiryo UI" panose="020B0604030504040204" pitchFamily="50" charset="-128"/>
              </a:rPr>
              <a:t>世帯</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0" name="Rectangle 1">
            <a:extLst>
              <a:ext uri="{FF2B5EF4-FFF2-40B4-BE49-F238E27FC236}">
                <a16:creationId xmlns:a16="http://schemas.microsoft.com/office/drawing/2014/main" id="{A1D4CF79-315D-43A3-910F-57B3C4FC3781}"/>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時間軸に応じた住宅ストックの見通し</a:t>
            </a:r>
            <a:endPar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843254" y="6574624"/>
            <a:ext cx="889987"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（時間軸）</a:t>
            </a:r>
          </a:p>
        </p:txBody>
      </p:sp>
      <p:sp>
        <p:nvSpPr>
          <p:cNvPr id="31" name="テキスト ボックス 30"/>
          <p:cNvSpPr txBox="1"/>
          <p:nvPr/>
        </p:nvSpPr>
        <p:spPr>
          <a:xfrm>
            <a:off x="-88061" y="3364316"/>
            <a:ext cx="994183"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（ストック数）</a:t>
            </a:r>
          </a:p>
        </p:txBody>
      </p:sp>
      <p:sp>
        <p:nvSpPr>
          <p:cNvPr id="5" name="正方形/長方形 4"/>
          <p:cNvSpPr/>
          <p:nvPr/>
        </p:nvSpPr>
        <p:spPr>
          <a:xfrm>
            <a:off x="1367136" y="4519632"/>
            <a:ext cx="432048" cy="2044754"/>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47256" y="4550993"/>
            <a:ext cx="432048" cy="201600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99384" y="4567800"/>
            <a:ext cx="432048" cy="1996228"/>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823520" y="4637943"/>
            <a:ext cx="432048" cy="1926084"/>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6047656" y="4720287"/>
            <a:ext cx="432048" cy="184374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1583160" y="4017808"/>
            <a:ext cx="246126" cy="620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17</a:t>
            </a:fld>
            <a:endParaRPr lang="ja-JP" altLang="en-US" sz="1400">
              <a:solidFill>
                <a:schemeClr val="tx1"/>
              </a:solidFill>
            </a:endParaRPr>
          </a:p>
        </p:txBody>
      </p:sp>
      <p:sp>
        <p:nvSpPr>
          <p:cNvPr id="38" name="テキスト ボックス 37"/>
          <p:cNvSpPr txBox="1"/>
          <p:nvPr/>
        </p:nvSpPr>
        <p:spPr>
          <a:xfrm>
            <a:off x="2376003" y="3065544"/>
            <a:ext cx="435568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世帯の変動と</a:t>
            </a:r>
            <a:r>
              <a:rPr kumimoji="1" lang="ja-JP" altLang="en-US" sz="1600" dirty="0" smtClean="0">
                <a:latin typeface="Meiryo UI" panose="020B0604030504040204" pitchFamily="50" charset="-128"/>
                <a:ea typeface="Meiryo UI" panose="020B0604030504040204" pitchFamily="50" charset="-128"/>
              </a:rPr>
              <a:t>住宅</a:t>
            </a:r>
            <a:r>
              <a:rPr lang="ja-JP" altLang="en-US" sz="1600" dirty="0" smtClean="0">
                <a:latin typeface="Meiryo UI" panose="020B0604030504040204" pitchFamily="50" charset="-128"/>
                <a:ea typeface="Meiryo UI" panose="020B0604030504040204" pitchFamily="50" charset="-128"/>
              </a:rPr>
              <a:t>ストック数の</a:t>
            </a:r>
            <a:r>
              <a:rPr kumimoji="1" lang="ja-JP" altLang="en-US" sz="1600" dirty="0" smtClean="0">
                <a:latin typeface="Meiryo UI" panose="020B0604030504040204" pitchFamily="50" charset="-128"/>
                <a:ea typeface="Meiryo UI" panose="020B0604030504040204" pitchFamily="50" charset="-128"/>
              </a:rPr>
              <a:t>関係</a:t>
            </a:r>
            <a:r>
              <a:rPr kumimoji="1" lang="ja-JP" altLang="en-US" sz="1400" dirty="0" smtClean="0">
                <a:latin typeface="Meiryo UI" panose="020B0604030504040204" pitchFamily="50" charset="-128"/>
                <a:ea typeface="Meiryo UI" panose="020B0604030504040204" pitchFamily="50" charset="-128"/>
              </a:rPr>
              <a:t>（経済的側面）</a:t>
            </a:r>
            <a:endParaRPr kumimoji="1" lang="ja-JP" altLang="en-US" sz="1400" dirty="0">
              <a:latin typeface="Meiryo UI" panose="020B0604030504040204" pitchFamily="50" charset="-128"/>
              <a:ea typeface="Meiryo UI" panose="020B0604030504040204" pitchFamily="50" charset="-128"/>
            </a:endParaRPr>
          </a:p>
        </p:txBody>
      </p:sp>
      <p:sp>
        <p:nvSpPr>
          <p:cNvPr id="50" name="正方形/長方形 49"/>
          <p:cNvSpPr/>
          <p:nvPr/>
        </p:nvSpPr>
        <p:spPr>
          <a:xfrm>
            <a:off x="180407" y="588157"/>
            <a:ext cx="8784081" cy="2348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4013" indent="-354013"/>
            <a:r>
              <a:rPr lang="ja-JP" altLang="en-US" dirty="0" smtClean="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経済的側面から居住の安定確保を図るべき世帯について、引き続き住宅ストック全体で対応するため、世帯の変動や住宅ストックの状況を的確に把握し、見通しを立てることが必要。</a:t>
            </a:r>
            <a:endParaRPr lang="en-US" altLang="ja-JP" dirty="0" smtClean="0">
              <a:solidFill>
                <a:schemeClr val="tx1"/>
              </a:solidFill>
              <a:latin typeface="Meiryo UI" panose="020B0604030504040204" pitchFamily="50" charset="-128"/>
              <a:ea typeface="Meiryo UI" panose="020B0604030504040204" pitchFamily="50" charset="-128"/>
            </a:endParaRPr>
          </a:p>
          <a:p>
            <a:pPr marL="354013" indent="-354013"/>
            <a:r>
              <a:rPr lang="ja-JP" altLang="en-US" dirty="0" smtClean="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　更新期を迎える大量の公的賃貸</a:t>
            </a:r>
            <a:r>
              <a:rPr lang="ja-JP" altLang="en-US" dirty="0" smtClean="0">
                <a:solidFill>
                  <a:schemeClr val="tx1"/>
                </a:solidFill>
                <a:latin typeface="Meiryo UI" panose="020B0604030504040204" pitchFamily="50" charset="-128"/>
                <a:ea typeface="Meiryo UI" panose="020B0604030504040204" pitchFamily="50" charset="-128"/>
              </a:rPr>
              <a:t>住宅は</a:t>
            </a:r>
            <a:r>
              <a:rPr lang="ja-JP" altLang="en-US" dirty="0">
                <a:solidFill>
                  <a:schemeClr val="tx1"/>
                </a:solidFill>
                <a:latin typeface="Meiryo UI" panose="020B0604030504040204" pitchFamily="50" charset="-128"/>
                <a:ea typeface="Meiryo UI" panose="020B0604030504040204" pitchFamily="50" charset="-128"/>
              </a:rPr>
              <a:t>、将来</a:t>
            </a:r>
            <a:r>
              <a:rPr lang="ja-JP" altLang="en-US" dirty="0" smtClean="0">
                <a:solidFill>
                  <a:schemeClr val="tx1"/>
                </a:solidFill>
                <a:latin typeface="Meiryo UI" panose="020B0604030504040204" pitchFamily="50" charset="-128"/>
                <a:ea typeface="Meiryo UI" panose="020B0604030504040204" pitchFamily="50" charset="-128"/>
              </a:rPr>
              <a:t>世帯の</a:t>
            </a:r>
            <a:r>
              <a:rPr lang="ja-JP" altLang="en-US" dirty="0">
                <a:solidFill>
                  <a:schemeClr val="tx1"/>
                </a:solidFill>
                <a:latin typeface="Meiryo UI" panose="020B0604030504040204" pitchFamily="50" charset="-128"/>
                <a:ea typeface="Meiryo UI" panose="020B0604030504040204" pitchFamily="50" charset="-128"/>
              </a:rPr>
              <a:t>動向や地域ごとの需要等</a:t>
            </a:r>
            <a:r>
              <a:rPr lang="ja-JP" altLang="en-US" dirty="0" smtClean="0">
                <a:solidFill>
                  <a:schemeClr val="tx1"/>
                </a:solidFill>
                <a:latin typeface="Meiryo UI" panose="020B0604030504040204" pitchFamily="50" charset="-128"/>
                <a:ea typeface="Meiryo UI" panose="020B0604030504040204" pitchFamily="50" charset="-128"/>
              </a:rPr>
              <a:t>を踏まえ、</a:t>
            </a:r>
            <a:r>
              <a:rPr lang="ja-JP" altLang="en-US" dirty="0">
                <a:solidFill>
                  <a:schemeClr val="tx1"/>
                </a:solidFill>
                <a:latin typeface="Meiryo UI" panose="020B0604030504040204" pitchFamily="50" charset="-128"/>
                <a:ea typeface="Meiryo UI" panose="020B0604030504040204" pitchFamily="50" charset="-128"/>
              </a:rPr>
              <a:t>需要の少ない</a:t>
            </a:r>
            <a:r>
              <a:rPr lang="ja-JP" altLang="en-US" dirty="0" smtClean="0">
                <a:solidFill>
                  <a:schemeClr val="tx1"/>
                </a:solidFill>
                <a:latin typeface="Meiryo UI" panose="020B0604030504040204" pitchFamily="50" charset="-128"/>
                <a:ea typeface="Meiryo UI" panose="020B0604030504040204" pitchFamily="50" charset="-128"/>
              </a:rPr>
              <a:t>ところなどで量的</a:t>
            </a:r>
            <a:r>
              <a:rPr lang="ja-JP" altLang="en-US" dirty="0">
                <a:solidFill>
                  <a:schemeClr val="tx1"/>
                </a:solidFill>
                <a:latin typeface="Meiryo UI" panose="020B0604030504040204" pitchFamily="50" charset="-128"/>
                <a:ea typeface="Meiryo UI" panose="020B0604030504040204" pitchFamily="50" charset="-128"/>
              </a:rPr>
              <a:t>縮小を</a:t>
            </a:r>
            <a:r>
              <a:rPr lang="ja-JP" altLang="en-US" dirty="0" smtClean="0">
                <a:solidFill>
                  <a:schemeClr val="tx1"/>
                </a:solidFill>
                <a:latin typeface="Meiryo UI" panose="020B0604030504040204" pitchFamily="50" charset="-128"/>
                <a:ea typeface="Meiryo UI" panose="020B0604030504040204" pitchFamily="50" charset="-128"/>
              </a:rPr>
              <a:t>図り、戸数</a:t>
            </a:r>
            <a:r>
              <a:rPr lang="ja-JP" altLang="en-US" dirty="0">
                <a:solidFill>
                  <a:schemeClr val="tx1"/>
                </a:solidFill>
                <a:latin typeface="Meiryo UI" panose="020B0604030504040204" pitchFamily="50" charset="-128"/>
                <a:ea typeface="Meiryo UI" panose="020B0604030504040204" pitchFamily="50" charset="-128"/>
              </a:rPr>
              <a:t>の適正化を図る。</a:t>
            </a:r>
            <a:endParaRPr lang="en-US" altLang="ja-JP" dirty="0">
              <a:solidFill>
                <a:schemeClr val="tx1"/>
              </a:solidFill>
              <a:latin typeface="Meiryo UI" panose="020B0604030504040204" pitchFamily="50" charset="-128"/>
              <a:ea typeface="Meiryo UI" panose="020B0604030504040204" pitchFamily="50" charset="-128"/>
            </a:endParaRPr>
          </a:p>
          <a:p>
            <a:pPr marL="354013" indent="-354013"/>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なお、民間</a:t>
            </a:r>
            <a:r>
              <a:rPr kumimoji="1" lang="ja-JP" altLang="en-US" dirty="0">
                <a:solidFill>
                  <a:schemeClr val="tx1"/>
                </a:solidFill>
                <a:latin typeface="Meiryo UI" panose="020B0604030504040204" pitchFamily="50" charset="-128"/>
                <a:ea typeface="Meiryo UI" panose="020B0604030504040204" pitchFamily="50" charset="-128"/>
              </a:rPr>
              <a:t>賃貸</a:t>
            </a:r>
            <a:r>
              <a:rPr kumimoji="1" lang="ja-JP" altLang="en-US" dirty="0" smtClean="0">
                <a:solidFill>
                  <a:schemeClr val="tx1"/>
                </a:solidFill>
                <a:latin typeface="Meiryo UI" panose="020B0604030504040204" pitchFamily="50" charset="-128"/>
                <a:ea typeface="Meiryo UI" panose="020B0604030504040204" pitchFamily="50" charset="-128"/>
              </a:rPr>
              <a:t>住宅は、</a:t>
            </a:r>
            <a:r>
              <a:rPr lang="ja-JP" altLang="en-US" dirty="0">
                <a:solidFill>
                  <a:schemeClr val="tx1"/>
                </a:solidFill>
                <a:latin typeface="Meiryo UI" panose="020B0604030504040204" pitchFamily="50" charset="-128"/>
                <a:ea typeface="Meiryo UI" panose="020B0604030504040204" pitchFamily="50" charset="-128"/>
              </a:rPr>
              <a:t>経済的</a:t>
            </a:r>
            <a:r>
              <a:rPr lang="ja-JP" altLang="en-US" dirty="0" smtClean="0">
                <a:solidFill>
                  <a:schemeClr val="tx1"/>
                </a:solidFill>
                <a:latin typeface="Meiryo UI" panose="020B0604030504040204" pitchFamily="50" charset="-128"/>
                <a:ea typeface="Meiryo UI" panose="020B0604030504040204" pitchFamily="50" charset="-128"/>
              </a:rPr>
              <a:t>側面及び社会的側面</a:t>
            </a:r>
            <a:r>
              <a:rPr kumimoji="1" lang="ja-JP" altLang="en-US" dirty="0" smtClean="0">
                <a:solidFill>
                  <a:schemeClr val="tx1"/>
                </a:solidFill>
                <a:latin typeface="Meiryo UI" panose="020B0604030504040204" pitchFamily="50" charset="-128"/>
                <a:ea typeface="Meiryo UI" panose="020B0604030504040204" pitchFamily="50" charset="-128"/>
              </a:rPr>
              <a:t>から居住の安定確保を図るべき世帯への対応や、需要の急速な変動等に対して期待</a:t>
            </a:r>
            <a:r>
              <a:rPr kumimoji="1" lang="ja-JP" altLang="en-US" dirty="0">
                <a:solidFill>
                  <a:schemeClr val="tx1"/>
                </a:solidFill>
                <a:latin typeface="Meiryo UI" panose="020B0604030504040204" pitchFamily="50" charset="-128"/>
                <a:ea typeface="Meiryo UI" panose="020B0604030504040204" pitchFamily="50" charset="-128"/>
              </a:rPr>
              <a:t>できることから</a:t>
            </a:r>
            <a:r>
              <a:rPr kumimoji="1" lang="ja-JP" altLang="en-US" dirty="0" smtClean="0">
                <a:solidFill>
                  <a:schemeClr val="tx1"/>
                </a:solidFill>
                <a:latin typeface="Meiryo UI" panose="020B0604030504040204" pitchFamily="50" charset="-128"/>
                <a:ea typeface="Meiryo UI" panose="020B0604030504040204" pitchFamily="50" charset="-128"/>
              </a:rPr>
              <a:t>、家主の不安解消などの取組みによりセーフティネット住宅としての登録をさらに促進</a:t>
            </a:r>
            <a:r>
              <a:rPr lang="ja-JP" altLang="en-US" dirty="0" smtClean="0">
                <a:solidFill>
                  <a:schemeClr val="tx1"/>
                </a:solidFill>
                <a:latin typeface="Meiryo UI" panose="020B0604030504040204" pitchFamily="50" charset="-128"/>
                <a:ea typeface="Meiryo UI" panose="020B0604030504040204" pitchFamily="50" charset="-128"/>
              </a:rPr>
              <a:t>するなど、住宅セーフティネット機能を拡大。</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41" name="楕円 40"/>
          <p:cNvSpPr/>
          <p:nvPr/>
        </p:nvSpPr>
        <p:spPr>
          <a:xfrm>
            <a:off x="924175" y="5939913"/>
            <a:ext cx="1816682" cy="417027"/>
          </a:xfrm>
          <a:prstGeom prst="ellipse">
            <a:avLst/>
          </a:prstGeom>
          <a:solidFill>
            <a:schemeClr val="bg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公的賃貸住宅</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9" name="角丸四角形吹き出し 48"/>
          <p:cNvSpPr/>
          <p:nvPr/>
        </p:nvSpPr>
        <p:spPr>
          <a:xfrm>
            <a:off x="3535028" y="5458606"/>
            <a:ext cx="1865439" cy="708230"/>
          </a:xfrm>
          <a:prstGeom prst="wedgeRoundRectCallout">
            <a:avLst>
              <a:gd name="adj1" fmla="val -8737"/>
              <a:gd name="adj2" fmla="val -101321"/>
              <a:gd name="adj3" fmla="val 16667"/>
            </a:avLst>
          </a:prstGeom>
          <a:solidFill>
            <a:srgbClr val="FFFFFF">
              <a:alpha val="89804"/>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法定</a:t>
            </a:r>
            <a:r>
              <a:rPr kumimoji="1" lang="ja-JP" altLang="en-US" sz="1400" dirty="0" smtClean="0">
                <a:solidFill>
                  <a:schemeClr val="tx1"/>
                </a:solidFill>
                <a:latin typeface="Meiryo UI" panose="020B0604030504040204" pitchFamily="50" charset="-128"/>
                <a:ea typeface="Meiryo UI" panose="020B0604030504040204" pitchFamily="50" charset="-128"/>
              </a:rPr>
              <a:t>耐用</a:t>
            </a:r>
            <a:r>
              <a:rPr kumimoji="1" lang="ja-JP" altLang="en-US" sz="1400" dirty="0">
                <a:solidFill>
                  <a:schemeClr val="tx1"/>
                </a:solidFill>
                <a:latin typeface="Meiryo UI" panose="020B0604030504040204" pitchFamily="50" charset="-128"/>
                <a:ea typeface="Meiryo UI" panose="020B0604030504040204" pitchFamily="50" charset="-128"/>
              </a:rPr>
              <a:t>年限</a:t>
            </a:r>
            <a:r>
              <a:rPr kumimoji="1" lang="ja-JP" altLang="en-US" sz="1400" dirty="0" smtClean="0">
                <a:solidFill>
                  <a:schemeClr val="tx1"/>
                </a:solidFill>
                <a:latin typeface="Meiryo UI" panose="020B0604030504040204" pitchFamily="50" charset="-128"/>
                <a:ea typeface="Meiryo UI" panose="020B0604030504040204" pitchFamily="50" charset="-128"/>
              </a:rPr>
              <a:t>を</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迎える大量のストック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への対応</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8" name="角丸四角形吹き出し 47"/>
          <p:cNvSpPr/>
          <p:nvPr/>
        </p:nvSpPr>
        <p:spPr>
          <a:xfrm>
            <a:off x="1261676" y="5289938"/>
            <a:ext cx="2042857" cy="521332"/>
          </a:xfrm>
          <a:prstGeom prst="wedgeRoundRectCallout">
            <a:avLst>
              <a:gd name="adj1" fmla="val -976"/>
              <a:gd name="adj2" fmla="val 25118"/>
              <a:gd name="adj3" fmla="val 16667"/>
            </a:avLst>
          </a:prstGeom>
          <a:solidFill>
            <a:srgbClr val="FFFFFF">
              <a:alpha val="89804"/>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○地域の需要に応じて、</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戸数を適正化</a:t>
            </a:r>
          </a:p>
        </p:txBody>
      </p:sp>
      <p:sp>
        <p:nvSpPr>
          <p:cNvPr id="42" name="楕円 41"/>
          <p:cNvSpPr/>
          <p:nvPr/>
        </p:nvSpPr>
        <p:spPr>
          <a:xfrm>
            <a:off x="920870" y="4551632"/>
            <a:ext cx="1816682" cy="417027"/>
          </a:xfrm>
          <a:prstGeom prst="ellipse">
            <a:avLst/>
          </a:prstGeom>
          <a:solidFill>
            <a:schemeClr val="bg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民間賃貸住宅</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（低家賃）</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737925" y="4490022"/>
            <a:ext cx="7669161" cy="456503"/>
          </a:xfrm>
          <a:custGeom>
            <a:avLst/>
            <a:gdLst>
              <a:gd name="connsiteX0" fmla="*/ 0 w 442452"/>
              <a:gd name="connsiteY0" fmla="*/ 0 h 74233"/>
              <a:gd name="connsiteX1" fmla="*/ 88491 w 442452"/>
              <a:gd name="connsiteY1" fmla="*/ 14749 h 74233"/>
              <a:gd name="connsiteX2" fmla="*/ 191729 w 442452"/>
              <a:gd name="connsiteY2" fmla="*/ 29497 h 74233"/>
              <a:gd name="connsiteX3" fmla="*/ 353962 w 442452"/>
              <a:gd name="connsiteY3" fmla="*/ 58994 h 74233"/>
              <a:gd name="connsiteX4" fmla="*/ 442452 w 442452"/>
              <a:gd name="connsiteY4" fmla="*/ 73742 h 74233"/>
              <a:gd name="connsiteX0" fmla="*/ 0 w 353962"/>
              <a:gd name="connsiteY0" fmla="*/ 0 h 58994"/>
              <a:gd name="connsiteX1" fmla="*/ 88491 w 353962"/>
              <a:gd name="connsiteY1" fmla="*/ 14749 h 58994"/>
              <a:gd name="connsiteX2" fmla="*/ 191729 w 353962"/>
              <a:gd name="connsiteY2" fmla="*/ 29497 h 58994"/>
              <a:gd name="connsiteX3" fmla="*/ 353962 w 353962"/>
              <a:gd name="connsiteY3" fmla="*/ 58994 h 58994"/>
              <a:gd name="connsiteX0" fmla="*/ 0 w 353962"/>
              <a:gd name="connsiteY0" fmla="*/ 0 h 58994"/>
              <a:gd name="connsiteX1" fmla="*/ 88491 w 353962"/>
              <a:gd name="connsiteY1" fmla="*/ 14749 h 58994"/>
              <a:gd name="connsiteX2" fmla="*/ 353962 w 353962"/>
              <a:gd name="connsiteY2" fmla="*/ 58994 h 58994"/>
              <a:gd name="connsiteX0" fmla="*/ 471409 w 7801358"/>
              <a:gd name="connsiteY0" fmla="*/ 245837 h 3726457"/>
              <a:gd name="connsiteX1" fmla="*/ 559900 w 7801358"/>
              <a:gd name="connsiteY1" fmla="*/ 260586 h 3726457"/>
              <a:gd name="connsiteX2" fmla="*/ 7801358 w 7801358"/>
              <a:gd name="connsiteY2" fmla="*/ 3726457 h 3726457"/>
              <a:gd name="connsiteX0" fmla="*/ 0 w 7329949"/>
              <a:gd name="connsiteY0" fmla="*/ 0 h 3480620"/>
              <a:gd name="connsiteX1" fmla="*/ 3111910 w 7329949"/>
              <a:gd name="connsiteY1" fmla="*/ 575187 h 3480620"/>
              <a:gd name="connsiteX2" fmla="*/ 7329949 w 7329949"/>
              <a:gd name="connsiteY2" fmla="*/ 3480620 h 3480620"/>
              <a:gd name="connsiteX0" fmla="*/ 0 w 7329949"/>
              <a:gd name="connsiteY0" fmla="*/ 0 h 3480620"/>
              <a:gd name="connsiteX1" fmla="*/ 3244645 w 7329949"/>
              <a:gd name="connsiteY1" fmla="*/ 589935 h 3480620"/>
              <a:gd name="connsiteX2" fmla="*/ 7329949 w 7329949"/>
              <a:gd name="connsiteY2" fmla="*/ 3480620 h 3480620"/>
              <a:gd name="connsiteX0" fmla="*/ 0 w 7329949"/>
              <a:gd name="connsiteY0" fmla="*/ 0 h 3480620"/>
              <a:gd name="connsiteX1" fmla="*/ 7329949 w 7329949"/>
              <a:gd name="connsiteY1"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34233 w 7329949"/>
              <a:gd name="connsiteY1" fmla="*/ 1356852 h 3480620"/>
              <a:gd name="connsiteX2" fmla="*/ 7329949 w 7329949"/>
              <a:gd name="connsiteY2" fmla="*/ 3480620 h 3480620"/>
              <a:gd name="connsiteX0" fmla="*/ 0 w 7329949"/>
              <a:gd name="connsiteY0" fmla="*/ 0 h 3480620"/>
              <a:gd name="connsiteX1" fmla="*/ 4734233 w 7329949"/>
              <a:gd name="connsiteY1" fmla="*/ 1356852 h 3480620"/>
              <a:gd name="connsiteX2" fmla="*/ 6622086 w 7329949"/>
              <a:gd name="connsiteY2" fmla="*/ 3140761 h 3480620"/>
              <a:gd name="connsiteX3" fmla="*/ 7329949 w 7329949"/>
              <a:gd name="connsiteY3" fmla="*/ 3480620 h 3480620"/>
              <a:gd name="connsiteX0" fmla="*/ 0 w 7905136"/>
              <a:gd name="connsiteY0" fmla="*/ 0 h 3539613"/>
              <a:gd name="connsiteX1" fmla="*/ 4734233 w 7905136"/>
              <a:gd name="connsiteY1" fmla="*/ 1356852 h 3539613"/>
              <a:gd name="connsiteX2" fmla="*/ 6622086 w 7905136"/>
              <a:gd name="connsiteY2" fmla="*/ 3140761 h 3539613"/>
              <a:gd name="connsiteX3" fmla="*/ 7905136 w 7905136"/>
              <a:gd name="connsiteY3" fmla="*/ 3539613 h 3539613"/>
              <a:gd name="connsiteX0" fmla="*/ 0 w 7905136"/>
              <a:gd name="connsiteY0" fmla="*/ 0 h 3539613"/>
              <a:gd name="connsiteX1" fmla="*/ 4734233 w 7905136"/>
              <a:gd name="connsiteY1" fmla="*/ 1356852 h 3539613"/>
              <a:gd name="connsiteX2" fmla="*/ 6622086 w 7905136"/>
              <a:gd name="connsiteY2" fmla="*/ 3140761 h 3539613"/>
              <a:gd name="connsiteX3" fmla="*/ 7905136 w 7905136"/>
              <a:gd name="connsiteY3" fmla="*/ 3539613 h 3539613"/>
              <a:gd name="connsiteX0" fmla="*/ 0 w 7728155"/>
              <a:gd name="connsiteY0" fmla="*/ 0 h 3539613"/>
              <a:gd name="connsiteX1" fmla="*/ 4734233 w 7728155"/>
              <a:gd name="connsiteY1" fmla="*/ 1356852 h 3539613"/>
              <a:gd name="connsiteX2" fmla="*/ 6622086 w 7728155"/>
              <a:gd name="connsiteY2" fmla="*/ 3140761 h 3539613"/>
              <a:gd name="connsiteX3" fmla="*/ 7728155 w 7728155"/>
              <a:gd name="connsiteY3" fmla="*/ 3539613 h 3539613"/>
              <a:gd name="connsiteX0" fmla="*/ 0 w 7728155"/>
              <a:gd name="connsiteY0" fmla="*/ 0 h 3539613"/>
              <a:gd name="connsiteX1" fmla="*/ 4734233 w 7728155"/>
              <a:gd name="connsiteY1" fmla="*/ 1356852 h 3539613"/>
              <a:gd name="connsiteX2" fmla="*/ 6268125 w 7728155"/>
              <a:gd name="connsiteY2" fmla="*/ 2786800 h 3539613"/>
              <a:gd name="connsiteX3" fmla="*/ 7728155 w 7728155"/>
              <a:gd name="connsiteY3" fmla="*/ 3539613 h 3539613"/>
              <a:gd name="connsiteX0" fmla="*/ 0 w 7669161"/>
              <a:gd name="connsiteY0" fmla="*/ 0 h 3392129"/>
              <a:gd name="connsiteX1" fmla="*/ 4734233 w 7669161"/>
              <a:gd name="connsiteY1" fmla="*/ 1356852 h 3392129"/>
              <a:gd name="connsiteX2" fmla="*/ 6268125 w 7669161"/>
              <a:gd name="connsiteY2" fmla="*/ 2786800 h 3392129"/>
              <a:gd name="connsiteX3" fmla="*/ 7669161 w 7669161"/>
              <a:gd name="connsiteY3" fmla="*/ 3392129 h 3392129"/>
              <a:gd name="connsiteX0" fmla="*/ 0 w 7669161"/>
              <a:gd name="connsiteY0" fmla="*/ 0 h 3392129"/>
              <a:gd name="connsiteX1" fmla="*/ 4734233 w 7669161"/>
              <a:gd name="connsiteY1" fmla="*/ 1356852 h 3392129"/>
              <a:gd name="connsiteX2" fmla="*/ 7669161 w 7669161"/>
              <a:gd name="connsiteY2" fmla="*/ 3392129 h 3392129"/>
              <a:gd name="connsiteX0" fmla="*/ 0 w 7669161"/>
              <a:gd name="connsiteY0" fmla="*/ 0 h 3392129"/>
              <a:gd name="connsiteX1" fmla="*/ 4689988 w 7669161"/>
              <a:gd name="connsiteY1" fmla="*/ 1022967 h 3392129"/>
              <a:gd name="connsiteX2" fmla="*/ 7669161 w 7669161"/>
              <a:gd name="connsiteY2" fmla="*/ 3392129 h 3392129"/>
            </a:gdLst>
            <a:ahLst/>
            <a:cxnLst>
              <a:cxn ang="0">
                <a:pos x="connsiteX0" y="connsiteY0"/>
              </a:cxn>
              <a:cxn ang="0">
                <a:pos x="connsiteX1" y="connsiteY1"/>
              </a:cxn>
              <a:cxn ang="0">
                <a:pos x="connsiteX2" y="connsiteY2"/>
              </a:cxn>
            </a:cxnLst>
            <a:rect l="l" t="t" r="r" b="b"/>
            <a:pathLst>
              <a:path w="7669161" h="3392129">
                <a:moveTo>
                  <a:pt x="0" y="0"/>
                </a:moveTo>
                <a:cubicBezTo>
                  <a:pt x="968478" y="113071"/>
                  <a:pt x="3411795" y="457612"/>
                  <a:pt x="4689988" y="1022967"/>
                </a:cubicBezTo>
                <a:cubicBezTo>
                  <a:pt x="5968181" y="1588322"/>
                  <a:pt x="7057718" y="2968113"/>
                  <a:pt x="7669161" y="339212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角丸四角形吹き出し 27"/>
          <p:cNvSpPr/>
          <p:nvPr/>
        </p:nvSpPr>
        <p:spPr>
          <a:xfrm>
            <a:off x="6438292" y="3575436"/>
            <a:ext cx="2526195" cy="521332"/>
          </a:xfrm>
          <a:prstGeom prst="wedgeRoundRectCallout">
            <a:avLst>
              <a:gd name="adj1" fmla="val -64407"/>
              <a:gd name="adj2" fmla="val 155252"/>
              <a:gd name="adj3" fmla="val 16667"/>
            </a:avLst>
          </a:prstGeom>
          <a:solidFill>
            <a:srgbClr val="FFFFFF">
              <a:alpha val="8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○住宅ストック全体を活用し、</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必要なボリュームを確保</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7" name="角丸四角形吹き出し 46"/>
          <p:cNvSpPr/>
          <p:nvPr/>
        </p:nvSpPr>
        <p:spPr>
          <a:xfrm>
            <a:off x="3902964" y="3763344"/>
            <a:ext cx="2430443" cy="521332"/>
          </a:xfrm>
          <a:prstGeom prst="wedgeRoundRectCallout">
            <a:avLst>
              <a:gd name="adj1" fmla="val -53407"/>
              <a:gd name="adj2" fmla="val 135449"/>
              <a:gd name="adj3" fmla="val 16667"/>
            </a:avLst>
          </a:prstGeom>
          <a:solidFill>
            <a:srgbClr val="FFFFFF">
              <a:alpha val="8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○適時、世帯</a:t>
            </a:r>
            <a:r>
              <a:rPr kumimoji="1" lang="ja-JP" altLang="en-US" sz="1400" dirty="0" smtClean="0">
                <a:solidFill>
                  <a:schemeClr val="tx1"/>
                </a:solidFill>
                <a:latin typeface="Meiryo UI" panose="020B0604030504040204" pitchFamily="50" charset="-128"/>
                <a:ea typeface="Meiryo UI" panose="020B0604030504040204" pitchFamily="50" charset="-128"/>
              </a:rPr>
              <a:t>の変動や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住宅ストックの状況を把握</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18567" y="6581001"/>
            <a:ext cx="692467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2020</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2025</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2030                2035                2040</a:t>
            </a:r>
            <a:endParaRPr kumimoji="1" lang="ja-JP" altLang="en-US" sz="1100" dirty="0">
              <a:latin typeface="Meiryo UI" panose="020B0604030504040204" pitchFamily="50" charset="-128"/>
              <a:ea typeface="Meiryo UI" panose="020B0604030504040204" pitchFamily="50" charset="-128"/>
            </a:endParaRPr>
          </a:p>
        </p:txBody>
      </p:sp>
      <p:sp>
        <p:nvSpPr>
          <p:cNvPr id="36" name="正方形/長方形 35"/>
          <p:cNvSpPr/>
          <p:nvPr/>
        </p:nvSpPr>
        <p:spPr>
          <a:xfrm rot="812761">
            <a:off x="5328485" y="5627676"/>
            <a:ext cx="1842984" cy="367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耐用</a:t>
            </a:r>
            <a:r>
              <a:rPr lang="ja-JP" altLang="en-US" sz="1100" dirty="0">
                <a:solidFill>
                  <a:schemeClr val="tx1"/>
                </a:solidFill>
                <a:latin typeface="Meiryo UI" panose="020B0604030504040204" pitchFamily="50" charset="-128"/>
                <a:ea typeface="Meiryo UI" panose="020B0604030504040204" pitchFamily="50" charset="-128"/>
              </a:rPr>
              <a:t>年限</a:t>
            </a:r>
            <a:r>
              <a:rPr lang="ja-JP" altLang="en-US" sz="1100" dirty="0" smtClean="0">
                <a:solidFill>
                  <a:schemeClr val="tx1"/>
                </a:solidFill>
                <a:latin typeface="Meiryo UI" panose="020B0604030504040204" pitchFamily="50" charset="-128"/>
                <a:ea typeface="Meiryo UI" panose="020B0604030504040204" pitchFamily="50" charset="-128"/>
              </a:rPr>
              <a:t>で更新しない場合</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43" name="フリーフォーム 42"/>
          <p:cNvSpPr/>
          <p:nvPr/>
        </p:nvSpPr>
        <p:spPr>
          <a:xfrm>
            <a:off x="726080" y="4988721"/>
            <a:ext cx="7669161" cy="456503"/>
          </a:xfrm>
          <a:custGeom>
            <a:avLst/>
            <a:gdLst>
              <a:gd name="connsiteX0" fmla="*/ 0 w 442452"/>
              <a:gd name="connsiteY0" fmla="*/ 0 h 74233"/>
              <a:gd name="connsiteX1" fmla="*/ 88491 w 442452"/>
              <a:gd name="connsiteY1" fmla="*/ 14749 h 74233"/>
              <a:gd name="connsiteX2" fmla="*/ 191729 w 442452"/>
              <a:gd name="connsiteY2" fmla="*/ 29497 h 74233"/>
              <a:gd name="connsiteX3" fmla="*/ 353962 w 442452"/>
              <a:gd name="connsiteY3" fmla="*/ 58994 h 74233"/>
              <a:gd name="connsiteX4" fmla="*/ 442452 w 442452"/>
              <a:gd name="connsiteY4" fmla="*/ 73742 h 74233"/>
              <a:gd name="connsiteX0" fmla="*/ 0 w 353962"/>
              <a:gd name="connsiteY0" fmla="*/ 0 h 58994"/>
              <a:gd name="connsiteX1" fmla="*/ 88491 w 353962"/>
              <a:gd name="connsiteY1" fmla="*/ 14749 h 58994"/>
              <a:gd name="connsiteX2" fmla="*/ 191729 w 353962"/>
              <a:gd name="connsiteY2" fmla="*/ 29497 h 58994"/>
              <a:gd name="connsiteX3" fmla="*/ 353962 w 353962"/>
              <a:gd name="connsiteY3" fmla="*/ 58994 h 58994"/>
              <a:gd name="connsiteX0" fmla="*/ 0 w 353962"/>
              <a:gd name="connsiteY0" fmla="*/ 0 h 58994"/>
              <a:gd name="connsiteX1" fmla="*/ 88491 w 353962"/>
              <a:gd name="connsiteY1" fmla="*/ 14749 h 58994"/>
              <a:gd name="connsiteX2" fmla="*/ 353962 w 353962"/>
              <a:gd name="connsiteY2" fmla="*/ 58994 h 58994"/>
              <a:gd name="connsiteX0" fmla="*/ 471409 w 7801358"/>
              <a:gd name="connsiteY0" fmla="*/ 245837 h 3726457"/>
              <a:gd name="connsiteX1" fmla="*/ 559900 w 7801358"/>
              <a:gd name="connsiteY1" fmla="*/ 260586 h 3726457"/>
              <a:gd name="connsiteX2" fmla="*/ 7801358 w 7801358"/>
              <a:gd name="connsiteY2" fmla="*/ 3726457 h 3726457"/>
              <a:gd name="connsiteX0" fmla="*/ 0 w 7329949"/>
              <a:gd name="connsiteY0" fmla="*/ 0 h 3480620"/>
              <a:gd name="connsiteX1" fmla="*/ 3111910 w 7329949"/>
              <a:gd name="connsiteY1" fmla="*/ 575187 h 3480620"/>
              <a:gd name="connsiteX2" fmla="*/ 7329949 w 7329949"/>
              <a:gd name="connsiteY2" fmla="*/ 3480620 h 3480620"/>
              <a:gd name="connsiteX0" fmla="*/ 0 w 7329949"/>
              <a:gd name="connsiteY0" fmla="*/ 0 h 3480620"/>
              <a:gd name="connsiteX1" fmla="*/ 3244645 w 7329949"/>
              <a:gd name="connsiteY1" fmla="*/ 589935 h 3480620"/>
              <a:gd name="connsiteX2" fmla="*/ 7329949 w 7329949"/>
              <a:gd name="connsiteY2" fmla="*/ 3480620 h 3480620"/>
              <a:gd name="connsiteX0" fmla="*/ 0 w 7329949"/>
              <a:gd name="connsiteY0" fmla="*/ 0 h 3480620"/>
              <a:gd name="connsiteX1" fmla="*/ 7329949 w 7329949"/>
              <a:gd name="connsiteY1"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34233 w 7329949"/>
              <a:gd name="connsiteY1" fmla="*/ 1356852 h 3480620"/>
              <a:gd name="connsiteX2" fmla="*/ 7329949 w 7329949"/>
              <a:gd name="connsiteY2" fmla="*/ 3480620 h 3480620"/>
              <a:gd name="connsiteX0" fmla="*/ 0 w 7329949"/>
              <a:gd name="connsiteY0" fmla="*/ 0 h 3480620"/>
              <a:gd name="connsiteX1" fmla="*/ 4734233 w 7329949"/>
              <a:gd name="connsiteY1" fmla="*/ 1356852 h 3480620"/>
              <a:gd name="connsiteX2" fmla="*/ 6622086 w 7329949"/>
              <a:gd name="connsiteY2" fmla="*/ 3140761 h 3480620"/>
              <a:gd name="connsiteX3" fmla="*/ 7329949 w 7329949"/>
              <a:gd name="connsiteY3" fmla="*/ 3480620 h 3480620"/>
              <a:gd name="connsiteX0" fmla="*/ 0 w 7905136"/>
              <a:gd name="connsiteY0" fmla="*/ 0 h 3539613"/>
              <a:gd name="connsiteX1" fmla="*/ 4734233 w 7905136"/>
              <a:gd name="connsiteY1" fmla="*/ 1356852 h 3539613"/>
              <a:gd name="connsiteX2" fmla="*/ 6622086 w 7905136"/>
              <a:gd name="connsiteY2" fmla="*/ 3140761 h 3539613"/>
              <a:gd name="connsiteX3" fmla="*/ 7905136 w 7905136"/>
              <a:gd name="connsiteY3" fmla="*/ 3539613 h 3539613"/>
              <a:gd name="connsiteX0" fmla="*/ 0 w 7905136"/>
              <a:gd name="connsiteY0" fmla="*/ 0 h 3539613"/>
              <a:gd name="connsiteX1" fmla="*/ 4734233 w 7905136"/>
              <a:gd name="connsiteY1" fmla="*/ 1356852 h 3539613"/>
              <a:gd name="connsiteX2" fmla="*/ 6622086 w 7905136"/>
              <a:gd name="connsiteY2" fmla="*/ 3140761 h 3539613"/>
              <a:gd name="connsiteX3" fmla="*/ 7905136 w 7905136"/>
              <a:gd name="connsiteY3" fmla="*/ 3539613 h 3539613"/>
              <a:gd name="connsiteX0" fmla="*/ 0 w 7728155"/>
              <a:gd name="connsiteY0" fmla="*/ 0 h 3539613"/>
              <a:gd name="connsiteX1" fmla="*/ 4734233 w 7728155"/>
              <a:gd name="connsiteY1" fmla="*/ 1356852 h 3539613"/>
              <a:gd name="connsiteX2" fmla="*/ 6622086 w 7728155"/>
              <a:gd name="connsiteY2" fmla="*/ 3140761 h 3539613"/>
              <a:gd name="connsiteX3" fmla="*/ 7728155 w 7728155"/>
              <a:gd name="connsiteY3" fmla="*/ 3539613 h 3539613"/>
              <a:gd name="connsiteX0" fmla="*/ 0 w 7728155"/>
              <a:gd name="connsiteY0" fmla="*/ 0 h 3539613"/>
              <a:gd name="connsiteX1" fmla="*/ 4734233 w 7728155"/>
              <a:gd name="connsiteY1" fmla="*/ 1356852 h 3539613"/>
              <a:gd name="connsiteX2" fmla="*/ 6268125 w 7728155"/>
              <a:gd name="connsiteY2" fmla="*/ 2786800 h 3539613"/>
              <a:gd name="connsiteX3" fmla="*/ 7728155 w 7728155"/>
              <a:gd name="connsiteY3" fmla="*/ 3539613 h 3539613"/>
              <a:gd name="connsiteX0" fmla="*/ 0 w 7669161"/>
              <a:gd name="connsiteY0" fmla="*/ 0 h 3392129"/>
              <a:gd name="connsiteX1" fmla="*/ 4734233 w 7669161"/>
              <a:gd name="connsiteY1" fmla="*/ 1356852 h 3392129"/>
              <a:gd name="connsiteX2" fmla="*/ 6268125 w 7669161"/>
              <a:gd name="connsiteY2" fmla="*/ 2786800 h 3392129"/>
              <a:gd name="connsiteX3" fmla="*/ 7669161 w 7669161"/>
              <a:gd name="connsiteY3" fmla="*/ 3392129 h 3392129"/>
              <a:gd name="connsiteX0" fmla="*/ 0 w 7669161"/>
              <a:gd name="connsiteY0" fmla="*/ 0 h 3392129"/>
              <a:gd name="connsiteX1" fmla="*/ 4734233 w 7669161"/>
              <a:gd name="connsiteY1" fmla="*/ 1356852 h 3392129"/>
              <a:gd name="connsiteX2" fmla="*/ 7669161 w 7669161"/>
              <a:gd name="connsiteY2" fmla="*/ 3392129 h 3392129"/>
              <a:gd name="connsiteX0" fmla="*/ 0 w 7669161"/>
              <a:gd name="connsiteY0" fmla="*/ 0 h 3392129"/>
              <a:gd name="connsiteX1" fmla="*/ 4689988 w 7669161"/>
              <a:gd name="connsiteY1" fmla="*/ 1022967 h 3392129"/>
              <a:gd name="connsiteX2" fmla="*/ 7669161 w 7669161"/>
              <a:gd name="connsiteY2" fmla="*/ 3392129 h 3392129"/>
            </a:gdLst>
            <a:ahLst/>
            <a:cxnLst>
              <a:cxn ang="0">
                <a:pos x="connsiteX0" y="connsiteY0"/>
              </a:cxn>
              <a:cxn ang="0">
                <a:pos x="connsiteX1" y="connsiteY1"/>
              </a:cxn>
              <a:cxn ang="0">
                <a:pos x="connsiteX2" y="connsiteY2"/>
              </a:cxn>
            </a:cxnLst>
            <a:rect l="l" t="t" r="r" b="b"/>
            <a:pathLst>
              <a:path w="7669161" h="3392129">
                <a:moveTo>
                  <a:pt x="0" y="0"/>
                </a:moveTo>
                <a:cubicBezTo>
                  <a:pt x="968478" y="113071"/>
                  <a:pt x="3411795" y="457612"/>
                  <a:pt x="4689988" y="1022967"/>
                </a:cubicBezTo>
                <a:cubicBezTo>
                  <a:pt x="5968181" y="1588322"/>
                  <a:pt x="7057718" y="2968113"/>
                  <a:pt x="7669161" y="3392129"/>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4" name="フリーフォーム 43"/>
          <p:cNvSpPr/>
          <p:nvPr/>
        </p:nvSpPr>
        <p:spPr>
          <a:xfrm flipH="1" flipV="1">
            <a:off x="4716016" y="5104234"/>
            <a:ext cx="3615601" cy="845572"/>
          </a:xfrm>
          <a:custGeom>
            <a:avLst/>
            <a:gdLst>
              <a:gd name="connsiteX0" fmla="*/ 0 w 442452"/>
              <a:gd name="connsiteY0" fmla="*/ 0 h 74233"/>
              <a:gd name="connsiteX1" fmla="*/ 88491 w 442452"/>
              <a:gd name="connsiteY1" fmla="*/ 14749 h 74233"/>
              <a:gd name="connsiteX2" fmla="*/ 191729 w 442452"/>
              <a:gd name="connsiteY2" fmla="*/ 29497 h 74233"/>
              <a:gd name="connsiteX3" fmla="*/ 353962 w 442452"/>
              <a:gd name="connsiteY3" fmla="*/ 58994 h 74233"/>
              <a:gd name="connsiteX4" fmla="*/ 442452 w 442452"/>
              <a:gd name="connsiteY4" fmla="*/ 73742 h 74233"/>
              <a:gd name="connsiteX0" fmla="*/ 0 w 353962"/>
              <a:gd name="connsiteY0" fmla="*/ 0 h 58994"/>
              <a:gd name="connsiteX1" fmla="*/ 88491 w 353962"/>
              <a:gd name="connsiteY1" fmla="*/ 14749 h 58994"/>
              <a:gd name="connsiteX2" fmla="*/ 191729 w 353962"/>
              <a:gd name="connsiteY2" fmla="*/ 29497 h 58994"/>
              <a:gd name="connsiteX3" fmla="*/ 353962 w 353962"/>
              <a:gd name="connsiteY3" fmla="*/ 58994 h 58994"/>
              <a:gd name="connsiteX0" fmla="*/ 0 w 353962"/>
              <a:gd name="connsiteY0" fmla="*/ 0 h 58994"/>
              <a:gd name="connsiteX1" fmla="*/ 88491 w 353962"/>
              <a:gd name="connsiteY1" fmla="*/ 14749 h 58994"/>
              <a:gd name="connsiteX2" fmla="*/ 353962 w 353962"/>
              <a:gd name="connsiteY2" fmla="*/ 58994 h 58994"/>
              <a:gd name="connsiteX0" fmla="*/ 471409 w 7801358"/>
              <a:gd name="connsiteY0" fmla="*/ 245837 h 3726457"/>
              <a:gd name="connsiteX1" fmla="*/ 559900 w 7801358"/>
              <a:gd name="connsiteY1" fmla="*/ 260586 h 3726457"/>
              <a:gd name="connsiteX2" fmla="*/ 7801358 w 7801358"/>
              <a:gd name="connsiteY2" fmla="*/ 3726457 h 3726457"/>
              <a:gd name="connsiteX0" fmla="*/ 0 w 7329949"/>
              <a:gd name="connsiteY0" fmla="*/ 0 h 3480620"/>
              <a:gd name="connsiteX1" fmla="*/ 3111910 w 7329949"/>
              <a:gd name="connsiteY1" fmla="*/ 575187 h 3480620"/>
              <a:gd name="connsiteX2" fmla="*/ 7329949 w 7329949"/>
              <a:gd name="connsiteY2" fmla="*/ 3480620 h 3480620"/>
              <a:gd name="connsiteX0" fmla="*/ 0 w 7329949"/>
              <a:gd name="connsiteY0" fmla="*/ 0 h 3480620"/>
              <a:gd name="connsiteX1" fmla="*/ 3244645 w 7329949"/>
              <a:gd name="connsiteY1" fmla="*/ 589935 h 3480620"/>
              <a:gd name="connsiteX2" fmla="*/ 7329949 w 7329949"/>
              <a:gd name="connsiteY2" fmla="*/ 3480620 h 3480620"/>
              <a:gd name="connsiteX0" fmla="*/ 0 w 7329949"/>
              <a:gd name="connsiteY0" fmla="*/ 0 h 3480620"/>
              <a:gd name="connsiteX1" fmla="*/ 7329949 w 7329949"/>
              <a:gd name="connsiteY1"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48981 w 7329949"/>
              <a:gd name="connsiteY1" fmla="*/ 958646 h 3480620"/>
              <a:gd name="connsiteX2" fmla="*/ 7329949 w 7329949"/>
              <a:gd name="connsiteY2" fmla="*/ 3480620 h 3480620"/>
              <a:gd name="connsiteX0" fmla="*/ 0 w 7329949"/>
              <a:gd name="connsiteY0" fmla="*/ 0 h 3480620"/>
              <a:gd name="connsiteX1" fmla="*/ 4734233 w 7329949"/>
              <a:gd name="connsiteY1" fmla="*/ 1356852 h 3480620"/>
              <a:gd name="connsiteX2" fmla="*/ 7329949 w 7329949"/>
              <a:gd name="connsiteY2" fmla="*/ 3480620 h 3480620"/>
              <a:gd name="connsiteX0" fmla="*/ 0 w 7329949"/>
              <a:gd name="connsiteY0" fmla="*/ 0 h 3480620"/>
              <a:gd name="connsiteX1" fmla="*/ 4734233 w 7329949"/>
              <a:gd name="connsiteY1" fmla="*/ 1356852 h 3480620"/>
              <a:gd name="connsiteX2" fmla="*/ 6622086 w 7329949"/>
              <a:gd name="connsiteY2" fmla="*/ 3140761 h 3480620"/>
              <a:gd name="connsiteX3" fmla="*/ 7329949 w 7329949"/>
              <a:gd name="connsiteY3" fmla="*/ 3480620 h 3480620"/>
              <a:gd name="connsiteX0" fmla="*/ 0 w 7905136"/>
              <a:gd name="connsiteY0" fmla="*/ 0 h 3539613"/>
              <a:gd name="connsiteX1" fmla="*/ 4734233 w 7905136"/>
              <a:gd name="connsiteY1" fmla="*/ 1356852 h 3539613"/>
              <a:gd name="connsiteX2" fmla="*/ 6622086 w 7905136"/>
              <a:gd name="connsiteY2" fmla="*/ 3140761 h 3539613"/>
              <a:gd name="connsiteX3" fmla="*/ 7905136 w 7905136"/>
              <a:gd name="connsiteY3" fmla="*/ 3539613 h 3539613"/>
              <a:gd name="connsiteX0" fmla="*/ 0 w 7905136"/>
              <a:gd name="connsiteY0" fmla="*/ 0 h 3539613"/>
              <a:gd name="connsiteX1" fmla="*/ 4734233 w 7905136"/>
              <a:gd name="connsiteY1" fmla="*/ 1356852 h 3539613"/>
              <a:gd name="connsiteX2" fmla="*/ 6622086 w 7905136"/>
              <a:gd name="connsiteY2" fmla="*/ 3140761 h 3539613"/>
              <a:gd name="connsiteX3" fmla="*/ 7905136 w 7905136"/>
              <a:gd name="connsiteY3" fmla="*/ 3539613 h 3539613"/>
              <a:gd name="connsiteX0" fmla="*/ 0 w 7728155"/>
              <a:gd name="connsiteY0" fmla="*/ 0 h 3539613"/>
              <a:gd name="connsiteX1" fmla="*/ 4734233 w 7728155"/>
              <a:gd name="connsiteY1" fmla="*/ 1356852 h 3539613"/>
              <a:gd name="connsiteX2" fmla="*/ 6622086 w 7728155"/>
              <a:gd name="connsiteY2" fmla="*/ 3140761 h 3539613"/>
              <a:gd name="connsiteX3" fmla="*/ 7728155 w 7728155"/>
              <a:gd name="connsiteY3" fmla="*/ 3539613 h 3539613"/>
              <a:gd name="connsiteX0" fmla="*/ 0 w 7728155"/>
              <a:gd name="connsiteY0" fmla="*/ 0 h 3539613"/>
              <a:gd name="connsiteX1" fmla="*/ 4734233 w 7728155"/>
              <a:gd name="connsiteY1" fmla="*/ 1356852 h 3539613"/>
              <a:gd name="connsiteX2" fmla="*/ 6268125 w 7728155"/>
              <a:gd name="connsiteY2" fmla="*/ 2786800 h 3539613"/>
              <a:gd name="connsiteX3" fmla="*/ 7728155 w 7728155"/>
              <a:gd name="connsiteY3" fmla="*/ 3539613 h 3539613"/>
              <a:gd name="connsiteX0" fmla="*/ 0 w 7669161"/>
              <a:gd name="connsiteY0" fmla="*/ 0 h 3392129"/>
              <a:gd name="connsiteX1" fmla="*/ 4734233 w 7669161"/>
              <a:gd name="connsiteY1" fmla="*/ 1356852 h 3392129"/>
              <a:gd name="connsiteX2" fmla="*/ 6268125 w 7669161"/>
              <a:gd name="connsiteY2" fmla="*/ 2786800 h 3392129"/>
              <a:gd name="connsiteX3" fmla="*/ 7669161 w 7669161"/>
              <a:gd name="connsiteY3" fmla="*/ 3392129 h 3392129"/>
              <a:gd name="connsiteX0" fmla="*/ 0 w 7669161"/>
              <a:gd name="connsiteY0" fmla="*/ 0 h 3392129"/>
              <a:gd name="connsiteX1" fmla="*/ 4734233 w 7669161"/>
              <a:gd name="connsiteY1" fmla="*/ 1356852 h 3392129"/>
              <a:gd name="connsiteX2" fmla="*/ 7669161 w 7669161"/>
              <a:gd name="connsiteY2" fmla="*/ 3392129 h 3392129"/>
              <a:gd name="connsiteX0" fmla="*/ 0 w 7669161"/>
              <a:gd name="connsiteY0" fmla="*/ 0 h 3392129"/>
              <a:gd name="connsiteX1" fmla="*/ 4689988 w 7669161"/>
              <a:gd name="connsiteY1" fmla="*/ 1022967 h 3392129"/>
              <a:gd name="connsiteX2" fmla="*/ 7669161 w 7669161"/>
              <a:gd name="connsiteY2" fmla="*/ 3392129 h 3392129"/>
            </a:gdLst>
            <a:ahLst/>
            <a:cxnLst>
              <a:cxn ang="0">
                <a:pos x="connsiteX0" y="connsiteY0"/>
              </a:cxn>
              <a:cxn ang="0">
                <a:pos x="connsiteX1" y="connsiteY1"/>
              </a:cxn>
              <a:cxn ang="0">
                <a:pos x="connsiteX2" y="connsiteY2"/>
              </a:cxn>
            </a:cxnLst>
            <a:rect l="l" t="t" r="r" b="b"/>
            <a:pathLst>
              <a:path w="7669161" h="3392129">
                <a:moveTo>
                  <a:pt x="0" y="0"/>
                </a:moveTo>
                <a:cubicBezTo>
                  <a:pt x="968478" y="113071"/>
                  <a:pt x="3411795" y="457612"/>
                  <a:pt x="4689988" y="1022967"/>
                </a:cubicBezTo>
                <a:cubicBezTo>
                  <a:pt x="5968181" y="1588322"/>
                  <a:pt x="7057718" y="2968113"/>
                  <a:pt x="7669161" y="3392129"/>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フリーフォーム 12"/>
          <p:cNvSpPr/>
          <p:nvPr/>
        </p:nvSpPr>
        <p:spPr>
          <a:xfrm>
            <a:off x="4705350" y="5095875"/>
            <a:ext cx="3626267" cy="847725"/>
          </a:xfrm>
          <a:custGeom>
            <a:avLst/>
            <a:gdLst>
              <a:gd name="connsiteX0" fmla="*/ 0 w 3457575"/>
              <a:gd name="connsiteY0" fmla="*/ 0 h 847725"/>
              <a:gd name="connsiteX1" fmla="*/ 352425 w 3457575"/>
              <a:gd name="connsiteY1" fmla="*/ 152400 h 847725"/>
              <a:gd name="connsiteX2" fmla="*/ 895350 w 3457575"/>
              <a:gd name="connsiteY2" fmla="*/ 428625 h 847725"/>
              <a:gd name="connsiteX3" fmla="*/ 1352550 w 3457575"/>
              <a:gd name="connsiteY3" fmla="*/ 571500 h 847725"/>
              <a:gd name="connsiteX4" fmla="*/ 1943100 w 3457575"/>
              <a:gd name="connsiteY4" fmla="*/ 695325 h 847725"/>
              <a:gd name="connsiteX5" fmla="*/ 2771775 w 3457575"/>
              <a:gd name="connsiteY5" fmla="*/ 790575 h 847725"/>
              <a:gd name="connsiteX6" fmla="*/ 3457575 w 3457575"/>
              <a:gd name="connsiteY6" fmla="*/ 847725 h 847725"/>
              <a:gd name="connsiteX7" fmla="*/ 3457575 w 3457575"/>
              <a:gd name="connsiteY7" fmla="*/ 342900 h 847725"/>
              <a:gd name="connsiteX8" fmla="*/ 2314575 w 3457575"/>
              <a:gd name="connsiteY8" fmla="*/ 200025 h 847725"/>
              <a:gd name="connsiteX9" fmla="*/ 1581150 w 3457575"/>
              <a:gd name="connsiteY9" fmla="*/ 95250 h 847725"/>
              <a:gd name="connsiteX10" fmla="*/ 1028700 w 3457575"/>
              <a:gd name="connsiteY10" fmla="*/ 57150 h 847725"/>
              <a:gd name="connsiteX11" fmla="*/ 285750 w 3457575"/>
              <a:gd name="connsiteY11" fmla="*/ 19050 h 847725"/>
              <a:gd name="connsiteX12" fmla="*/ 0 w 3457575"/>
              <a:gd name="connsiteY12" fmla="*/ 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7575" h="847725">
                <a:moveTo>
                  <a:pt x="0" y="0"/>
                </a:moveTo>
                <a:lnTo>
                  <a:pt x="352425" y="152400"/>
                </a:lnTo>
                <a:lnTo>
                  <a:pt x="895350" y="428625"/>
                </a:lnTo>
                <a:lnTo>
                  <a:pt x="1352550" y="571500"/>
                </a:lnTo>
                <a:lnTo>
                  <a:pt x="1943100" y="695325"/>
                </a:lnTo>
                <a:lnTo>
                  <a:pt x="2771775" y="790575"/>
                </a:lnTo>
                <a:lnTo>
                  <a:pt x="3457575" y="847725"/>
                </a:lnTo>
                <a:lnTo>
                  <a:pt x="3457575" y="342900"/>
                </a:lnTo>
                <a:lnTo>
                  <a:pt x="2314575" y="200025"/>
                </a:lnTo>
                <a:lnTo>
                  <a:pt x="1581150" y="95250"/>
                </a:lnTo>
                <a:lnTo>
                  <a:pt x="1028700" y="57150"/>
                </a:lnTo>
                <a:lnTo>
                  <a:pt x="285750" y="19050"/>
                </a:lnTo>
                <a:lnTo>
                  <a:pt x="0"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6634737" y="5258672"/>
            <a:ext cx="139818" cy="256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flipV="1">
            <a:off x="6787192" y="5558656"/>
            <a:ext cx="139818" cy="256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吹き出し 39"/>
          <p:cNvSpPr/>
          <p:nvPr/>
        </p:nvSpPr>
        <p:spPr>
          <a:xfrm>
            <a:off x="6815048" y="6101692"/>
            <a:ext cx="1620723" cy="565848"/>
          </a:xfrm>
          <a:prstGeom prst="wedgeRoundRectCallout">
            <a:avLst>
              <a:gd name="adj1" fmla="val -43447"/>
              <a:gd name="adj2" fmla="val -127646"/>
              <a:gd name="adj3" fmla="val 16667"/>
            </a:avLst>
          </a:prstGeom>
          <a:solidFill>
            <a:srgbClr val="FFFFFF">
              <a:alpha val="8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rPr>
              <a:t>○民間賃貸住宅等の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状況を踏まえ必要数</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を</a:t>
            </a:r>
            <a:r>
              <a:rPr kumimoji="1" lang="ja-JP" altLang="en-US" sz="1200" dirty="0" smtClean="0">
                <a:solidFill>
                  <a:schemeClr val="tx1"/>
                </a:solidFill>
                <a:latin typeface="Meiryo UI" panose="020B0604030504040204" pitchFamily="50" charset="-128"/>
                <a:ea typeface="Meiryo UI" panose="020B0604030504040204" pitchFamily="50" charset="-128"/>
              </a:rPr>
              <a:t>供給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9" name="角丸四角形吹き出し 38"/>
          <p:cNvSpPr/>
          <p:nvPr/>
        </p:nvSpPr>
        <p:spPr>
          <a:xfrm>
            <a:off x="7002348" y="4318693"/>
            <a:ext cx="1992946" cy="366005"/>
          </a:xfrm>
          <a:prstGeom prst="wedgeRoundRectCallout">
            <a:avLst>
              <a:gd name="adj1" fmla="val -61547"/>
              <a:gd name="adj2" fmla="val 225466"/>
              <a:gd name="adj3" fmla="val 16667"/>
            </a:avLst>
          </a:prstGeom>
          <a:solidFill>
            <a:srgbClr val="FFFFFF">
              <a:alpha val="8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○民間賃貸住宅の活用</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712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第２回政策検討</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部会に</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おける主な</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意見①</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a:t>
            </a:fld>
            <a:endParaRPr lang="ja-JP" altLang="en-US" sz="1400">
              <a:solidFill>
                <a:schemeClr val="tx1"/>
              </a:solidFill>
            </a:endParaRPr>
          </a:p>
        </p:txBody>
      </p:sp>
      <p:sp>
        <p:nvSpPr>
          <p:cNvPr id="5" name="正方形/長方形 4"/>
          <p:cNvSpPr/>
          <p:nvPr/>
        </p:nvSpPr>
        <p:spPr>
          <a:xfrm>
            <a:off x="179552" y="3757196"/>
            <a:ext cx="8784896" cy="2200602"/>
          </a:xfrm>
          <a:prstGeom prst="rect">
            <a:avLst/>
          </a:prstGeom>
          <a:ln cmpd="sng">
            <a:noFill/>
          </a:ln>
        </p:spPr>
        <p:txBody>
          <a:bodyPr wrap="square">
            <a:spAutoFit/>
          </a:bodyPr>
          <a:lstStyle/>
          <a:p>
            <a:pPr marL="185738" lvl="0">
              <a:lnSpc>
                <a:spcPct val="130000"/>
              </a:lnSpc>
              <a:spcBef>
                <a:spcPts val="12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〇新型コロナウイルスの感染拡大に伴い、住居確保給付金などの支援策が行われているが、どういう利用者層がいるのかのデータを示して欲しい。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〇府</a:t>
            </a:r>
            <a:r>
              <a:rPr lang="ja-JP" altLang="en-US" dirty="0">
                <a:latin typeface="Meiryo UI" panose="020B0604030504040204" pitchFamily="50" charset="-128"/>
                <a:ea typeface="Meiryo UI" panose="020B0604030504040204" pitchFamily="50" charset="-128"/>
                <a:cs typeface="Meiryo UI" panose="020B0604030504040204" pitchFamily="50" charset="-128"/>
              </a:rPr>
              <a:t>全体でバッファーを持ち、ローカルなショックが起こったときに府全体で対応できるということも重要に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なるのでは。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197198" y="3645024"/>
            <a:ext cx="2504762" cy="344597"/>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危機事象への</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97198" y="921091"/>
            <a:ext cx="8784896" cy="2714589"/>
          </a:xfrm>
          <a:prstGeom prst="rect">
            <a:avLst/>
          </a:prstGeom>
          <a:ln cmpd="sng">
            <a:noFill/>
          </a:ln>
        </p:spPr>
        <p:txBody>
          <a:bodyPr wrap="square">
            <a:spAutoFit/>
          </a:bodyPr>
          <a:lstStyle/>
          <a:p>
            <a:pPr marL="185738" lvl="0">
              <a:lnSpc>
                <a:spcPct val="130000"/>
              </a:lnSpc>
              <a:spcBef>
                <a:spcPts val="12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〇府</a:t>
            </a:r>
            <a:r>
              <a:rPr lang="ja-JP" altLang="en-US" dirty="0">
                <a:latin typeface="Meiryo UI" panose="020B0604030504040204" pitchFamily="50" charset="-128"/>
                <a:ea typeface="Meiryo UI" panose="020B0604030504040204" pitchFamily="50" charset="-128"/>
                <a:cs typeface="Meiryo UI" panose="020B0604030504040204" pitchFamily="50" charset="-128"/>
              </a:rPr>
              <a:t>全体ではなく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、どの</a:t>
            </a:r>
            <a:r>
              <a:rPr lang="ja-JP" altLang="en-US" dirty="0">
                <a:latin typeface="Meiryo UI" panose="020B0604030504040204" pitchFamily="50" charset="-128"/>
                <a:ea typeface="Meiryo UI" panose="020B0604030504040204" pitchFamily="50" charset="-128"/>
                <a:cs typeface="Meiryo UI" panose="020B0604030504040204" pitchFamily="50" charset="-128"/>
              </a:rPr>
              <a:t>地域にどういうふうに偏在しているのかを捉えたうえで、地域で暮らせないときに大阪府全体でどう支えるかというストラクチャーが見えてくると良いと考える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〇公営</a:t>
            </a:r>
            <a:r>
              <a:rPr lang="ja-JP" altLang="en-US" dirty="0">
                <a:latin typeface="Meiryo UI" panose="020B0604030504040204" pitchFamily="50" charset="-128"/>
                <a:ea typeface="Meiryo UI" panose="020B0604030504040204" pitchFamily="50" charset="-128"/>
                <a:cs typeface="Meiryo UI" panose="020B0604030504040204" pitchFamily="50" charset="-128"/>
              </a:rPr>
              <a:t>住宅、</a:t>
            </a:r>
            <a:r>
              <a:rPr lang="en-US" altLang="ja-JP" dirty="0">
                <a:latin typeface="Meiryo UI" panose="020B0604030504040204" pitchFamily="50" charset="-128"/>
                <a:ea typeface="Meiryo UI" panose="020B0604030504040204" pitchFamily="50" charset="-128"/>
                <a:cs typeface="Meiryo UI" panose="020B0604030504040204" pitchFamily="50" charset="-128"/>
              </a:rPr>
              <a:t>UR</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公社住宅も民間住宅も偏在しているため、ストックの偏在と、制度的な意味で伸び縮みするという仕組みを空間的に考えるという両方の観点から議論す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べき。</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197198" y="921091"/>
            <a:ext cx="2504762" cy="344597"/>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地域偏在</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7217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a:t>
            </a:fld>
            <a:endParaRPr lang="ja-JP" altLang="en-US" sz="1400">
              <a:solidFill>
                <a:schemeClr val="tx1"/>
              </a:solidFill>
            </a:endParaRPr>
          </a:p>
        </p:txBody>
      </p:sp>
      <p:sp>
        <p:nvSpPr>
          <p:cNvPr id="5" name="正方形/長方形 4"/>
          <p:cNvSpPr/>
          <p:nvPr/>
        </p:nvSpPr>
        <p:spPr>
          <a:xfrm>
            <a:off x="177344" y="725944"/>
            <a:ext cx="8784896" cy="5182957"/>
          </a:xfrm>
          <a:prstGeom prst="rect">
            <a:avLst/>
          </a:prstGeom>
          <a:ln cmpd="sng">
            <a:noFill/>
          </a:ln>
        </p:spPr>
        <p:txBody>
          <a:bodyPr wrap="square">
            <a:spAutoFit/>
          </a:bodyPr>
          <a:lstStyle/>
          <a:p>
            <a:pPr marL="185738" indent="-185738">
              <a:lnSpc>
                <a:spcPct val="130000"/>
              </a:lnSpc>
              <a:spcBef>
                <a:spcPts val="12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公営住宅等を減らしつつ民間賃貸住宅を増やしていくという時間軸でみたときに、この構図でセーフティネットとして機能していくかを考える必要がある。また、建物自体の更新や社会的な動態を考えると、将来的にこの役割で良いのか検討する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〇すべてがセーフティネット住宅の議論であると考えていくことと、ストックの管理の問題、運営の問題、家賃制度の問題を切り離して考えていくことが大事と思う。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〇経済的側面というのは、具体的に何を目的とした施策についてここで整理しようとしているのか、そのときに時間軸によって膨らんだり縮んだりするというような災害についてどう取り扱うか。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側面に加え、時間的な変動やフレキシビリティについては、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側面とは別に項目を設けて整理した方がわかりやすいと思うので検討してほしい。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〇役割の部分は住宅セーフティネットの視点から将来こうあるべきという提案型の表にしたほうがいいのではないか。現状・課題・将来展望というようなことが議論できる資料になるよう検討を。</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177344" y="725944"/>
            <a:ext cx="2504762" cy="344597"/>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住宅の役割</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第２回政策検討</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部会に</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おける主な</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意見②</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252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1468376"/>
            <a:ext cx="8928992" cy="5237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323528" y="2650527"/>
            <a:ext cx="4104456" cy="2489754"/>
          </a:xfrm>
          <a:prstGeom prst="rect">
            <a:avLst/>
          </a:prstGeom>
          <a:solidFill>
            <a:schemeClr val="accent1">
              <a:lumMod val="20000"/>
              <a:lumOff val="80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5" name="角丸四角形 24"/>
          <p:cNvSpPr/>
          <p:nvPr/>
        </p:nvSpPr>
        <p:spPr>
          <a:xfrm>
            <a:off x="4699534" y="2394592"/>
            <a:ext cx="4264954" cy="3111630"/>
          </a:xfrm>
          <a:prstGeom prst="roundRect">
            <a:avLst>
              <a:gd name="adj" fmla="val 42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179512" y="2390074"/>
            <a:ext cx="4392488" cy="4102801"/>
          </a:xfrm>
          <a:prstGeom prst="roundRect">
            <a:avLst>
              <a:gd name="adj" fmla="val 42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8"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大阪府における住宅セーフティネットの全体像</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を整理</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07504" y="620688"/>
            <a:ext cx="8928992" cy="504056"/>
          </a:xfrm>
          <a:prstGeom prst="round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住宅は、市場</a:t>
            </a:r>
            <a:r>
              <a:rPr lang="ja-JP" altLang="en-US" dirty="0">
                <a:solidFill>
                  <a:schemeClr val="tx1"/>
                </a:solidFill>
                <a:latin typeface="Meiryo UI" panose="020B0604030504040204" pitchFamily="50" charset="-128"/>
                <a:ea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rPr>
              <a:t>おいて自らで確保</a:t>
            </a:r>
            <a:r>
              <a:rPr lang="ja-JP" altLang="en-US" dirty="0">
                <a:solidFill>
                  <a:schemeClr val="tx1"/>
                </a:solidFill>
                <a:latin typeface="Meiryo UI" panose="020B0604030504040204" pitchFamily="50" charset="-128"/>
                <a:ea typeface="Meiryo UI" panose="020B0604030504040204" pitchFamily="50" charset="-128"/>
              </a:rPr>
              <a:t>すること</a:t>
            </a:r>
            <a:r>
              <a:rPr lang="ja-JP" altLang="en-US" dirty="0" smtClean="0">
                <a:solidFill>
                  <a:schemeClr val="tx1"/>
                </a:solidFill>
                <a:latin typeface="Meiryo UI" panose="020B0604030504040204" pitchFamily="50" charset="-128"/>
                <a:ea typeface="Meiryo UI" panose="020B0604030504040204" pitchFamily="50" charset="-128"/>
              </a:rPr>
              <a:t>が基本</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 name="二等辺三角形 2"/>
          <p:cNvSpPr/>
          <p:nvPr/>
        </p:nvSpPr>
        <p:spPr>
          <a:xfrm flipV="1">
            <a:off x="3959932" y="1193430"/>
            <a:ext cx="1224136" cy="144016"/>
          </a:xfrm>
          <a:prstGeom prst="triangl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3528" y="688623"/>
            <a:ext cx="1107996" cy="369332"/>
          </a:xfrm>
          <a:prstGeom prst="rect">
            <a:avLst/>
          </a:prstGeom>
          <a:solidFill>
            <a:schemeClr val="bg1"/>
          </a:solidFill>
          <a:ln>
            <a:solidFill>
              <a:schemeClr val="tx1"/>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rPr>
              <a:t>住宅市場</a:t>
            </a:r>
          </a:p>
        </p:txBody>
      </p:sp>
      <p:sp>
        <p:nvSpPr>
          <p:cNvPr id="19" name="テキスト ボックス 18"/>
          <p:cNvSpPr txBox="1"/>
          <p:nvPr/>
        </p:nvSpPr>
        <p:spPr>
          <a:xfrm>
            <a:off x="304942" y="2173128"/>
            <a:ext cx="3119765" cy="307777"/>
          </a:xfrm>
          <a:prstGeom prst="rect">
            <a:avLst/>
          </a:prstGeom>
          <a:solidFill>
            <a:schemeClr val="tx1"/>
          </a:solidFill>
          <a:ln>
            <a:solidFill>
              <a:schemeClr val="tx1"/>
            </a:solidFill>
          </a:ln>
        </p:spPr>
        <p:txBody>
          <a:bodyPr wrap="non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居住の安定確保を図るべき人（ソフト）</a:t>
            </a:r>
          </a:p>
        </p:txBody>
      </p:sp>
      <p:sp>
        <p:nvSpPr>
          <p:cNvPr id="20" name="テキスト ボックス 19"/>
          <p:cNvSpPr txBox="1"/>
          <p:nvPr/>
        </p:nvSpPr>
        <p:spPr>
          <a:xfrm>
            <a:off x="4825057" y="2173127"/>
            <a:ext cx="3716082" cy="307777"/>
          </a:xfrm>
          <a:prstGeom prst="rect">
            <a:avLst/>
          </a:prstGeom>
          <a:solidFill>
            <a:schemeClr val="tx1"/>
          </a:solidFill>
          <a:ln>
            <a:solidFill>
              <a:schemeClr val="tx1"/>
            </a:solidFill>
          </a:ln>
        </p:spPr>
        <p:txBody>
          <a:bodyPr wrap="non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居住の安定確保のための環境整備（ハード）</a:t>
            </a:r>
          </a:p>
        </p:txBody>
      </p:sp>
      <p:sp>
        <p:nvSpPr>
          <p:cNvPr id="21" name="角丸四角形 20"/>
          <p:cNvSpPr/>
          <p:nvPr/>
        </p:nvSpPr>
        <p:spPr>
          <a:xfrm>
            <a:off x="107504" y="1401014"/>
            <a:ext cx="8928992" cy="619452"/>
          </a:xfrm>
          <a:prstGeom prst="round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ctr"/>
            <a:r>
              <a:rPr lang="ja-JP" altLang="en-US" sz="1600" dirty="0" smtClean="0">
                <a:solidFill>
                  <a:schemeClr val="tx1"/>
                </a:solidFill>
                <a:latin typeface="Meiryo UI" panose="020B0604030504040204" pitchFamily="50" charset="-128"/>
                <a:ea typeface="Meiryo UI" panose="020B0604030504040204" pitchFamily="50" charset="-128"/>
              </a:rPr>
              <a:t>福祉施策とも連携し、一定の質を備えた住宅を確保できない府民に対して、</a:t>
            </a:r>
            <a:endParaRPr lang="en-US" altLang="ja-JP" sz="1600" dirty="0" smtClean="0">
              <a:solidFill>
                <a:schemeClr val="tx1"/>
              </a:solidFill>
              <a:latin typeface="Meiryo UI" panose="020B0604030504040204" pitchFamily="50" charset="-128"/>
              <a:ea typeface="Meiryo UI" panose="020B0604030504040204" pitchFamily="50" charset="-128"/>
            </a:endParaRPr>
          </a:p>
          <a:p>
            <a:pPr lvl="3" algn="ctr"/>
            <a:r>
              <a:rPr lang="ja-JP" altLang="en-US" sz="1600" dirty="0" smtClean="0">
                <a:solidFill>
                  <a:schemeClr val="tx1"/>
                </a:solidFill>
                <a:latin typeface="Meiryo UI" panose="020B0604030504040204" pitchFamily="50" charset="-128"/>
                <a:ea typeface="Meiryo UI" panose="020B0604030504040204" pitchFamily="50" charset="-128"/>
              </a:rPr>
              <a:t>住宅ストック全体を活用して居住の安定を確保</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23528" y="1468376"/>
            <a:ext cx="1569660" cy="369332"/>
          </a:xfrm>
          <a:prstGeom prst="rect">
            <a:avLst/>
          </a:prstGeom>
          <a:solidFill>
            <a:schemeClr val="bg1"/>
          </a:solidFill>
          <a:ln>
            <a:solidFill>
              <a:schemeClr val="tx1"/>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rPr>
              <a:t>住宅ｾｰﾌﾃｨﾈｯﾄ</a:t>
            </a:r>
          </a:p>
        </p:txBody>
      </p:sp>
      <p:sp>
        <p:nvSpPr>
          <p:cNvPr id="4" name="正方形/長方形 3"/>
          <p:cNvSpPr/>
          <p:nvPr/>
        </p:nvSpPr>
        <p:spPr>
          <a:xfrm>
            <a:off x="323528" y="5506221"/>
            <a:ext cx="4104456" cy="816714"/>
          </a:xfrm>
          <a:prstGeom prst="rect">
            <a:avLst/>
          </a:prstGeom>
          <a:solidFill>
            <a:schemeClr val="bg1">
              <a:lumMod val="95000"/>
            </a:scheme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u="sng" dirty="0">
                <a:solidFill>
                  <a:schemeClr val="tx1"/>
                </a:solidFill>
                <a:latin typeface="Meiryo UI" panose="020B0604030504040204" pitchFamily="50" charset="-128"/>
                <a:ea typeface="Meiryo UI" panose="020B0604030504040204" pitchFamily="50" charset="-128"/>
              </a:rPr>
              <a:t>福祉分野による</a:t>
            </a:r>
            <a:r>
              <a:rPr kumimoji="1" lang="ja-JP" altLang="en-US" sz="1600" u="sng" dirty="0" smtClean="0">
                <a:solidFill>
                  <a:schemeClr val="tx1"/>
                </a:solidFill>
                <a:latin typeface="Meiryo UI" panose="020B0604030504040204" pitchFamily="50" charset="-128"/>
                <a:ea typeface="Meiryo UI" panose="020B0604030504040204" pitchFamily="50" charset="-128"/>
              </a:rPr>
              <a:t>施策例</a:t>
            </a:r>
            <a:r>
              <a:rPr kumimoji="1" lang="ja-JP" altLang="en-US" sz="1400" u="sng" dirty="0" smtClean="0">
                <a:solidFill>
                  <a:schemeClr val="tx1"/>
                </a:solidFill>
                <a:latin typeface="Meiryo UI" panose="020B0604030504040204" pitchFamily="50" charset="-128"/>
                <a:ea typeface="Meiryo UI" panose="020B0604030504040204" pitchFamily="50" charset="-128"/>
              </a:rPr>
              <a:t>（</a:t>
            </a:r>
            <a:r>
              <a:rPr kumimoji="1" lang="ja-JP" altLang="en-US" sz="1400" u="sng" dirty="0">
                <a:solidFill>
                  <a:schemeClr val="tx1"/>
                </a:solidFill>
                <a:latin typeface="Meiryo UI" panose="020B0604030504040204" pitchFamily="50" charset="-128"/>
                <a:ea typeface="Meiryo UI" panose="020B0604030504040204" pitchFamily="50" charset="-128"/>
              </a:rPr>
              <a:t>経済的支援）</a:t>
            </a:r>
            <a:endParaRPr kumimoji="1" lang="en-US" altLang="ja-JP" sz="1200" u="sng"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生活</a:t>
            </a:r>
            <a:r>
              <a:rPr lang="ja-JP" altLang="en-US" sz="1400" dirty="0" smtClean="0">
                <a:solidFill>
                  <a:schemeClr val="tx1"/>
                </a:solidFill>
                <a:latin typeface="Meiryo UI" panose="020B0604030504040204" pitchFamily="50" charset="-128"/>
                <a:ea typeface="Meiryo UI" panose="020B0604030504040204" pitchFamily="50" charset="-128"/>
              </a:rPr>
              <a:t>保護（</a:t>
            </a:r>
            <a:r>
              <a:rPr lang="ja-JP" altLang="en-US" sz="1400" dirty="0">
                <a:solidFill>
                  <a:schemeClr val="tx1"/>
                </a:solidFill>
                <a:latin typeface="Meiryo UI" panose="020B0604030504040204" pitchFamily="50" charset="-128"/>
                <a:ea typeface="Meiryo UI" panose="020B0604030504040204" pitchFamily="50" charset="-128"/>
              </a:rPr>
              <a:t>住宅扶助）</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○住居</a:t>
            </a:r>
            <a:r>
              <a:rPr lang="ja-JP" altLang="en-US" sz="1400" dirty="0">
                <a:solidFill>
                  <a:schemeClr val="tx1"/>
                </a:solidFill>
                <a:latin typeface="Meiryo UI" panose="020B0604030504040204" pitchFamily="50" charset="-128"/>
                <a:ea typeface="Meiryo UI" panose="020B0604030504040204" pitchFamily="50" charset="-128"/>
              </a:rPr>
              <a:t>確保給付</a:t>
            </a:r>
            <a:r>
              <a:rPr lang="ja-JP" altLang="en-US" sz="1400" dirty="0" smtClean="0">
                <a:solidFill>
                  <a:schemeClr val="tx1"/>
                </a:solidFill>
                <a:latin typeface="Meiryo UI" panose="020B0604030504040204" pitchFamily="50" charset="-128"/>
                <a:ea typeface="Meiryo UI" panose="020B0604030504040204" pitchFamily="50" charset="-128"/>
              </a:rPr>
              <a:t>金　など</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 name="二等辺三角形 6"/>
          <p:cNvSpPr/>
          <p:nvPr/>
        </p:nvSpPr>
        <p:spPr>
          <a:xfrm>
            <a:off x="1916733" y="5219217"/>
            <a:ext cx="918046" cy="2100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58048" y="2833191"/>
            <a:ext cx="1082348" cy="307777"/>
          </a:xfrm>
          <a:prstGeom prst="rect">
            <a:avLst/>
          </a:prstGeom>
          <a:solidFill>
            <a:schemeClr val="bg1"/>
          </a:solidFill>
          <a:ln>
            <a:solidFill>
              <a:schemeClr val="tx1"/>
            </a:solidFill>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経済的側面</a:t>
            </a:r>
          </a:p>
        </p:txBody>
      </p:sp>
      <p:sp>
        <p:nvSpPr>
          <p:cNvPr id="29" name="テキスト ボックス 28"/>
          <p:cNvSpPr txBox="1"/>
          <p:nvPr/>
        </p:nvSpPr>
        <p:spPr>
          <a:xfrm>
            <a:off x="458048" y="3573016"/>
            <a:ext cx="1082348" cy="307777"/>
          </a:xfrm>
          <a:prstGeom prst="rect">
            <a:avLst/>
          </a:prstGeom>
          <a:solidFill>
            <a:schemeClr val="bg1"/>
          </a:solidFill>
          <a:ln>
            <a:solidFill>
              <a:schemeClr val="tx1"/>
            </a:solidFill>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社会的側面</a:t>
            </a:r>
          </a:p>
        </p:txBody>
      </p:sp>
      <p:sp>
        <p:nvSpPr>
          <p:cNvPr id="30" name="テキスト ボックス 29"/>
          <p:cNvSpPr txBox="1"/>
          <p:nvPr/>
        </p:nvSpPr>
        <p:spPr>
          <a:xfrm>
            <a:off x="458048" y="4293096"/>
            <a:ext cx="1553630" cy="307777"/>
          </a:xfrm>
          <a:prstGeom prst="rect">
            <a:avLst/>
          </a:prstGeom>
          <a:solidFill>
            <a:schemeClr val="bg1"/>
          </a:solidFill>
          <a:ln>
            <a:solidFill>
              <a:schemeClr val="tx1"/>
            </a:solidFill>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危機</a:t>
            </a:r>
            <a:r>
              <a:rPr kumimoji="1" lang="ja-JP" altLang="en-US" sz="1400" dirty="0" smtClean="0">
                <a:latin typeface="Meiryo UI" panose="020B0604030504040204" pitchFamily="50" charset="-128"/>
                <a:ea typeface="Meiryo UI" panose="020B0604030504040204" pitchFamily="50" charset="-128"/>
              </a:rPr>
              <a:t>事象への対応</a:t>
            </a:r>
            <a:endParaRPr kumimoji="1" lang="ja-JP" altLang="en-US" sz="14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584318" y="2790741"/>
            <a:ext cx="2843666" cy="646331"/>
          </a:xfrm>
          <a:prstGeom prst="rect">
            <a:avLst/>
          </a:prstGeom>
          <a:noFill/>
          <a:ln>
            <a:no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収入に応じた適正な負担の範囲内で市場でみつけられる</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rPr>
              <a:t>低額所得者</a:t>
            </a:r>
          </a:p>
        </p:txBody>
      </p:sp>
      <p:sp>
        <p:nvSpPr>
          <p:cNvPr id="32" name="テキスト ボックス 31"/>
          <p:cNvSpPr txBox="1"/>
          <p:nvPr/>
        </p:nvSpPr>
        <p:spPr>
          <a:xfrm>
            <a:off x="1584318" y="3583815"/>
            <a:ext cx="2622673" cy="646331"/>
          </a:xfrm>
          <a:prstGeom prst="rect">
            <a:avLst/>
          </a:prstGeom>
          <a:noFill/>
          <a:ln>
            <a:no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高齢者や</a:t>
            </a:r>
            <a:r>
              <a:rPr kumimoji="1" lang="ja-JP" altLang="en-US" sz="1200" dirty="0" err="1" smtClean="0">
                <a:latin typeface="Meiryo UI" panose="020B0604030504040204" pitchFamily="50" charset="-128"/>
                <a:ea typeface="Meiryo UI" panose="020B0604030504040204" pitchFamily="50" charset="-128"/>
              </a:rPr>
              <a:t>障がい</a:t>
            </a:r>
            <a:r>
              <a:rPr kumimoji="1" lang="ja-JP" altLang="en-US" sz="1200" dirty="0" smtClean="0">
                <a:latin typeface="Meiryo UI" panose="020B0604030504040204" pitchFamily="50" charset="-128"/>
                <a:ea typeface="Meiryo UI" panose="020B0604030504040204" pitchFamily="50" charset="-128"/>
              </a:rPr>
              <a:t>者等であることを理由に入居拒否されない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高齢者、</a:t>
            </a:r>
            <a:r>
              <a:rPr lang="ja-JP" altLang="en-US" sz="1200" u="sng" dirty="0" err="1">
                <a:latin typeface="Meiryo UI" panose="020B0604030504040204" pitchFamily="50" charset="-128"/>
                <a:ea typeface="Meiryo UI" panose="020B0604030504040204" pitchFamily="50" charset="-128"/>
              </a:rPr>
              <a:t>障がい</a:t>
            </a:r>
            <a:r>
              <a:rPr lang="ja-JP" altLang="en-US" sz="1200" u="sng" dirty="0">
                <a:latin typeface="Meiryo UI" panose="020B0604030504040204" pitchFamily="50" charset="-128"/>
                <a:ea typeface="Meiryo UI" panose="020B0604030504040204" pitchFamily="50" charset="-128"/>
              </a:rPr>
              <a:t>者、外国人　など</a:t>
            </a:r>
            <a:endParaRPr kumimoji="1" lang="ja-JP" altLang="en-US" sz="1200" u="sng"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04109" y="4611843"/>
            <a:ext cx="3106941" cy="461665"/>
          </a:xfrm>
          <a:prstGeom prst="rect">
            <a:avLst/>
          </a:prstGeom>
          <a:noFill/>
          <a:ln>
            <a:no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災害や経済</a:t>
            </a:r>
            <a:r>
              <a:rPr kumimoji="1" lang="ja-JP" altLang="en-US" sz="1200" dirty="0" smtClean="0">
                <a:latin typeface="Meiryo UI" panose="020B0604030504040204" pitchFamily="50" charset="-128"/>
                <a:ea typeface="Meiryo UI" panose="020B0604030504040204" pitchFamily="50" charset="-128"/>
              </a:rPr>
              <a:t>危機が発生しても住宅を確保</a:t>
            </a:r>
            <a:r>
              <a:rPr lang="ja-JP" altLang="en-US" sz="1200" dirty="0" smtClean="0">
                <a:latin typeface="Meiryo UI" panose="020B0604030504040204" pitchFamily="50" charset="-128"/>
                <a:ea typeface="Meiryo UI" panose="020B0604030504040204" pitchFamily="50" charset="-128"/>
              </a:rPr>
              <a:t>できる</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被災者、失職・雇い止め　など</a:t>
            </a:r>
            <a:endParaRPr kumimoji="1" lang="ja-JP" altLang="en-US" sz="1200" u="sng"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825979" y="2659679"/>
            <a:ext cx="902811" cy="307777"/>
          </a:xfrm>
          <a:prstGeom prst="rect">
            <a:avLst/>
          </a:prstGeom>
          <a:solidFill>
            <a:schemeClr val="bg1"/>
          </a:solidFill>
          <a:ln>
            <a:solidFill>
              <a:schemeClr val="tx1"/>
            </a:solidFill>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質的側面</a:t>
            </a:r>
          </a:p>
        </p:txBody>
      </p:sp>
      <p:sp>
        <p:nvSpPr>
          <p:cNvPr id="41" name="テキスト ボックス 40"/>
          <p:cNvSpPr txBox="1"/>
          <p:nvPr/>
        </p:nvSpPr>
        <p:spPr>
          <a:xfrm>
            <a:off x="5724339" y="2606459"/>
            <a:ext cx="3024125" cy="461665"/>
          </a:xfrm>
          <a:prstGeom prst="rect">
            <a:avLst/>
          </a:prstGeom>
          <a:noFill/>
          <a:ln>
            <a:no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最低限度の生活を営むに足る広さや耐震性等の性能がある</a:t>
            </a:r>
            <a:endParaRPr kumimoji="1" lang="ja-JP" altLang="en-US" sz="12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275983" y="3542400"/>
            <a:ext cx="902811" cy="307777"/>
          </a:xfrm>
          <a:prstGeom prst="rect">
            <a:avLst/>
          </a:prstGeom>
          <a:solidFill>
            <a:schemeClr val="tx1"/>
          </a:solidFill>
          <a:ln>
            <a:solidFill>
              <a:schemeClr val="tx1"/>
            </a:solidFill>
          </a:ln>
        </p:spPr>
        <p:txBody>
          <a:bodyPr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公営住宅</a:t>
            </a:r>
          </a:p>
        </p:txBody>
      </p:sp>
      <p:sp>
        <p:nvSpPr>
          <p:cNvPr id="46" name="テキスト ボックス 45"/>
          <p:cNvSpPr txBox="1"/>
          <p:nvPr/>
        </p:nvSpPr>
        <p:spPr>
          <a:xfrm>
            <a:off x="5275983" y="3977347"/>
            <a:ext cx="1604927" cy="307777"/>
          </a:xfrm>
          <a:prstGeom prst="rect">
            <a:avLst/>
          </a:prstGeom>
          <a:solidFill>
            <a:schemeClr val="tx1"/>
          </a:solidFill>
          <a:ln>
            <a:solidFill>
              <a:schemeClr val="tx1"/>
            </a:solidFill>
          </a:ln>
        </p:spPr>
        <p:txBody>
          <a:bodyPr wrap="none" rtlCol="0">
            <a:spAutoFit/>
          </a:bodyPr>
          <a:lstStyle/>
          <a:p>
            <a:r>
              <a:rPr kumimoji="1" lang="en-US" altLang="ja-JP" sz="1400" dirty="0">
                <a:solidFill>
                  <a:schemeClr val="bg1"/>
                </a:solidFill>
                <a:latin typeface="Meiryo UI" panose="020B0604030504040204" pitchFamily="50" charset="-128"/>
                <a:ea typeface="Meiryo UI" panose="020B0604030504040204" pitchFamily="50" charset="-128"/>
              </a:rPr>
              <a:t>UR</a:t>
            </a:r>
            <a:r>
              <a:rPr kumimoji="1" lang="ja-JP" altLang="en-US" sz="1400" dirty="0">
                <a:solidFill>
                  <a:schemeClr val="bg1"/>
                </a:solidFill>
                <a:latin typeface="Meiryo UI" panose="020B0604030504040204" pitchFamily="50" charset="-128"/>
                <a:ea typeface="Meiryo UI" panose="020B0604030504040204" pitchFamily="50" charset="-128"/>
              </a:rPr>
              <a:t>・公社賃貸住宅</a:t>
            </a:r>
          </a:p>
        </p:txBody>
      </p:sp>
      <p:sp>
        <p:nvSpPr>
          <p:cNvPr id="47" name="テキスト ボックス 46"/>
          <p:cNvSpPr txBox="1"/>
          <p:nvPr/>
        </p:nvSpPr>
        <p:spPr>
          <a:xfrm>
            <a:off x="5275983" y="4480388"/>
            <a:ext cx="1572866" cy="307777"/>
          </a:xfrm>
          <a:prstGeom prst="rect">
            <a:avLst/>
          </a:prstGeom>
          <a:solidFill>
            <a:schemeClr val="tx1"/>
          </a:solidFill>
          <a:ln>
            <a:solidFill>
              <a:schemeClr val="tx1"/>
            </a:solidFill>
          </a:ln>
        </p:spPr>
        <p:txBody>
          <a:bodyPr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セーフティネット住宅</a:t>
            </a:r>
          </a:p>
        </p:txBody>
      </p:sp>
      <p:sp>
        <p:nvSpPr>
          <p:cNvPr id="48" name="テキスト ボックス 47"/>
          <p:cNvSpPr txBox="1"/>
          <p:nvPr/>
        </p:nvSpPr>
        <p:spPr>
          <a:xfrm>
            <a:off x="6156176" y="3542298"/>
            <a:ext cx="2028119" cy="276999"/>
          </a:xfrm>
          <a:prstGeom prst="rect">
            <a:avLst/>
          </a:prstGeom>
          <a:noFill/>
          <a:ln>
            <a:no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質を備えた低廉な家賃の住宅</a:t>
            </a:r>
            <a:endParaRPr kumimoji="1" lang="ja-JP" altLang="en-US" sz="1200" u="sng"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847999" y="3903439"/>
            <a:ext cx="2105063" cy="461665"/>
          </a:xfrm>
          <a:prstGeom prst="rect">
            <a:avLst/>
          </a:prstGeom>
          <a:noFill/>
          <a:ln>
            <a:no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質を備えた入居を拒まない住宅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低廉な家賃のストックもあり</a:t>
            </a:r>
            <a:endParaRPr kumimoji="1" lang="ja-JP" altLang="en-US" sz="1200" u="sng"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6853289" y="4407495"/>
            <a:ext cx="2105063" cy="461665"/>
          </a:xfrm>
          <a:prstGeom prst="rect">
            <a:avLst/>
          </a:prstGeom>
          <a:noFill/>
          <a:ln>
            <a:noFill/>
          </a:ln>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質を備えた入居を拒まない住宅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低廉な家賃のストックもあり</a:t>
            </a:r>
            <a:endParaRPr kumimoji="1" lang="ja-JP" altLang="en-US" sz="1200" u="sng" dirty="0">
              <a:latin typeface="Meiryo UI" panose="020B0604030504040204" pitchFamily="50" charset="-128"/>
              <a:ea typeface="Meiryo UI" panose="020B0604030504040204" pitchFamily="50" charset="-128"/>
            </a:endParaRPr>
          </a:p>
        </p:txBody>
      </p:sp>
      <p:sp>
        <p:nvSpPr>
          <p:cNvPr id="11" name="二方向矢印 10"/>
          <p:cNvSpPr/>
          <p:nvPr/>
        </p:nvSpPr>
        <p:spPr>
          <a:xfrm>
            <a:off x="4644008" y="5552722"/>
            <a:ext cx="1246436" cy="765662"/>
          </a:xfrm>
          <a:prstGeom prst="leftUpArrow">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084599" y="5822012"/>
            <a:ext cx="3510361" cy="628404"/>
          </a:xfrm>
          <a:prstGeom prst="ellipse">
            <a:avLst/>
          </a:prstGeom>
          <a:solidFill>
            <a:srgbClr val="D9D9D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居住支援法人・</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居住支援協議会による</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居住支援・生活支援・</a:t>
            </a:r>
            <a:r>
              <a:rPr lang="ja-JP" altLang="en-US" sz="1400" dirty="0" smtClean="0">
                <a:solidFill>
                  <a:schemeClr val="tx1"/>
                </a:solidFill>
                <a:latin typeface="Meiryo UI" panose="020B0604030504040204" pitchFamily="50" charset="-128"/>
                <a:ea typeface="Meiryo UI" panose="020B0604030504040204" pitchFamily="50" charset="-128"/>
              </a:rPr>
              <a:t>マッチング　など</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5275983" y="4956189"/>
            <a:ext cx="644728" cy="307777"/>
          </a:xfrm>
          <a:prstGeom prst="rect">
            <a:avLst/>
          </a:prstGeom>
          <a:solidFill>
            <a:schemeClr val="tx1"/>
          </a:solidFill>
          <a:ln>
            <a:solidFill>
              <a:schemeClr val="tx1"/>
            </a:solidFill>
          </a:ln>
        </p:spPr>
        <p:txBody>
          <a:bodyPr wrap="none" rtlCol="0">
            <a:spAutoFit/>
          </a:bodyPr>
          <a:lstStyle/>
          <a:p>
            <a:r>
              <a:rPr kumimoji="1" lang="ja-JP" altLang="en-US" sz="1400" dirty="0" smtClean="0">
                <a:solidFill>
                  <a:schemeClr val="bg1"/>
                </a:solidFill>
                <a:latin typeface="Meiryo UI" panose="020B0604030504040204" pitchFamily="50" charset="-128"/>
                <a:ea typeface="Meiryo UI" panose="020B0604030504040204" pitchFamily="50" charset="-128"/>
              </a:rPr>
              <a:t>その他</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957128" y="4971577"/>
            <a:ext cx="2310248" cy="461665"/>
          </a:xfrm>
          <a:prstGeom prst="rect">
            <a:avLst/>
          </a:prstGeom>
          <a:noFill/>
          <a:ln>
            <a:noFill/>
          </a:ln>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高齢者向け優良賃貸住宅、</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smtClean="0">
                <a:latin typeface="Meiryo UI" panose="020B0604030504040204" pitchFamily="50" charset="-128"/>
                <a:ea typeface="Meiryo UI" panose="020B0604030504040204" pitchFamily="50" charset="-128"/>
              </a:rPr>
              <a:t>サービス付き高齢者向け住宅</a:t>
            </a:r>
            <a:r>
              <a:rPr kumimoji="1" lang="ja-JP" altLang="en-US" sz="1200" dirty="0" smtClean="0">
                <a:latin typeface="Meiryo UI" panose="020B0604030504040204" pitchFamily="50" charset="-128"/>
                <a:ea typeface="Meiryo UI" panose="020B0604030504040204" pitchFamily="50" charset="-128"/>
              </a:rPr>
              <a:t>　など</a:t>
            </a:r>
            <a:endParaRPr kumimoji="1" lang="ja-JP" altLang="en-US" sz="1200" u="sng"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832589" y="3473372"/>
            <a:ext cx="369332" cy="819724"/>
          </a:xfrm>
          <a:prstGeom prst="rect">
            <a:avLst/>
          </a:prstGeom>
          <a:noFill/>
          <a:ln>
            <a:solidFill>
              <a:schemeClr val="tx1"/>
            </a:solidFill>
          </a:ln>
        </p:spPr>
        <p:txBody>
          <a:bodyPr vert="eaVert" wrap="square" rtlCol="0">
            <a:spAutoFit/>
          </a:bodyPr>
          <a:lstStyle/>
          <a:p>
            <a:pPr algn="ctr"/>
            <a:r>
              <a:rPr kumimoji="1" lang="ja-JP" altLang="en-US" sz="1200" dirty="0">
                <a:latin typeface="Meiryo UI" panose="020B0604030504040204" pitchFamily="50" charset="-128"/>
                <a:ea typeface="Meiryo UI" panose="020B0604030504040204" pitchFamily="50" charset="-128"/>
              </a:rPr>
              <a:t>公　的</a:t>
            </a:r>
          </a:p>
        </p:txBody>
      </p:sp>
      <p:sp>
        <p:nvSpPr>
          <p:cNvPr id="57" name="テキスト ボックス 56"/>
          <p:cNvSpPr txBox="1"/>
          <p:nvPr/>
        </p:nvSpPr>
        <p:spPr>
          <a:xfrm>
            <a:off x="4832589" y="4473696"/>
            <a:ext cx="369332" cy="790269"/>
          </a:xfrm>
          <a:prstGeom prst="rect">
            <a:avLst/>
          </a:prstGeom>
          <a:noFill/>
          <a:ln>
            <a:solidFill>
              <a:schemeClr val="tx1"/>
            </a:solidFill>
          </a:ln>
        </p:spPr>
        <p:txBody>
          <a:bodyPr vert="eaVert" wrap="square" rtlCol="0">
            <a:spAutoFit/>
          </a:bodyPr>
          <a:lstStyle/>
          <a:p>
            <a:pPr algn="ctr"/>
            <a:r>
              <a:rPr kumimoji="1" lang="ja-JP" altLang="en-US" sz="1200" dirty="0">
                <a:latin typeface="Meiryo UI" panose="020B0604030504040204" pitchFamily="50" charset="-128"/>
                <a:ea typeface="Meiryo UI" panose="020B0604030504040204" pitchFamily="50" charset="-128"/>
              </a:rPr>
              <a:t>民　間</a:t>
            </a:r>
          </a:p>
        </p:txBody>
      </p:sp>
      <p:sp>
        <p:nvSpPr>
          <p:cNvPr id="6" name="テキスト ボックス 5"/>
          <p:cNvSpPr txBox="1"/>
          <p:nvPr/>
        </p:nvSpPr>
        <p:spPr>
          <a:xfrm>
            <a:off x="4756158" y="3144443"/>
            <a:ext cx="1200970" cy="276999"/>
          </a:xfrm>
          <a:prstGeom prst="rect">
            <a:avLst/>
          </a:prstGeom>
          <a:noFill/>
          <a:ln>
            <a:noFill/>
          </a:ln>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主な住宅</a:t>
            </a:r>
            <a:r>
              <a:rPr lang="ja-JP" altLang="en-US" sz="1200" dirty="0">
                <a:latin typeface="Meiryo UI" panose="020B0604030504040204" pitchFamily="50" charset="-128"/>
                <a:ea typeface="Meiryo UI" panose="020B0604030504040204" pitchFamily="50" charset="-128"/>
              </a:rPr>
              <a:t>ストック</a:t>
            </a:r>
            <a:endParaRPr kumimoji="1" lang="ja-JP" altLang="en-US" sz="1200" dirty="0">
              <a:latin typeface="Meiryo UI" panose="020B0604030504040204" pitchFamily="50" charset="-128"/>
              <a:ea typeface="Meiryo UI" panose="020B0604030504040204" pitchFamily="50" charset="-128"/>
            </a:endParaRPr>
          </a:p>
        </p:txBody>
      </p:sp>
      <p:sp>
        <p:nvSpPr>
          <p:cNvPr id="42"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4</a:t>
            </a:fld>
            <a:endParaRPr lang="ja-JP" altLang="en-US" sz="1400">
              <a:solidFill>
                <a:schemeClr val="tx1"/>
              </a:solidFill>
            </a:endParaRPr>
          </a:p>
        </p:txBody>
      </p:sp>
    </p:spTree>
    <p:extLst>
      <p:ext uri="{BB962C8B-B14F-4D97-AF65-F5344CB8AC3E}">
        <p14:creationId xmlns:p14="http://schemas.microsoft.com/office/powerpoint/2010/main" val="316423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2000" y="476672"/>
            <a:ext cx="8640000" cy="1200329"/>
          </a:xfrm>
          <a:prstGeom prst="rect">
            <a:avLst/>
          </a:prstGeom>
          <a:noFill/>
          <a:ln>
            <a:solidFill>
              <a:schemeClr val="tx1"/>
            </a:solidFill>
          </a:ln>
        </p:spPr>
        <p:txBody>
          <a:bodyPr wrap="square" rtlCol="0">
            <a:spAutoFit/>
          </a:bodyPr>
          <a:lstStyle/>
          <a:p>
            <a:pPr marL="354013" indent="-354013"/>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一般</a:t>
            </a:r>
            <a:r>
              <a:rPr lang="ja-JP" altLang="en-US" dirty="0">
                <a:latin typeface="Meiryo UI" panose="020B0604030504040204" pitchFamily="50" charset="-128"/>
                <a:ea typeface="Meiryo UI" panose="020B0604030504040204" pitchFamily="50" charset="-128"/>
                <a:cs typeface="Meiryo UI" panose="020B0604030504040204" pitchFamily="50" charset="-128"/>
              </a:rPr>
              <a:t>世帯総数は、</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lang="ja-JP" altLang="en-US" dirty="0">
                <a:latin typeface="Meiryo UI" panose="020B0604030504040204" pitchFamily="50" charset="-128"/>
                <a:ea typeface="Meiryo UI" panose="020B0604030504040204" pitchFamily="50" charset="-128"/>
                <a:cs typeface="Meiryo UI" panose="020B0604030504040204" pitchFamily="50" charset="-128"/>
              </a:rPr>
              <a:t>年（令和７年）をピークに、</a:t>
            </a:r>
            <a:r>
              <a:rPr lang="en-US" altLang="ja-JP" dirty="0">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）以降は減少に転じる。</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家族類型別に見ると、「夫婦のみ」「ひとり親と子」「単独世帯」が増加している。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世帯当たり人員は、一貫して減少傾向である。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
            <a:extLst>
              <a:ext uri="{FF2B5EF4-FFF2-40B4-BE49-F238E27FC236}">
                <a16:creationId xmlns:a16="http://schemas.microsoft.com/office/drawing/2014/main" id="{331BE586-0C88-42FF-9323-A90AE19EE1EE}"/>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将来の変動要因　</a:t>
            </a:r>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人口・世帯の動向（大阪府）</a:t>
            </a:r>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5</a:t>
            </a:fld>
            <a:endParaRPr lang="ja-JP" altLang="en-US" sz="1400">
              <a:solidFill>
                <a:schemeClr val="tx1"/>
              </a:solidFill>
            </a:endParaRPr>
          </a:p>
        </p:txBody>
      </p:sp>
      <p:pic>
        <p:nvPicPr>
          <p:cNvPr id="8" name="図 7"/>
          <p:cNvPicPr>
            <a:picLocks noChangeAspect="1"/>
          </p:cNvPicPr>
          <p:nvPr/>
        </p:nvPicPr>
        <p:blipFill>
          <a:blip r:embed="rId3"/>
          <a:stretch>
            <a:fillRect/>
          </a:stretch>
        </p:blipFill>
        <p:spPr>
          <a:xfrm>
            <a:off x="320099" y="1787073"/>
            <a:ext cx="8503802" cy="4437750"/>
          </a:xfrm>
          <a:prstGeom prst="rect">
            <a:avLst/>
          </a:prstGeom>
        </p:spPr>
      </p:pic>
      <p:sp>
        <p:nvSpPr>
          <p:cNvPr id="10" name="Text Box 4"/>
          <p:cNvSpPr txBox="1">
            <a:spLocks noChangeArrowheads="1"/>
          </p:cNvSpPr>
          <p:nvPr/>
        </p:nvSpPr>
        <p:spPr bwMode="auto">
          <a:xfrm>
            <a:off x="107504" y="6093296"/>
            <a:ext cx="936104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0" rIns="36000" bIns="8890" numCol="1" anchor="ctr" anchorCtr="0" compatLnSpc="1">
            <a:prstTxWarp prst="textNoShape">
              <a:avLst/>
            </a:prstTxWarp>
          </a:bodyPr>
          <a:lstStyle/>
          <a:p>
            <a:pPr lvl="0" fontAlgn="base">
              <a:spcBef>
                <a:spcPct val="0"/>
              </a:spcBef>
              <a:spcAft>
                <a:spcPct val="0"/>
              </a:spcAft>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資料</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2015</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年ま</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で</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は</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「国勢調査」（総務省）より府</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作成</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pPr lvl="0" fontAlgn="base">
              <a:spcBef>
                <a:spcPct val="0"/>
              </a:spcBef>
              <a:spcAft>
                <a:spcPct val="0"/>
              </a:spcAft>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年以降は府推計</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348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59540" y="2541585"/>
            <a:ext cx="8090666" cy="4271791"/>
          </a:xfrm>
          <a:prstGeom prst="rect">
            <a:avLst/>
          </a:prstGeom>
        </p:spPr>
      </p:pic>
      <p:sp>
        <p:nvSpPr>
          <p:cNvPr id="32" name="Rectangle 1">
            <a:extLst>
              <a:ext uri="{FF2B5EF4-FFF2-40B4-BE49-F238E27FC236}">
                <a16:creationId xmlns:a16="http://schemas.microsoft.com/office/drawing/2014/main" id="{73B61F17-9CFE-46CE-9613-757ED3D3D8C6}"/>
              </a:ext>
            </a:extLst>
          </p:cNvPr>
          <p:cNvSpPr>
            <a:spLocks noChangeArrowheads="1"/>
          </p:cNvSpPr>
          <p:nvPr/>
        </p:nvSpPr>
        <p:spPr bwMode="auto">
          <a:xfrm>
            <a:off x="-23952" y="-10248"/>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府営住宅・市町営住宅</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ストックの</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10085" y="1969095"/>
            <a:ext cx="5630067"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◆建設年度別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府営住宅・市町営住宅</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管理</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公営住宅・改良住宅のみ</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リーフォーム: 図形 5">
            <a:extLst>
              <a:ext uri="{FF2B5EF4-FFF2-40B4-BE49-F238E27FC236}">
                <a16:creationId xmlns:a16="http://schemas.microsoft.com/office/drawing/2014/main" id="{2CD9F4E7-8554-43EB-AA72-BFAAB13CD635}"/>
              </a:ext>
            </a:extLst>
          </p:cNvPr>
          <p:cNvSpPr/>
          <p:nvPr/>
        </p:nvSpPr>
        <p:spPr>
          <a:xfrm>
            <a:off x="2932969" y="2585332"/>
            <a:ext cx="544530" cy="3940753"/>
          </a:xfrm>
          <a:custGeom>
            <a:avLst/>
            <a:gdLst>
              <a:gd name="connsiteX0" fmla="*/ 544530 w 544530"/>
              <a:gd name="connsiteY0" fmla="*/ 4202131 h 4202131"/>
              <a:gd name="connsiteX1" fmla="*/ 544530 w 544530"/>
              <a:gd name="connsiteY1" fmla="*/ 0 h 4202131"/>
              <a:gd name="connsiteX2" fmla="*/ 0 w 544530"/>
              <a:gd name="connsiteY2" fmla="*/ 0 h 4202131"/>
            </a:gdLst>
            <a:ahLst/>
            <a:cxnLst>
              <a:cxn ang="0">
                <a:pos x="connsiteX0" y="connsiteY0"/>
              </a:cxn>
              <a:cxn ang="0">
                <a:pos x="connsiteX1" y="connsiteY1"/>
              </a:cxn>
              <a:cxn ang="0">
                <a:pos x="connsiteX2" y="connsiteY2"/>
              </a:cxn>
            </a:cxnLst>
            <a:rect l="l" t="t" r="r" b="b"/>
            <a:pathLst>
              <a:path w="544530" h="4202131">
                <a:moveTo>
                  <a:pt x="544530" y="4202131"/>
                </a:moveTo>
                <a:lnTo>
                  <a:pt x="544530" y="0"/>
                </a:lnTo>
                <a:lnTo>
                  <a:pt x="0" y="0"/>
                </a:lnTo>
              </a:path>
            </a:pathLst>
          </a:custGeom>
          <a:noFill/>
          <a:ln w="15875">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78B56E2-811B-487F-AF57-429996B85E3B}"/>
              </a:ext>
            </a:extLst>
          </p:cNvPr>
          <p:cNvSpPr txBox="1"/>
          <p:nvPr/>
        </p:nvSpPr>
        <p:spPr>
          <a:xfrm>
            <a:off x="1303507" y="2593750"/>
            <a:ext cx="2173992" cy="407804"/>
          </a:xfrm>
          <a:prstGeom prst="rect">
            <a:avLst/>
          </a:prstGeom>
          <a:noFill/>
        </p:spPr>
        <p:txBody>
          <a:bodyPr wrap="none" rtlCol="0">
            <a:spAutoFit/>
          </a:bodyPr>
          <a:lstStyle/>
          <a:p>
            <a:pPr algn="r"/>
            <a:r>
              <a:rPr kumimoji="1" lang="en-US" altLang="ja-JP" sz="1000" dirty="0">
                <a:latin typeface="Meiryo UI" panose="020B0604030504040204" pitchFamily="50" charset="-128"/>
                <a:ea typeface="Meiryo UI" panose="020B0604030504040204" pitchFamily="50" charset="-128"/>
              </a:rPr>
              <a:t>2040</a:t>
            </a:r>
            <a:r>
              <a:rPr kumimoji="1" lang="ja-JP" altLang="en-US" sz="1000" dirty="0">
                <a:latin typeface="Meiryo UI" panose="020B0604030504040204" pitchFamily="50" charset="-128"/>
                <a:ea typeface="Meiryo UI" panose="020B0604030504040204" pitchFamily="50" charset="-128"/>
              </a:rPr>
              <a:t>年に築後</a:t>
            </a:r>
            <a:r>
              <a:rPr kumimoji="1" lang="en-US" altLang="ja-JP" sz="1000" dirty="0">
                <a:latin typeface="Meiryo UI" panose="020B0604030504040204" pitchFamily="50" charset="-128"/>
                <a:ea typeface="Meiryo UI" panose="020B0604030504040204" pitchFamily="50" charset="-128"/>
              </a:rPr>
              <a:t>70</a:t>
            </a:r>
            <a:r>
              <a:rPr kumimoji="1" lang="ja-JP" altLang="en-US" sz="1000" dirty="0" smtClean="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以上</a:t>
            </a:r>
            <a:r>
              <a:rPr kumimoji="1" lang="ja-JP" altLang="en-US" sz="1000" dirty="0" smtClean="0">
                <a:latin typeface="Meiryo UI" panose="020B0604030504040204" pitchFamily="50" charset="-128"/>
                <a:ea typeface="Meiryo UI" panose="020B0604030504040204" pitchFamily="50" charset="-128"/>
              </a:rPr>
              <a:t>と</a:t>
            </a:r>
            <a:r>
              <a:rPr kumimoji="1" lang="ja-JP" altLang="en-US" sz="1000" dirty="0">
                <a:latin typeface="Meiryo UI" panose="020B0604030504040204" pitchFamily="50" charset="-128"/>
                <a:ea typeface="Meiryo UI" panose="020B0604030504040204" pitchFamily="50" charset="-128"/>
              </a:rPr>
              <a:t>なるストック</a:t>
            </a:r>
            <a:endParaRPr kumimoji="1" lang="en-US" altLang="ja-JP" sz="1000" dirty="0">
              <a:latin typeface="Meiryo UI" panose="020B0604030504040204" pitchFamily="50" charset="-128"/>
              <a:ea typeface="Meiryo UI" panose="020B0604030504040204" pitchFamily="50" charset="-128"/>
            </a:endParaRPr>
          </a:p>
          <a:p>
            <a:pPr algn="r"/>
            <a:r>
              <a:rPr kumimoji="1" lang="ja-JP" altLang="en-US" sz="1050" dirty="0" smtClean="0">
                <a:latin typeface="Meiryo UI" panose="020B0604030504040204" pitchFamily="50" charset="-128"/>
                <a:ea typeface="Meiryo UI" panose="020B0604030504040204" pitchFamily="50" charset="-128"/>
              </a:rPr>
              <a:t>約</a:t>
            </a:r>
            <a:r>
              <a:rPr kumimoji="1" lang="en-US" altLang="ja-JP" sz="1050" dirty="0" smtClean="0">
                <a:latin typeface="Meiryo UI" panose="020B0604030504040204" pitchFamily="50" charset="-128"/>
                <a:ea typeface="Meiryo UI" panose="020B0604030504040204" pitchFamily="50" charset="-128"/>
              </a:rPr>
              <a:t>5.5</a:t>
            </a:r>
            <a:r>
              <a:rPr kumimoji="1" lang="ja-JP" altLang="en-US" sz="1050" dirty="0" smtClean="0">
                <a:latin typeface="Meiryo UI" panose="020B0604030504040204" pitchFamily="50" charset="-128"/>
                <a:ea typeface="Meiryo UI" panose="020B0604030504040204" pitchFamily="50" charset="-128"/>
              </a:rPr>
              <a:t>万戸（</a:t>
            </a: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0" name="フリーフォーム: 図形 7">
            <a:extLst>
              <a:ext uri="{FF2B5EF4-FFF2-40B4-BE49-F238E27FC236}">
                <a16:creationId xmlns:a16="http://schemas.microsoft.com/office/drawing/2014/main" id="{F3A0B79E-BFE4-4E6F-BF58-738E032C79E1}"/>
              </a:ext>
            </a:extLst>
          </p:cNvPr>
          <p:cNvSpPr/>
          <p:nvPr/>
        </p:nvSpPr>
        <p:spPr>
          <a:xfrm>
            <a:off x="3419872" y="2276297"/>
            <a:ext cx="544530" cy="4282754"/>
          </a:xfrm>
          <a:custGeom>
            <a:avLst/>
            <a:gdLst>
              <a:gd name="connsiteX0" fmla="*/ 544530 w 544530"/>
              <a:gd name="connsiteY0" fmla="*/ 4202131 h 4202131"/>
              <a:gd name="connsiteX1" fmla="*/ 544530 w 544530"/>
              <a:gd name="connsiteY1" fmla="*/ 0 h 4202131"/>
              <a:gd name="connsiteX2" fmla="*/ 0 w 544530"/>
              <a:gd name="connsiteY2" fmla="*/ 0 h 4202131"/>
            </a:gdLst>
            <a:ahLst/>
            <a:cxnLst>
              <a:cxn ang="0">
                <a:pos x="connsiteX0" y="connsiteY0"/>
              </a:cxn>
              <a:cxn ang="0">
                <a:pos x="connsiteX1" y="connsiteY1"/>
              </a:cxn>
              <a:cxn ang="0">
                <a:pos x="connsiteX2" y="connsiteY2"/>
              </a:cxn>
            </a:cxnLst>
            <a:rect l="l" t="t" r="r" b="b"/>
            <a:pathLst>
              <a:path w="544530" h="4202131">
                <a:moveTo>
                  <a:pt x="544530" y="4202131"/>
                </a:moveTo>
                <a:lnTo>
                  <a:pt x="544530" y="0"/>
                </a:lnTo>
                <a:lnTo>
                  <a:pt x="0" y="0"/>
                </a:lnTo>
              </a:path>
            </a:pathLst>
          </a:custGeom>
          <a:noFill/>
          <a:ln w="15875">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8921023-B639-48F8-A20C-787462BB5F3A}"/>
              </a:ext>
            </a:extLst>
          </p:cNvPr>
          <p:cNvSpPr txBox="1"/>
          <p:nvPr/>
        </p:nvSpPr>
        <p:spPr>
          <a:xfrm>
            <a:off x="1845972" y="2206836"/>
            <a:ext cx="2173993" cy="407804"/>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2045</a:t>
            </a:r>
            <a:r>
              <a:rPr kumimoji="1" lang="ja-JP" altLang="en-US" sz="1000" dirty="0">
                <a:latin typeface="Meiryo UI" panose="020B0604030504040204" pitchFamily="50" charset="-128"/>
                <a:ea typeface="Meiryo UI" panose="020B0604030504040204" pitchFamily="50" charset="-128"/>
              </a:rPr>
              <a:t>年に築後</a:t>
            </a:r>
            <a:r>
              <a:rPr kumimoji="1" lang="en-US" altLang="ja-JP" sz="1000" dirty="0">
                <a:latin typeface="Meiryo UI" panose="020B0604030504040204" pitchFamily="50" charset="-128"/>
                <a:ea typeface="Meiryo UI" panose="020B0604030504040204" pitchFamily="50" charset="-128"/>
              </a:rPr>
              <a:t>70</a:t>
            </a:r>
            <a:r>
              <a:rPr kumimoji="1" lang="ja-JP" altLang="en-US" sz="1000" dirty="0" smtClean="0">
                <a:latin typeface="Meiryo UI" panose="020B0604030504040204" pitchFamily="50" charset="-128"/>
                <a:ea typeface="Meiryo UI" panose="020B0604030504040204" pitchFamily="50" charset="-128"/>
              </a:rPr>
              <a:t>年以上と</a:t>
            </a:r>
            <a:r>
              <a:rPr kumimoji="1" lang="ja-JP" altLang="en-US" sz="1000" dirty="0">
                <a:latin typeface="Meiryo UI" panose="020B0604030504040204" pitchFamily="50" charset="-128"/>
                <a:ea typeface="Meiryo UI" panose="020B0604030504040204" pitchFamily="50" charset="-128"/>
              </a:rPr>
              <a:t>なる</a:t>
            </a:r>
            <a:r>
              <a:rPr kumimoji="1" lang="ja-JP" altLang="en-US" sz="1000" dirty="0" smtClean="0">
                <a:latin typeface="Meiryo UI" panose="020B0604030504040204" pitchFamily="50" charset="-128"/>
                <a:ea typeface="Meiryo UI" panose="020B0604030504040204" pitchFamily="50" charset="-128"/>
              </a:rPr>
              <a:t>ストック</a:t>
            </a:r>
            <a:endParaRPr lang="en-US" altLang="ja-JP" sz="1000" dirty="0">
              <a:latin typeface="Meiryo UI" panose="020B0604030504040204" pitchFamily="50" charset="-128"/>
              <a:ea typeface="Meiryo UI" panose="020B0604030504040204" pitchFamily="50" charset="-128"/>
            </a:endParaRPr>
          </a:p>
          <a:p>
            <a:pPr algn="r"/>
            <a:r>
              <a:rPr kumimoji="1" lang="ja-JP" altLang="en-US" sz="1050" dirty="0" smtClean="0">
                <a:latin typeface="Meiryo UI" panose="020B0604030504040204" pitchFamily="50" charset="-128"/>
                <a:ea typeface="Meiryo UI" panose="020B0604030504040204" pitchFamily="50" charset="-128"/>
              </a:rPr>
              <a:t>約</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万戸（</a:t>
            </a:r>
            <a:r>
              <a:rPr kumimoji="1" lang="en-US" altLang="ja-JP" sz="1050" dirty="0" smtClean="0">
                <a:latin typeface="Meiryo UI" panose="020B0604030504040204" pitchFamily="50" charset="-128"/>
                <a:ea typeface="Meiryo UI" panose="020B0604030504040204" pitchFamily="50" charset="-128"/>
              </a:rPr>
              <a:t>41</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2" name="Rectangle 6">
            <a:extLst>
              <a:ext uri="{FF2B5EF4-FFF2-40B4-BE49-F238E27FC236}">
                <a16:creationId xmlns:a16="http://schemas.microsoft.com/office/drawing/2014/main" id="{8FEC8EFE-731C-4F64-8DA7-2A23E66029BF}"/>
              </a:ext>
            </a:extLst>
          </p:cNvPr>
          <p:cNvSpPr>
            <a:spLocks noChangeArrowheads="1"/>
          </p:cNvSpPr>
          <p:nvPr/>
        </p:nvSpPr>
        <p:spPr bwMode="auto">
          <a:xfrm>
            <a:off x="255048" y="621209"/>
            <a:ext cx="8586000" cy="1200329"/>
          </a:xfrm>
          <a:prstGeom prst="rect">
            <a:avLst/>
          </a:prstGeom>
          <a:solidFill>
            <a:schemeClr val="bg1"/>
          </a:solidFill>
          <a:ln w="9525">
            <a:solidFill>
              <a:schemeClr val="tx1"/>
            </a:solidFill>
            <a:prstDash val="sysDot"/>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年以降の約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年の間に法定耐用年限（</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年）を迎えるストックが約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万戸（全体の約４割）あり、これらすべてを耐用年限までに更新することは困難な状況。</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個々</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の立地条件や建物の状況、周辺の市街地の状況、地域的な需要などを考慮し、ストックの再編や長寿命化対策など、団地の方針を決定する必要がある。</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
            <a:extLst>
              <a:ext uri="{FF2B5EF4-FFF2-40B4-BE49-F238E27FC236}">
                <a16:creationId xmlns:a16="http://schemas.microsoft.com/office/drawing/2014/main" id="{E2A2AD39-461C-4592-934C-B3E231D93C14}"/>
              </a:ext>
            </a:extLst>
          </p:cNvPr>
          <p:cNvSpPr txBox="1"/>
          <p:nvPr/>
        </p:nvSpPr>
        <p:spPr>
          <a:xfrm>
            <a:off x="7668344" y="6597352"/>
            <a:ext cx="1296144" cy="2606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大阪府調べ</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6</a:t>
            </a:fld>
            <a:endParaRPr lang="ja-JP" altLang="en-US" sz="1400">
              <a:solidFill>
                <a:schemeClr val="tx1"/>
              </a:solidFill>
            </a:endParaRPr>
          </a:p>
        </p:txBody>
      </p:sp>
      <p:sp>
        <p:nvSpPr>
          <p:cNvPr id="3" name="テキスト ボックス 2"/>
          <p:cNvSpPr txBox="1"/>
          <p:nvPr/>
        </p:nvSpPr>
        <p:spPr>
          <a:xfrm>
            <a:off x="625312" y="2318683"/>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（戸）</a:t>
            </a:r>
            <a:endParaRPr kumimoji="1" lang="ja-JP" altLang="en-US" sz="10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873304" y="3743721"/>
            <a:ext cx="0" cy="306965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a:off x="2876418" y="3781865"/>
            <a:ext cx="528706" cy="413359"/>
          </a:xfrm>
          <a:prstGeom prst="rightArrow">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1303507" y="3000643"/>
            <a:ext cx="1937528" cy="8254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rPr>
              <a:t>203</a:t>
            </a: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rPr>
              <a:t>年</a:t>
            </a:r>
            <a:r>
              <a:rPr lang="ja-JP" altLang="en-US" sz="1200" dirty="0">
                <a:solidFill>
                  <a:schemeClr val="tx1"/>
                </a:solidFill>
                <a:latin typeface="Meiryo UI" panose="020B0604030504040204" pitchFamily="50" charset="-128"/>
                <a:ea typeface="Meiryo UI" panose="020B0604030504040204" pitchFamily="50" charset="-128"/>
              </a:rPr>
              <a:t>以降、</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築</a:t>
            </a:r>
            <a:r>
              <a:rPr lang="en-US" altLang="ja-JP" sz="1200" dirty="0">
                <a:solidFill>
                  <a:schemeClr val="tx1"/>
                </a:solidFill>
                <a:latin typeface="Meiryo UI" panose="020B0604030504040204" pitchFamily="50" charset="-128"/>
                <a:ea typeface="Meiryo UI" panose="020B0604030504040204" pitchFamily="50" charset="-128"/>
              </a:rPr>
              <a:t>70</a:t>
            </a:r>
            <a:r>
              <a:rPr lang="ja-JP" altLang="en-US" sz="1200" dirty="0">
                <a:solidFill>
                  <a:schemeClr val="tx1"/>
                </a:solidFill>
                <a:latin typeface="Meiryo UI" panose="020B0604030504040204" pitchFamily="50" charset="-128"/>
                <a:ea typeface="Meiryo UI" panose="020B0604030504040204" pitchFamily="50" charset="-128"/>
              </a:rPr>
              <a:t>年を経過</a:t>
            </a:r>
            <a:r>
              <a:rPr lang="ja-JP" altLang="en-US" sz="1200" dirty="0" smtClean="0">
                <a:solidFill>
                  <a:schemeClr val="tx1"/>
                </a:solidFill>
                <a:latin typeface="Meiryo UI" panose="020B0604030504040204" pitchFamily="50" charset="-128"/>
                <a:ea typeface="Meiryo UI" panose="020B0604030504040204" pitchFamily="50" charset="-128"/>
              </a:rPr>
              <a:t>する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ストック</a:t>
            </a:r>
            <a:r>
              <a:rPr lang="ja-JP" altLang="en-US" sz="1200" dirty="0">
                <a:solidFill>
                  <a:schemeClr val="tx1"/>
                </a:solidFill>
                <a:latin typeface="Meiryo UI" panose="020B0604030504040204" pitchFamily="50" charset="-128"/>
                <a:ea typeface="Meiryo UI" panose="020B0604030504040204" pitchFamily="50" charset="-128"/>
              </a:rPr>
              <a:t>が右肩上がりに</a:t>
            </a:r>
            <a:r>
              <a:rPr lang="ja-JP" altLang="en-US" sz="1200" dirty="0" smtClean="0">
                <a:solidFill>
                  <a:schemeClr val="tx1"/>
                </a:solidFill>
                <a:latin typeface="Meiryo UI" panose="020B0604030504040204" pitchFamily="50" charset="-128"/>
                <a:ea typeface="Meiryo UI" panose="020B0604030504040204" pitchFamily="50" charset="-128"/>
              </a:rPr>
              <a:t>増加</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163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857251"/>
            <a:ext cx="9144000" cy="463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Meiryo UI" panose="020B0604030504040204" pitchFamily="50" charset="-128"/>
                <a:ea typeface="Meiryo UI" panose="020B0604030504040204" pitchFamily="50" charset="-128"/>
              </a:rPr>
              <a:t>経済的</a:t>
            </a:r>
            <a:r>
              <a:rPr lang="ja-JP" altLang="en-US" b="1" dirty="0">
                <a:latin typeface="Meiryo UI" panose="020B0604030504040204" pitchFamily="50" charset="-128"/>
                <a:ea typeface="Meiryo UI" panose="020B0604030504040204" pitchFamily="50" charset="-128"/>
              </a:rPr>
              <a:t>影響（その１）</a:t>
            </a:r>
            <a:endParaRPr lang="ja-JP" altLang="en-US" sz="1350" b="1" dirty="0">
              <a:latin typeface="Meiryo UI" panose="020B0604030504040204" pitchFamily="50" charset="-128"/>
              <a:ea typeface="Meiryo UI" panose="020B0604030504040204" pitchFamily="50" charset="-128"/>
            </a:endParaRPr>
          </a:p>
        </p:txBody>
      </p:sp>
      <p:sp>
        <p:nvSpPr>
          <p:cNvPr id="4" name="正方形/長方形 3"/>
          <p:cNvSpPr/>
          <p:nvPr/>
        </p:nvSpPr>
        <p:spPr>
          <a:xfrm>
            <a:off x="287578" y="1488622"/>
            <a:ext cx="8595165" cy="212271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1350" b="1" dirty="0"/>
              <a:t>＜労働力調査結果＞</a:t>
            </a:r>
            <a:endParaRPr lang="en-US" altLang="ja-JP" sz="1350" b="1" dirty="0"/>
          </a:p>
          <a:p>
            <a:r>
              <a:rPr lang="ja-JP" altLang="en-US" sz="1350" dirty="0"/>
              <a:t>①就業者</a:t>
            </a:r>
            <a:endParaRPr lang="en-US" altLang="ja-JP" sz="1350" dirty="0"/>
          </a:p>
          <a:p>
            <a:r>
              <a:rPr lang="ja-JP" altLang="en-US" sz="1350" dirty="0"/>
              <a:t>８０万人減少（前年４月比）</a:t>
            </a:r>
            <a:endParaRPr lang="en-US" altLang="ja-JP" sz="1350" dirty="0"/>
          </a:p>
          <a:p>
            <a:r>
              <a:rPr lang="ja-JP" altLang="en-US" sz="788" dirty="0"/>
              <a:t>　</a:t>
            </a:r>
            <a:r>
              <a:rPr lang="en-US" altLang="ja-JP" sz="788" dirty="0"/>
              <a:t>※88</a:t>
            </a:r>
            <a:r>
              <a:rPr lang="ja-JP" altLang="en-US" sz="788" dirty="0"/>
              <a:t>ヶ月ぶりの減少（参考：右図１）</a:t>
            </a:r>
            <a:endParaRPr lang="en-US" altLang="ja-JP" sz="1350" dirty="0"/>
          </a:p>
          <a:p>
            <a:endParaRPr lang="en-US" altLang="ja-JP" sz="1350" dirty="0"/>
          </a:p>
          <a:p>
            <a:endParaRPr lang="en-US" altLang="ja-JP" sz="1350" dirty="0"/>
          </a:p>
          <a:p>
            <a:r>
              <a:rPr lang="ja-JP" altLang="en-US" sz="1350" dirty="0"/>
              <a:t>②休業者</a:t>
            </a:r>
            <a:endParaRPr lang="en-US" altLang="ja-JP" sz="1350" dirty="0"/>
          </a:p>
          <a:p>
            <a:r>
              <a:rPr lang="ja-JP" altLang="en-US" sz="1350" dirty="0"/>
              <a:t>４２０万人増加（前年４月比）</a:t>
            </a:r>
            <a:endParaRPr lang="en-US" altLang="ja-JP" sz="788" dirty="0"/>
          </a:p>
          <a:p>
            <a:r>
              <a:rPr lang="en-US" altLang="ja-JP" sz="788" dirty="0"/>
              <a:t>※</a:t>
            </a:r>
            <a:r>
              <a:rPr lang="ja-JP" altLang="en-US" sz="788" dirty="0"/>
              <a:t>休業者とは、仕事を持ちながら、仕事をしなかったもののうち</a:t>
            </a:r>
            <a:endParaRPr lang="en-US" altLang="ja-JP" sz="788" dirty="0"/>
          </a:p>
          <a:p>
            <a:r>
              <a:rPr lang="ja-JP" altLang="en-US" sz="788" dirty="0"/>
              <a:t>　・雇用者で、給料・賃金の支払を受けている者等</a:t>
            </a:r>
            <a:endParaRPr lang="en-US" altLang="ja-JP" sz="788" dirty="0"/>
          </a:p>
          <a:p>
            <a:r>
              <a:rPr lang="ja-JP" altLang="en-US" sz="788" dirty="0"/>
              <a:t>　・自営業主で、経営する事業を休み始めて</a:t>
            </a:r>
            <a:r>
              <a:rPr lang="en-US" altLang="ja-JP" sz="788" dirty="0"/>
              <a:t>30</a:t>
            </a:r>
            <a:r>
              <a:rPr lang="ja-JP" altLang="en-US" sz="788" dirty="0"/>
              <a:t>日にならない者</a:t>
            </a:r>
            <a:endParaRPr lang="en-US" altLang="ja-JP" sz="788" dirty="0"/>
          </a:p>
          <a:p>
            <a:endParaRPr lang="ja-JP" altLang="en-US" sz="788" dirty="0"/>
          </a:p>
        </p:txBody>
      </p:sp>
      <p:sp>
        <p:nvSpPr>
          <p:cNvPr id="9" name="正方形/長方形 8"/>
          <p:cNvSpPr/>
          <p:nvPr/>
        </p:nvSpPr>
        <p:spPr>
          <a:xfrm>
            <a:off x="287578" y="3775643"/>
            <a:ext cx="4132022" cy="2122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10" name="正方形/長方形 9"/>
          <p:cNvSpPr/>
          <p:nvPr/>
        </p:nvSpPr>
        <p:spPr>
          <a:xfrm>
            <a:off x="4750721" y="3783511"/>
            <a:ext cx="4132022" cy="2122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350" b="1" dirty="0"/>
              <a:t>＜観光＞</a:t>
            </a:r>
            <a:endParaRPr lang="en-US" altLang="ja-JP" sz="1050" b="1" dirty="0"/>
          </a:p>
          <a:p>
            <a:r>
              <a:rPr lang="ja-JP" altLang="en-US" sz="1350" dirty="0"/>
              <a:t>延べ宿泊者数</a:t>
            </a:r>
            <a:r>
              <a:rPr lang="en-US" altLang="ja-JP" sz="1350" dirty="0"/>
              <a:t>76.8</a:t>
            </a:r>
            <a:r>
              <a:rPr lang="ja-JP" altLang="en-US" sz="1350" dirty="0"/>
              <a:t>％減少（前年４月比）</a:t>
            </a:r>
          </a:p>
          <a:p>
            <a:r>
              <a:rPr lang="ja-JP" altLang="en-US" sz="1050" dirty="0"/>
              <a:t>　・日本人延べ宿泊者数前年４月比</a:t>
            </a:r>
            <a:r>
              <a:rPr lang="en-US" altLang="ja-JP" sz="1050" dirty="0"/>
              <a:t>71.1%</a:t>
            </a:r>
            <a:r>
              <a:rPr lang="ja-JP" altLang="en-US" sz="1050" dirty="0"/>
              <a:t>減少</a:t>
            </a:r>
            <a:endParaRPr lang="en-US" altLang="ja-JP" sz="1050" dirty="0"/>
          </a:p>
          <a:p>
            <a:r>
              <a:rPr lang="ja-JP" altLang="en-US" sz="1050" dirty="0"/>
              <a:t>　・外国人延べ宿泊者数前年４月比</a:t>
            </a:r>
            <a:r>
              <a:rPr lang="en-US" altLang="ja-JP" sz="1050" dirty="0"/>
              <a:t>97.4%</a:t>
            </a:r>
            <a:r>
              <a:rPr lang="ja-JP" altLang="en-US" sz="1050" dirty="0"/>
              <a:t>減少</a:t>
            </a:r>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ja-JP" altLang="en-US" sz="1050" dirty="0"/>
          </a:p>
        </p:txBody>
      </p:sp>
      <p:sp>
        <p:nvSpPr>
          <p:cNvPr id="7" name="テキスト ボックス 6"/>
          <p:cNvSpPr txBox="1"/>
          <p:nvPr/>
        </p:nvSpPr>
        <p:spPr>
          <a:xfrm>
            <a:off x="287577" y="3789588"/>
            <a:ext cx="4132023" cy="507831"/>
          </a:xfrm>
          <a:prstGeom prst="rect">
            <a:avLst/>
          </a:prstGeom>
          <a:noFill/>
        </p:spPr>
        <p:txBody>
          <a:bodyPr wrap="square" rtlCol="0">
            <a:spAutoFit/>
          </a:bodyPr>
          <a:lstStyle/>
          <a:p>
            <a:r>
              <a:rPr lang="ja-JP" altLang="en-US" sz="1350" b="1" dirty="0"/>
              <a:t>＜生活保護＞</a:t>
            </a:r>
            <a:endParaRPr lang="en-US" altLang="ja-JP" sz="1350" b="1" dirty="0"/>
          </a:p>
          <a:p>
            <a:r>
              <a:rPr lang="ja-JP" altLang="en-US" sz="1350" dirty="0"/>
              <a:t>コロナ失業で生活保護申請者が急増</a:t>
            </a:r>
            <a:r>
              <a:rPr lang="ja-JP" altLang="en-US" sz="900" dirty="0"/>
              <a:t>（前年４月比</a:t>
            </a:r>
            <a:r>
              <a:rPr lang="en-US" altLang="ja-JP" sz="900" dirty="0"/>
              <a:t>37</a:t>
            </a:r>
            <a:r>
              <a:rPr lang="ja-JP" altLang="en-US" sz="900" dirty="0"/>
              <a:t>％増）</a:t>
            </a:r>
            <a:endParaRPr lang="ja-JP" altLang="en-US" sz="1350" dirty="0"/>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203" y="1741121"/>
            <a:ext cx="1522886" cy="1200601"/>
          </a:xfrm>
          <a:prstGeom prst="rect">
            <a:avLst/>
          </a:prstGeom>
        </p:spPr>
      </p:pic>
      <p:pic>
        <p:nvPicPr>
          <p:cNvPr id="5" name="図 4"/>
          <p:cNvPicPr>
            <a:picLocks noChangeAspect="1"/>
          </p:cNvPicPr>
          <p:nvPr/>
        </p:nvPicPr>
        <p:blipFill>
          <a:blip r:embed="rId3"/>
          <a:stretch>
            <a:fillRect/>
          </a:stretch>
        </p:blipFill>
        <p:spPr>
          <a:xfrm>
            <a:off x="959317" y="4328480"/>
            <a:ext cx="2788543" cy="1450267"/>
          </a:xfrm>
          <a:prstGeom prst="rect">
            <a:avLst/>
          </a:prstGeom>
        </p:spPr>
      </p:pic>
      <p:sp>
        <p:nvSpPr>
          <p:cNvPr id="6" name="テキスト ボックス 5"/>
          <p:cNvSpPr txBox="1"/>
          <p:nvPr/>
        </p:nvSpPr>
        <p:spPr>
          <a:xfrm>
            <a:off x="1332550" y="3838018"/>
            <a:ext cx="2149523" cy="207749"/>
          </a:xfrm>
          <a:prstGeom prst="rect">
            <a:avLst/>
          </a:prstGeom>
          <a:noFill/>
        </p:spPr>
        <p:txBody>
          <a:bodyPr wrap="square" rtlCol="0">
            <a:spAutoFit/>
          </a:bodyPr>
          <a:lstStyle/>
          <a:p>
            <a:r>
              <a:rPr lang="ja-JP" altLang="en-US" sz="750" dirty="0"/>
              <a:t>出典：読売新聞（令和２年５月</a:t>
            </a:r>
            <a:r>
              <a:rPr lang="en-US" altLang="ja-JP" sz="750" dirty="0"/>
              <a:t>31</a:t>
            </a:r>
            <a:r>
              <a:rPr lang="ja-JP" altLang="en-US" sz="750" dirty="0"/>
              <a:t>日）朝刊</a:t>
            </a: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122" y="4593056"/>
            <a:ext cx="3679189" cy="1313169"/>
          </a:xfrm>
          <a:prstGeom prst="rect">
            <a:avLst/>
          </a:prstGeom>
        </p:spPr>
      </p:pic>
      <p:sp>
        <p:nvSpPr>
          <p:cNvPr id="20" name="テキスト ボックス 19"/>
          <p:cNvSpPr txBox="1"/>
          <p:nvPr/>
        </p:nvSpPr>
        <p:spPr>
          <a:xfrm>
            <a:off x="4268203" y="2682357"/>
            <a:ext cx="4567214" cy="923330"/>
          </a:xfrm>
          <a:prstGeom prst="rect">
            <a:avLst/>
          </a:prstGeom>
          <a:noFill/>
        </p:spPr>
        <p:txBody>
          <a:bodyPr wrap="square" rtlCol="0">
            <a:spAutoFit/>
          </a:bodyPr>
          <a:lstStyle/>
          <a:p>
            <a:r>
              <a:rPr lang="ja-JP" altLang="en-US" sz="900" dirty="0"/>
              <a:t>〇</a:t>
            </a:r>
            <a:r>
              <a:rPr lang="en-US" altLang="ja-JP" sz="900" dirty="0"/>
              <a:t>2020</a:t>
            </a:r>
            <a:r>
              <a:rPr lang="ja-JP" altLang="en-US" sz="900" dirty="0"/>
              <a:t>年４月の就業者数は、</a:t>
            </a:r>
            <a:r>
              <a:rPr lang="en-US" altLang="ja-JP" sz="900" dirty="0"/>
              <a:t>80</a:t>
            </a:r>
            <a:r>
              <a:rPr lang="ja-JP" altLang="en-US" sz="900" dirty="0"/>
              <a:t>万人減（</a:t>
            </a:r>
            <a:r>
              <a:rPr lang="en-US" altLang="ja-JP" sz="900" dirty="0"/>
              <a:t>1.2</a:t>
            </a:r>
            <a:r>
              <a:rPr lang="ja-JP" altLang="en-US" sz="900" dirty="0"/>
              <a:t>％減）であり、新型コロナウイルス感染症　</a:t>
            </a:r>
            <a:endParaRPr lang="en-US" altLang="ja-JP" sz="900" dirty="0"/>
          </a:p>
          <a:p>
            <a:r>
              <a:rPr lang="ja-JP" altLang="en-US" sz="900" dirty="0"/>
              <a:t>　の影響を過分に受けていると思料される。</a:t>
            </a:r>
            <a:endParaRPr lang="en-US" altLang="ja-JP" sz="900" dirty="0"/>
          </a:p>
          <a:p>
            <a:r>
              <a:rPr lang="ja-JP" altLang="en-US" sz="900" dirty="0"/>
              <a:t>〇宿泊業、飲食ｻｰﾋﾞｽ業、卸売業、小売業において顕著に就業者数の減少がみられる他、建設業、製造業、生活関連ｻｰﾋﾞｽ業、娯楽業等において減少がみられる。</a:t>
            </a:r>
            <a:endParaRPr lang="en-US" altLang="ja-JP" sz="900" dirty="0"/>
          </a:p>
          <a:p>
            <a:r>
              <a:rPr lang="ja-JP" altLang="en-US" sz="900" dirty="0"/>
              <a:t>〇反面、医療、福祉、情報通信業、運輸業、郵便業、不動産業等においては、増加が</a:t>
            </a:r>
            <a:endParaRPr lang="en-US" altLang="ja-JP" sz="900" dirty="0"/>
          </a:p>
          <a:p>
            <a:r>
              <a:rPr lang="ja-JP" altLang="en-US" sz="900" dirty="0"/>
              <a:t>　みられる。</a:t>
            </a:r>
            <a:endParaRPr lang="en-US" altLang="ja-JP" sz="900" dirty="0"/>
          </a:p>
        </p:txBody>
      </p:sp>
      <p:sp>
        <p:nvSpPr>
          <p:cNvPr id="21" name="テキスト ボックス 20"/>
          <p:cNvSpPr txBox="1"/>
          <p:nvPr/>
        </p:nvSpPr>
        <p:spPr>
          <a:xfrm>
            <a:off x="5756633" y="1555833"/>
            <a:ext cx="2076771" cy="461665"/>
          </a:xfrm>
          <a:prstGeom prst="rect">
            <a:avLst/>
          </a:prstGeom>
          <a:noFill/>
        </p:spPr>
        <p:txBody>
          <a:bodyPr wrap="square" rtlCol="0">
            <a:spAutoFit/>
          </a:bodyPr>
          <a:lstStyle/>
          <a:p>
            <a:r>
              <a:rPr lang="ja-JP" altLang="en-US" sz="1200" dirty="0"/>
              <a:t>主な産業別就業者数</a:t>
            </a:r>
          </a:p>
          <a:p>
            <a:endParaRPr lang="ja-JP" altLang="en-US" sz="1200" dirty="0"/>
          </a:p>
        </p:txBody>
      </p:sp>
      <p:sp>
        <p:nvSpPr>
          <p:cNvPr id="23" name="テキスト ボックス 22"/>
          <p:cNvSpPr txBox="1"/>
          <p:nvPr/>
        </p:nvSpPr>
        <p:spPr>
          <a:xfrm>
            <a:off x="1853412" y="1553286"/>
            <a:ext cx="4228551" cy="207749"/>
          </a:xfrm>
          <a:prstGeom prst="rect">
            <a:avLst/>
          </a:prstGeom>
          <a:noFill/>
        </p:spPr>
        <p:txBody>
          <a:bodyPr wrap="square" rtlCol="0">
            <a:spAutoFit/>
          </a:bodyPr>
          <a:lstStyle/>
          <a:p>
            <a:r>
              <a:rPr lang="ja-JP" altLang="en-US" sz="750" dirty="0"/>
              <a:t>出典：総務省統計局（令和２年５月</a:t>
            </a:r>
            <a:r>
              <a:rPr lang="en-US" altLang="ja-JP" sz="750" dirty="0"/>
              <a:t>29</a:t>
            </a:r>
            <a:r>
              <a:rPr lang="ja-JP" altLang="en-US" sz="750" dirty="0"/>
              <a:t>日）「労働力調査（基本集計）令和２年４月分」</a:t>
            </a:r>
          </a:p>
        </p:txBody>
      </p:sp>
      <p:sp>
        <p:nvSpPr>
          <p:cNvPr id="24" name="テキスト ボックス 23"/>
          <p:cNvSpPr txBox="1"/>
          <p:nvPr/>
        </p:nvSpPr>
        <p:spPr>
          <a:xfrm>
            <a:off x="5468722" y="3843354"/>
            <a:ext cx="2833068" cy="207749"/>
          </a:xfrm>
          <a:prstGeom prst="rect">
            <a:avLst/>
          </a:prstGeom>
          <a:noFill/>
        </p:spPr>
        <p:txBody>
          <a:bodyPr wrap="square" rtlCol="0">
            <a:spAutoFit/>
          </a:bodyPr>
          <a:lstStyle/>
          <a:p>
            <a:r>
              <a:rPr lang="ja-JP" altLang="en-US" sz="750" dirty="0"/>
              <a:t>出典：観光庁（令和２年５月</a:t>
            </a:r>
            <a:r>
              <a:rPr lang="en-US" altLang="ja-JP" sz="750" dirty="0"/>
              <a:t>29</a:t>
            </a:r>
            <a:r>
              <a:rPr lang="ja-JP" altLang="en-US" sz="750" dirty="0"/>
              <a:t>日）「</a:t>
            </a:r>
            <a:r>
              <a:rPr lang="ja-JP" altLang="en-US" sz="750" dirty="0">
                <a:latin typeface="+mn-ea"/>
              </a:rPr>
              <a:t>宿泊旅行統計調査」</a:t>
            </a:r>
            <a:endParaRPr lang="ja-JP" altLang="en-US" sz="750" dirty="0"/>
          </a:p>
        </p:txBody>
      </p:sp>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8204" y="1788368"/>
            <a:ext cx="4567214" cy="796009"/>
          </a:xfrm>
          <a:prstGeom prst="rect">
            <a:avLst/>
          </a:prstGeom>
        </p:spPr>
      </p:pic>
      <p:sp>
        <p:nvSpPr>
          <p:cNvPr id="18" name="テキスト ボックス 17"/>
          <p:cNvSpPr txBox="1"/>
          <p:nvPr/>
        </p:nvSpPr>
        <p:spPr>
          <a:xfrm>
            <a:off x="3553705" y="4488178"/>
            <a:ext cx="719431" cy="334835"/>
          </a:xfrm>
          <a:prstGeom prst="rect">
            <a:avLst/>
          </a:prstGeom>
          <a:noFill/>
        </p:spPr>
        <p:txBody>
          <a:bodyPr wrap="square" rtlCol="0">
            <a:spAutoFit/>
          </a:bodyPr>
          <a:lstStyle/>
          <a:p>
            <a:r>
              <a:rPr lang="ja-JP" altLang="en-US" sz="788" dirty="0"/>
              <a:t>約</a:t>
            </a:r>
            <a:r>
              <a:rPr lang="en-US" altLang="ja-JP" sz="788" dirty="0"/>
              <a:t>440</a:t>
            </a:r>
            <a:r>
              <a:rPr lang="ja-JP" altLang="en-US" sz="788" dirty="0"/>
              <a:t>件増加</a:t>
            </a:r>
            <a:endParaRPr lang="ja-JP" altLang="en-US" sz="1350" dirty="0"/>
          </a:p>
        </p:txBody>
      </p:sp>
      <p:sp>
        <p:nvSpPr>
          <p:cNvPr id="19" name="Rectangle 1">
            <a:extLst>
              <a:ext uri="{FF2B5EF4-FFF2-40B4-BE49-F238E27FC236}">
                <a16:creationId xmlns:a16="http://schemas.microsoft.com/office/drawing/2014/main" id="{331BE586-0C88-42FF-9323-A90AE19EE1EE}"/>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危機事象（新型コロナウイルスによる影響）</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7</a:t>
            </a:fld>
            <a:endParaRPr lang="ja-JP" altLang="en-US" sz="1400">
              <a:solidFill>
                <a:schemeClr val="tx1"/>
              </a:solidFill>
            </a:endParaRPr>
          </a:p>
        </p:txBody>
      </p:sp>
      <p:sp>
        <p:nvSpPr>
          <p:cNvPr id="27" name="テキスト ボックス 26"/>
          <p:cNvSpPr txBox="1"/>
          <p:nvPr/>
        </p:nvSpPr>
        <p:spPr>
          <a:xfrm>
            <a:off x="3482074" y="6530037"/>
            <a:ext cx="5449076" cy="253916"/>
          </a:xfrm>
          <a:prstGeom prst="rect">
            <a:avLst/>
          </a:prstGeom>
          <a:noFill/>
        </p:spPr>
        <p:txBody>
          <a:bodyPr wrap="square" rtlCol="0">
            <a:spAutoFit/>
          </a:bodyPr>
          <a:lstStyle/>
          <a:p>
            <a:pPr algn="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rPr>
              <a:t>第２回大阪府新型コロナウイルス対策本部専門家</a:t>
            </a:r>
            <a:r>
              <a:rPr lang="ja-JP" altLang="en-US" sz="1050" dirty="0" smtClean="0">
                <a:latin typeface="Meiryo UI" panose="020B0604030504040204" pitchFamily="50" charset="-128"/>
                <a:ea typeface="Meiryo UI" panose="020B0604030504040204" pitchFamily="50" charset="-128"/>
              </a:rPr>
              <a:t>会議（</a:t>
            </a:r>
            <a:r>
              <a:rPr lang="en-US" altLang="ja-JP" sz="1050" dirty="0" smtClean="0">
                <a:latin typeface="Meiryo UI" panose="020B0604030504040204" pitchFamily="50" charset="-128"/>
                <a:ea typeface="Meiryo UI" panose="020B0604030504040204" pitchFamily="50" charset="-128"/>
              </a:rPr>
              <a:t>6/12</a:t>
            </a:r>
            <a:r>
              <a:rPr lang="ja-JP" altLang="en-US" sz="1050" dirty="0" smtClean="0">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50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857251"/>
            <a:ext cx="9144000" cy="463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経済的影響（その２）</a:t>
            </a:r>
            <a:endParaRPr lang="ja-JP" altLang="en-US" sz="1350" b="1" dirty="0">
              <a:latin typeface="Meiryo UI" panose="020B0604030504040204" pitchFamily="50" charset="-128"/>
              <a:ea typeface="Meiryo UI" panose="020B0604030504040204" pitchFamily="50" charset="-128"/>
            </a:endParaRPr>
          </a:p>
        </p:txBody>
      </p:sp>
      <p:sp>
        <p:nvSpPr>
          <p:cNvPr id="4" name="正方形/長方形 3"/>
          <p:cNvSpPr/>
          <p:nvPr/>
        </p:nvSpPr>
        <p:spPr>
          <a:xfrm>
            <a:off x="287578" y="1450522"/>
            <a:ext cx="4261884" cy="195942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1350" b="1" dirty="0"/>
              <a:t>＜日本経済の</a:t>
            </a:r>
            <a:r>
              <a:rPr lang="en-US" altLang="ja-JP" sz="1350" b="1" dirty="0"/>
              <a:t>5</a:t>
            </a:r>
            <a:r>
              <a:rPr lang="ja-JP" altLang="en-US" sz="1350" b="1" dirty="0"/>
              <a:t>月基調判断＞</a:t>
            </a:r>
            <a:endParaRPr lang="en-US" altLang="ja-JP" sz="1350" b="1" dirty="0"/>
          </a:p>
          <a:p>
            <a:endParaRPr lang="en-US" altLang="ja-JP" sz="900" dirty="0"/>
          </a:p>
          <a:p>
            <a:r>
              <a:rPr lang="ja-JP" altLang="en-US" sz="900" dirty="0"/>
              <a:t>〇現状</a:t>
            </a:r>
            <a:endParaRPr lang="en-US" altLang="ja-JP" sz="900" dirty="0"/>
          </a:p>
          <a:p>
            <a:r>
              <a:rPr lang="ja-JP" altLang="en-US" sz="900" dirty="0"/>
              <a:t>　</a:t>
            </a:r>
            <a:r>
              <a:rPr lang="ja-JP" altLang="en-US" sz="900" dirty="0">
                <a:latin typeface="+mn-ea"/>
              </a:rPr>
              <a:t>景気は、新型コロナウイルス感染症の影響により、</a:t>
            </a:r>
            <a:r>
              <a:rPr lang="ja-JP" altLang="en-US" sz="900" b="1" dirty="0">
                <a:latin typeface="ＭＳ ゴシック" panose="020B0609070205080204" pitchFamily="49" charset="-128"/>
                <a:ea typeface="ＭＳ ゴシック" panose="020B0609070205080204" pitchFamily="49" charset="-128"/>
              </a:rPr>
              <a:t>急速な悪化が続いており</a:t>
            </a:r>
            <a:r>
              <a:rPr lang="ja-JP" altLang="en-US" sz="900" dirty="0"/>
              <a:t>、</a:t>
            </a:r>
            <a:endParaRPr lang="en-US" altLang="ja-JP" sz="900" dirty="0"/>
          </a:p>
          <a:p>
            <a:r>
              <a:rPr lang="ja-JP" altLang="en-US" sz="900" dirty="0"/>
              <a:t>　極めて厳しい状況にある。</a:t>
            </a:r>
            <a:endParaRPr lang="en-US" altLang="ja-JP" sz="900" dirty="0"/>
          </a:p>
          <a:p>
            <a:r>
              <a:rPr lang="ja-JP" altLang="en-US" sz="900" dirty="0"/>
              <a:t>　　</a:t>
            </a:r>
            <a:r>
              <a:rPr lang="en-US" altLang="ja-JP" sz="900" dirty="0"/>
              <a:t>※</a:t>
            </a:r>
            <a:r>
              <a:rPr lang="ja-JP" altLang="en-US" sz="900" dirty="0"/>
              <a:t>およそ１１年ぶりに「悪化」の表現を用いた４月の判断と同じ厳しい景　</a:t>
            </a:r>
            <a:endParaRPr lang="en-US" altLang="ja-JP" sz="900" dirty="0"/>
          </a:p>
          <a:p>
            <a:r>
              <a:rPr lang="ja-JP" altLang="en-US" sz="900" dirty="0"/>
              <a:t>　　　気認識</a:t>
            </a:r>
            <a:endParaRPr lang="en-US" altLang="ja-JP" sz="900" dirty="0"/>
          </a:p>
          <a:p>
            <a:endParaRPr lang="en-US" altLang="ja-JP" sz="900" dirty="0"/>
          </a:p>
          <a:p>
            <a:r>
              <a:rPr lang="ja-JP" altLang="en-US" sz="900" dirty="0"/>
              <a:t>〇先行き</a:t>
            </a:r>
            <a:endParaRPr lang="en-US" altLang="ja-JP" sz="900" dirty="0"/>
          </a:p>
          <a:p>
            <a:r>
              <a:rPr lang="ja-JP" altLang="en-US" sz="900" dirty="0"/>
              <a:t>　先行きについては、感染拡大の防止策を講じつつ、社会経済活動のレベルを</a:t>
            </a:r>
            <a:endParaRPr lang="en-US" altLang="ja-JP" sz="900" dirty="0"/>
          </a:p>
          <a:p>
            <a:r>
              <a:rPr lang="ja-JP" altLang="en-US" sz="900" dirty="0"/>
              <a:t>　段階的に引き上げていくが、当面、極めて厳しい状況が続くと見込まれる。</a:t>
            </a:r>
            <a:endParaRPr lang="en-US" altLang="ja-JP" sz="900" dirty="0"/>
          </a:p>
          <a:p>
            <a:r>
              <a:rPr lang="ja-JP" altLang="en-US" sz="900" dirty="0"/>
              <a:t>　金融資本市場の変動等の影響を注視する必要がある。</a:t>
            </a:r>
            <a:endParaRPr lang="en-US" altLang="ja-JP" sz="900" dirty="0"/>
          </a:p>
        </p:txBody>
      </p:sp>
      <p:sp>
        <p:nvSpPr>
          <p:cNvPr id="9" name="正方形/長方形 8"/>
          <p:cNvSpPr/>
          <p:nvPr/>
        </p:nvSpPr>
        <p:spPr>
          <a:xfrm>
            <a:off x="298517" y="3520111"/>
            <a:ext cx="2796607" cy="23782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10" name="正方形/長方形 9"/>
          <p:cNvSpPr/>
          <p:nvPr/>
        </p:nvSpPr>
        <p:spPr>
          <a:xfrm>
            <a:off x="6170421" y="3520111"/>
            <a:ext cx="2712323" cy="23782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ja-JP" sz="1050" dirty="0"/>
          </a:p>
          <a:p>
            <a:endParaRPr lang="en-US" altLang="ja-JP" sz="1050" dirty="0"/>
          </a:p>
          <a:p>
            <a:endParaRPr lang="ja-JP" altLang="en-US" sz="1050" dirty="0"/>
          </a:p>
        </p:txBody>
      </p:sp>
      <p:sp>
        <p:nvSpPr>
          <p:cNvPr id="17" name="テキスト ボックス 16"/>
          <p:cNvSpPr txBox="1"/>
          <p:nvPr/>
        </p:nvSpPr>
        <p:spPr>
          <a:xfrm>
            <a:off x="2453249" y="1504688"/>
            <a:ext cx="2375598" cy="196208"/>
          </a:xfrm>
          <a:prstGeom prst="rect">
            <a:avLst/>
          </a:prstGeom>
          <a:noFill/>
        </p:spPr>
        <p:txBody>
          <a:bodyPr wrap="square" rtlCol="0">
            <a:spAutoFit/>
          </a:bodyPr>
          <a:lstStyle/>
          <a:p>
            <a:r>
              <a:rPr lang="ja-JP" altLang="en-US" sz="675" dirty="0"/>
              <a:t>出典：内閣府「月例経済報告（令和２年５月）」</a:t>
            </a:r>
            <a:endParaRPr lang="en-US" altLang="ja-JP" sz="675" dirty="0"/>
          </a:p>
        </p:txBody>
      </p:sp>
      <p:sp>
        <p:nvSpPr>
          <p:cNvPr id="19" name="テキスト ボックス 18"/>
          <p:cNvSpPr txBox="1"/>
          <p:nvPr/>
        </p:nvSpPr>
        <p:spPr>
          <a:xfrm>
            <a:off x="296602" y="3535536"/>
            <a:ext cx="2848413" cy="2423740"/>
          </a:xfrm>
          <a:prstGeom prst="rect">
            <a:avLst/>
          </a:prstGeom>
          <a:noFill/>
        </p:spPr>
        <p:txBody>
          <a:bodyPr wrap="square" rtlCol="0">
            <a:spAutoFit/>
          </a:bodyPr>
          <a:lstStyle/>
          <a:p>
            <a:pPr lvl="0"/>
            <a:r>
              <a:rPr lang="ja-JP" altLang="en-US" sz="1350" b="1" dirty="0"/>
              <a:t>＜消費支出＞</a:t>
            </a:r>
            <a:endParaRPr lang="en-US" altLang="ja-JP" sz="525" dirty="0"/>
          </a:p>
          <a:p>
            <a:r>
              <a:rPr lang="ja-JP" altLang="en-US" sz="900" dirty="0"/>
              <a:t>○前年同月比　実質</a:t>
            </a:r>
            <a:r>
              <a:rPr lang="en-US" altLang="ja-JP" sz="900" dirty="0"/>
              <a:t>11.1</a:t>
            </a:r>
            <a:r>
              <a:rPr lang="ja-JP" altLang="en-US" sz="900" dirty="0"/>
              <a:t>％減少　名目</a:t>
            </a:r>
            <a:r>
              <a:rPr lang="en-US" altLang="ja-JP" sz="900" dirty="0"/>
              <a:t>11.0</a:t>
            </a:r>
            <a:r>
              <a:rPr lang="ja-JP" altLang="en-US" sz="900" dirty="0"/>
              <a:t>％減少</a:t>
            </a:r>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900" dirty="0"/>
          </a:p>
          <a:p>
            <a:endParaRPr lang="en-US" altLang="ja-JP" sz="675" dirty="0"/>
          </a:p>
          <a:p>
            <a:r>
              <a:rPr lang="ja-JP" altLang="en-US" sz="900" dirty="0"/>
              <a:t>■消費行動に影響が見られた主な品目（対前年比）</a:t>
            </a:r>
            <a:endParaRPr lang="en-US" altLang="ja-JP" sz="900" dirty="0"/>
          </a:p>
          <a:p>
            <a:r>
              <a:rPr lang="ja-JP" altLang="en-US" sz="900" dirty="0"/>
              <a:t>○食料</a:t>
            </a:r>
            <a:endParaRPr lang="en-US" altLang="ja-JP" sz="900" dirty="0"/>
          </a:p>
          <a:p>
            <a:r>
              <a:rPr lang="ja-JP" altLang="en-US" sz="825" dirty="0"/>
              <a:t>　食事代</a:t>
            </a:r>
            <a:r>
              <a:rPr lang="en-US" altLang="ja-JP" sz="825" dirty="0"/>
              <a:t>63.3</a:t>
            </a:r>
            <a:r>
              <a:rPr lang="ja-JP" altLang="en-US" sz="825" dirty="0"/>
              <a:t>％減、飲酒代</a:t>
            </a:r>
            <a:r>
              <a:rPr lang="en-US" altLang="ja-JP" sz="825" dirty="0"/>
              <a:t>90.3</a:t>
            </a:r>
            <a:r>
              <a:rPr lang="ja-JP" altLang="en-US" sz="825" dirty="0"/>
              <a:t>％減</a:t>
            </a:r>
            <a:endParaRPr lang="en-US" altLang="ja-JP" sz="825" dirty="0"/>
          </a:p>
          <a:p>
            <a:r>
              <a:rPr lang="ja-JP" altLang="en-US" sz="900" dirty="0"/>
              <a:t>○交通･通信</a:t>
            </a:r>
            <a:endParaRPr lang="en-US" altLang="ja-JP" sz="825" dirty="0"/>
          </a:p>
          <a:p>
            <a:r>
              <a:rPr lang="ja-JP" altLang="en-US" sz="825" dirty="0"/>
              <a:t>　鉄道運賃</a:t>
            </a:r>
            <a:r>
              <a:rPr lang="en-US" altLang="ja-JP" sz="825" dirty="0"/>
              <a:t>89.9</a:t>
            </a:r>
            <a:r>
              <a:rPr lang="ja-JP" altLang="en-US" sz="825" dirty="0"/>
              <a:t>％減、バス代</a:t>
            </a:r>
            <a:r>
              <a:rPr lang="en-US" altLang="ja-JP" sz="825" dirty="0"/>
              <a:t>71.5</a:t>
            </a:r>
            <a:r>
              <a:rPr lang="ja-JP" altLang="en-US" sz="825" dirty="0"/>
              <a:t>％減、航空運賃</a:t>
            </a:r>
            <a:r>
              <a:rPr lang="en-US" altLang="ja-JP" sz="825" dirty="0"/>
              <a:t>94.5</a:t>
            </a:r>
            <a:r>
              <a:rPr lang="ja-JP" altLang="en-US" sz="825" dirty="0"/>
              <a:t>％減</a:t>
            </a:r>
            <a:endParaRPr lang="en-US" altLang="ja-JP" sz="825" dirty="0"/>
          </a:p>
          <a:p>
            <a:r>
              <a:rPr lang="ja-JP" altLang="en-US" sz="900" dirty="0"/>
              <a:t>○教養娯楽</a:t>
            </a:r>
            <a:endParaRPr lang="en-US" altLang="ja-JP" sz="825" dirty="0"/>
          </a:p>
          <a:p>
            <a:r>
              <a:rPr lang="ja-JP" altLang="en-US" sz="825" dirty="0"/>
              <a:t>　宿泊料</a:t>
            </a:r>
            <a:r>
              <a:rPr lang="en-US" altLang="ja-JP" sz="825" dirty="0"/>
              <a:t>94.7</a:t>
            </a:r>
            <a:r>
              <a:rPr lang="ja-JP" altLang="en-US" sz="825" dirty="0"/>
              <a:t>％減、パック旅行費</a:t>
            </a:r>
            <a:r>
              <a:rPr lang="en-US" altLang="ja-JP" sz="825" dirty="0"/>
              <a:t>97.1</a:t>
            </a:r>
            <a:r>
              <a:rPr lang="ja-JP" altLang="en-US" sz="825" dirty="0"/>
              <a:t>％減</a:t>
            </a:r>
            <a:endParaRPr lang="en-US" altLang="ja-JP" sz="825" dirty="0"/>
          </a:p>
          <a:p>
            <a:r>
              <a:rPr lang="ja-JP" altLang="en-US" sz="825" dirty="0"/>
              <a:t>　映画･演劇等入場料</a:t>
            </a:r>
            <a:r>
              <a:rPr lang="en-US" altLang="ja-JP" sz="825" dirty="0"/>
              <a:t>92.7</a:t>
            </a:r>
            <a:r>
              <a:rPr lang="ja-JP" altLang="en-US" sz="825" dirty="0"/>
              <a:t>％減、</a:t>
            </a:r>
            <a:endParaRPr lang="en-US" altLang="ja-JP" sz="825" dirty="0"/>
          </a:p>
          <a:p>
            <a:r>
              <a:rPr lang="ja-JP" altLang="en-US" sz="825" dirty="0"/>
              <a:t>　文化施設入場料</a:t>
            </a:r>
            <a:r>
              <a:rPr lang="en-US" altLang="ja-JP" sz="825" dirty="0"/>
              <a:t>95.6</a:t>
            </a:r>
            <a:r>
              <a:rPr lang="ja-JP" altLang="en-US" sz="825" dirty="0"/>
              <a:t>％減、遊園地入場･乗物代</a:t>
            </a:r>
            <a:r>
              <a:rPr lang="en-US" altLang="ja-JP" sz="825" dirty="0"/>
              <a:t>97.8</a:t>
            </a:r>
            <a:r>
              <a:rPr lang="ja-JP" altLang="en-US" sz="825" dirty="0"/>
              <a:t>％減</a:t>
            </a:r>
            <a:endParaRPr lang="en-US" altLang="ja-JP" sz="825" dirty="0"/>
          </a:p>
        </p:txBody>
      </p:sp>
      <p:sp>
        <p:nvSpPr>
          <p:cNvPr id="20" name="正方形/長方形 19"/>
          <p:cNvSpPr/>
          <p:nvPr/>
        </p:nvSpPr>
        <p:spPr>
          <a:xfrm>
            <a:off x="3204904" y="3520111"/>
            <a:ext cx="2855735" cy="2392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21" name="テキスト ボックス 20"/>
          <p:cNvSpPr txBox="1"/>
          <p:nvPr/>
        </p:nvSpPr>
        <p:spPr>
          <a:xfrm>
            <a:off x="3204904" y="3541186"/>
            <a:ext cx="4132023" cy="715581"/>
          </a:xfrm>
          <a:prstGeom prst="rect">
            <a:avLst/>
          </a:prstGeom>
          <a:noFill/>
        </p:spPr>
        <p:txBody>
          <a:bodyPr wrap="square" rtlCol="0">
            <a:spAutoFit/>
          </a:bodyPr>
          <a:lstStyle/>
          <a:p>
            <a:r>
              <a:rPr lang="ja-JP" altLang="en-US" sz="1350" b="1" dirty="0"/>
              <a:t>＜雇用情勢＞</a:t>
            </a:r>
            <a:endParaRPr lang="en-US" altLang="ja-JP" sz="1350" b="1" dirty="0"/>
          </a:p>
          <a:p>
            <a:r>
              <a:rPr lang="ja-JP" altLang="en-US" sz="900" dirty="0"/>
              <a:t>３月の完全失業率が</a:t>
            </a:r>
            <a:r>
              <a:rPr lang="en-US" altLang="ja-JP" sz="900" dirty="0"/>
              <a:t>2.5</a:t>
            </a:r>
            <a:r>
              <a:rPr lang="ja-JP" altLang="en-US" sz="900" dirty="0"/>
              <a:t>％に悪化したうえ、有効求人</a:t>
            </a:r>
            <a:endParaRPr lang="en-US" altLang="ja-JP" sz="900" dirty="0"/>
          </a:p>
          <a:p>
            <a:r>
              <a:rPr lang="ja-JP" altLang="en-US" sz="900" dirty="0"/>
              <a:t>倍率が低下したことなどから、政府は「弱さが増して</a:t>
            </a:r>
            <a:endParaRPr lang="en-US" altLang="ja-JP" sz="900" dirty="0"/>
          </a:p>
          <a:p>
            <a:r>
              <a:rPr lang="ja-JP" altLang="en-US" sz="900" dirty="0"/>
              <a:t>いる」との判断。３ヶ月連続で下方修正。</a:t>
            </a: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0296" y="4196609"/>
            <a:ext cx="2720454" cy="1535023"/>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081" y="4167376"/>
            <a:ext cx="1746969" cy="1681784"/>
          </a:xfrm>
          <a:prstGeom prst="rect">
            <a:avLst/>
          </a:prstGeom>
        </p:spPr>
      </p:pic>
      <p:sp>
        <p:nvSpPr>
          <p:cNvPr id="23" name="テキスト ボックス 22"/>
          <p:cNvSpPr txBox="1"/>
          <p:nvPr/>
        </p:nvSpPr>
        <p:spPr>
          <a:xfrm>
            <a:off x="6170420" y="3535200"/>
            <a:ext cx="2712323" cy="577081"/>
          </a:xfrm>
          <a:prstGeom prst="rect">
            <a:avLst/>
          </a:prstGeom>
          <a:noFill/>
        </p:spPr>
        <p:txBody>
          <a:bodyPr wrap="square" rtlCol="0">
            <a:spAutoFit/>
          </a:bodyPr>
          <a:lstStyle/>
          <a:p>
            <a:r>
              <a:rPr lang="ja-JP" altLang="en-US" sz="1350" b="1" dirty="0"/>
              <a:t>＜倒産関連＞</a:t>
            </a:r>
            <a:endParaRPr lang="en-US" altLang="ja-JP" sz="1350" b="1" dirty="0"/>
          </a:p>
          <a:p>
            <a:r>
              <a:rPr lang="ja-JP" altLang="en-US" sz="900" dirty="0"/>
              <a:t>４月の倒産件数は、全体としては増加が抑制されているが、感染症関連倒産は増加。</a:t>
            </a:r>
          </a:p>
        </p:txBody>
      </p:sp>
      <p:sp>
        <p:nvSpPr>
          <p:cNvPr id="16" name="正方形/長方形 15"/>
          <p:cNvSpPr/>
          <p:nvPr/>
        </p:nvSpPr>
        <p:spPr>
          <a:xfrm>
            <a:off x="4655471" y="1459035"/>
            <a:ext cx="4227272" cy="195091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1350" b="1" dirty="0"/>
              <a:t>＜景気＞</a:t>
            </a:r>
            <a:endParaRPr lang="en-US" altLang="ja-JP" sz="1350" b="1" dirty="0"/>
          </a:p>
          <a:p>
            <a:r>
              <a:rPr lang="ja-JP" altLang="en-US" sz="900" dirty="0"/>
              <a:t>〇</a:t>
            </a:r>
            <a:r>
              <a:rPr lang="ja-JP" altLang="en-US" sz="900" dirty="0">
                <a:latin typeface="+mn-ea"/>
              </a:rPr>
              <a:t>街角景気は、</a:t>
            </a:r>
            <a:r>
              <a:rPr lang="ja-JP" altLang="en-US" sz="900" b="1" dirty="0">
                <a:latin typeface="ＭＳ ゴシック" panose="020B0609070205080204" pitchFamily="49" charset="-128"/>
                <a:ea typeface="ＭＳ ゴシック" panose="020B0609070205080204" pitchFamily="49" charset="-128"/>
              </a:rPr>
              <a:t>これまで過去最低だったリーマンショック時を下回り</a:t>
            </a:r>
            <a:r>
              <a:rPr lang="ja-JP" altLang="en-US" sz="900" dirty="0"/>
              <a:t>、極めて</a:t>
            </a:r>
            <a:endParaRPr lang="en-US" altLang="ja-JP" sz="900" dirty="0"/>
          </a:p>
          <a:p>
            <a:r>
              <a:rPr lang="ja-JP" altLang="en-US" sz="900" dirty="0"/>
              <a:t>　厳しい状況にある中で、さらに悪化している。</a:t>
            </a:r>
            <a:endParaRPr lang="en-US" altLang="ja-JP" sz="900" dirty="0"/>
          </a:p>
          <a:p>
            <a:r>
              <a:rPr lang="ja-JP" altLang="en-US" sz="900" dirty="0"/>
              <a:t>〇内訳をみると、飲食、サービス関連等の非製造業で特に厳しい。</a:t>
            </a:r>
            <a:endParaRPr lang="en-US" altLang="ja-JP" sz="90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102" y="2098698"/>
            <a:ext cx="2471174" cy="129201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1616" y="3911269"/>
            <a:ext cx="1883142" cy="750046"/>
          </a:xfrm>
          <a:prstGeom prst="rect">
            <a:avLst/>
          </a:prstGeom>
        </p:spPr>
      </p:pic>
      <p:sp>
        <p:nvSpPr>
          <p:cNvPr id="5" name="テキスト ボックス 4"/>
          <p:cNvSpPr txBox="1"/>
          <p:nvPr/>
        </p:nvSpPr>
        <p:spPr>
          <a:xfrm>
            <a:off x="350323" y="3997671"/>
            <a:ext cx="761564" cy="646331"/>
          </a:xfrm>
          <a:prstGeom prst="rect">
            <a:avLst/>
          </a:prstGeom>
          <a:noFill/>
        </p:spPr>
        <p:txBody>
          <a:bodyPr wrap="square" rtlCol="0">
            <a:spAutoFit/>
          </a:bodyPr>
          <a:lstStyle/>
          <a:p>
            <a:r>
              <a:rPr lang="ja-JP" altLang="en-US" sz="600" dirty="0"/>
              <a:t>消費支出の対前年同月実質増減率の推移（二人以上の世帯）</a:t>
            </a:r>
            <a:endParaRPr lang="en-US" altLang="ja-JP" sz="600" dirty="0"/>
          </a:p>
          <a:p>
            <a:r>
              <a:rPr lang="en-US" altLang="ja-JP" sz="600" dirty="0"/>
              <a:t>※2019</a:t>
            </a:r>
            <a:r>
              <a:rPr lang="ja-JP" altLang="en-US" sz="600" dirty="0"/>
              <a:t>年３月以降を抜粋</a:t>
            </a:r>
          </a:p>
        </p:txBody>
      </p:sp>
      <p:sp>
        <p:nvSpPr>
          <p:cNvPr id="7" name="テキスト ボックス 6"/>
          <p:cNvSpPr txBox="1"/>
          <p:nvPr/>
        </p:nvSpPr>
        <p:spPr>
          <a:xfrm>
            <a:off x="1698586" y="4339312"/>
            <a:ext cx="561372" cy="184666"/>
          </a:xfrm>
          <a:prstGeom prst="rect">
            <a:avLst/>
          </a:prstGeom>
          <a:noFill/>
        </p:spPr>
        <p:txBody>
          <a:bodyPr wrap="none" rtlCol="0">
            <a:spAutoFit/>
          </a:bodyPr>
          <a:lstStyle/>
          <a:p>
            <a:r>
              <a:rPr lang="ja-JP" altLang="en-US" sz="600" dirty="0"/>
              <a:t>消費支出↑</a:t>
            </a:r>
          </a:p>
        </p:txBody>
      </p:sp>
      <p:sp>
        <p:nvSpPr>
          <p:cNvPr id="8" name="正方形/長方形 7"/>
          <p:cNvSpPr/>
          <p:nvPr/>
        </p:nvSpPr>
        <p:spPr>
          <a:xfrm>
            <a:off x="2011742" y="4051642"/>
            <a:ext cx="1526676" cy="184666"/>
          </a:xfrm>
          <a:prstGeom prst="rect">
            <a:avLst/>
          </a:prstGeom>
        </p:spPr>
        <p:txBody>
          <a:bodyPr wrap="square">
            <a:spAutoFit/>
          </a:bodyPr>
          <a:lstStyle/>
          <a:p>
            <a:r>
              <a:rPr lang="ja-JP" altLang="en-US" sz="600" dirty="0">
                <a:latin typeface="MS-Mincho"/>
              </a:rPr>
              <a:t>↓</a:t>
            </a:r>
            <a:r>
              <a:rPr lang="ja-JP" altLang="en-US" sz="525" dirty="0">
                <a:latin typeface="MS-Mincho"/>
              </a:rPr>
              <a:t>消費支出</a:t>
            </a:r>
            <a:r>
              <a:rPr lang="en-US" altLang="ja-JP" sz="450" dirty="0">
                <a:latin typeface="MS-Mincho"/>
              </a:rPr>
              <a:t>(</a:t>
            </a:r>
            <a:r>
              <a:rPr lang="ja-JP" altLang="en-US" sz="450" dirty="0">
                <a:latin typeface="MS-Mincho"/>
              </a:rPr>
              <a:t>３か月後方移動平均</a:t>
            </a:r>
            <a:r>
              <a:rPr lang="en-US" altLang="ja-JP" sz="450" dirty="0">
                <a:latin typeface="MS-Mincho"/>
              </a:rPr>
              <a:t>)</a:t>
            </a:r>
            <a:endParaRPr lang="ja-JP" altLang="en-US" sz="600" dirty="0"/>
          </a:p>
        </p:txBody>
      </p:sp>
      <p:sp>
        <p:nvSpPr>
          <p:cNvPr id="12" name="角丸四角形吹き出し 11"/>
          <p:cNvSpPr/>
          <p:nvPr/>
        </p:nvSpPr>
        <p:spPr>
          <a:xfrm>
            <a:off x="350323" y="3938979"/>
            <a:ext cx="704254" cy="722335"/>
          </a:xfrm>
          <a:prstGeom prst="wedgeRoundRectCallout">
            <a:avLst>
              <a:gd name="adj1" fmla="val 65419"/>
              <a:gd name="adj2" fmla="val -2725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テキスト ボックス 23"/>
          <p:cNvSpPr txBox="1"/>
          <p:nvPr/>
        </p:nvSpPr>
        <p:spPr>
          <a:xfrm>
            <a:off x="7169962" y="3535200"/>
            <a:ext cx="1843409" cy="276999"/>
          </a:xfrm>
          <a:prstGeom prst="rect">
            <a:avLst/>
          </a:prstGeom>
          <a:noFill/>
        </p:spPr>
        <p:txBody>
          <a:bodyPr wrap="square" rtlCol="0">
            <a:spAutoFit/>
          </a:bodyPr>
          <a:lstStyle/>
          <a:p>
            <a:r>
              <a:rPr lang="ja-JP" altLang="en-US" sz="600" dirty="0"/>
              <a:t>出典：内閣府（令和２年５月</a:t>
            </a:r>
            <a:r>
              <a:rPr lang="en-US" altLang="ja-JP" sz="600" dirty="0"/>
              <a:t>28</a:t>
            </a:r>
            <a:r>
              <a:rPr lang="ja-JP" altLang="en-US" sz="600" dirty="0"/>
              <a:t>日）</a:t>
            </a:r>
            <a:endParaRPr lang="en-US" altLang="ja-JP" sz="600" dirty="0"/>
          </a:p>
          <a:p>
            <a:r>
              <a:rPr lang="ja-JP" altLang="en-US" sz="600" dirty="0"/>
              <a:t>　「月例経済報告等に関する関係閣僚会議資料」</a:t>
            </a:r>
          </a:p>
        </p:txBody>
      </p:sp>
      <p:sp>
        <p:nvSpPr>
          <p:cNvPr id="25" name="テキスト ボックス 24"/>
          <p:cNvSpPr txBox="1"/>
          <p:nvPr/>
        </p:nvSpPr>
        <p:spPr>
          <a:xfrm>
            <a:off x="5446295" y="1492555"/>
            <a:ext cx="3924477" cy="196208"/>
          </a:xfrm>
          <a:prstGeom prst="rect">
            <a:avLst/>
          </a:prstGeom>
          <a:noFill/>
        </p:spPr>
        <p:txBody>
          <a:bodyPr wrap="square" rtlCol="0">
            <a:spAutoFit/>
          </a:bodyPr>
          <a:lstStyle/>
          <a:p>
            <a:r>
              <a:rPr lang="ja-JP" altLang="en-US" sz="675" dirty="0"/>
              <a:t>出典：内閣府（令和２年５月</a:t>
            </a:r>
            <a:r>
              <a:rPr lang="en-US" altLang="ja-JP" sz="675" dirty="0"/>
              <a:t>28</a:t>
            </a:r>
            <a:r>
              <a:rPr lang="ja-JP" altLang="en-US" sz="675" dirty="0"/>
              <a:t>日）「月例経済報告等に関する関係閣僚会議資料」</a:t>
            </a:r>
          </a:p>
        </p:txBody>
      </p:sp>
      <p:sp>
        <p:nvSpPr>
          <p:cNvPr id="26" name="テキスト ボックス 25"/>
          <p:cNvSpPr txBox="1"/>
          <p:nvPr/>
        </p:nvSpPr>
        <p:spPr>
          <a:xfrm>
            <a:off x="4279399" y="3553742"/>
            <a:ext cx="1843409" cy="369332"/>
          </a:xfrm>
          <a:prstGeom prst="rect">
            <a:avLst/>
          </a:prstGeom>
          <a:noFill/>
        </p:spPr>
        <p:txBody>
          <a:bodyPr wrap="square" rtlCol="0">
            <a:spAutoFit/>
          </a:bodyPr>
          <a:lstStyle/>
          <a:p>
            <a:r>
              <a:rPr lang="ja-JP" altLang="en-US" sz="600" dirty="0"/>
              <a:t>出典：内閣府政策統括官（令和２年５月</a:t>
            </a:r>
            <a:r>
              <a:rPr lang="en-US" altLang="ja-JP" sz="600" dirty="0"/>
              <a:t>29</a:t>
            </a:r>
            <a:r>
              <a:rPr lang="ja-JP" altLang="en-US" sz="600" dirty="0"/>
              <a:t>日）</a:t>
            </a:r>
            <a:endParaRPr lang="en-US" altLang="ja-JP" sz="600" dirty="0"/>
          </a:p>
          <a:p>
            <a:r>
              <a:rPr lang="ja-JP" altLang="en-US" sz="600" dirty="0"/>
              <a:t>　　　「地域経済動向」　</a:t>
            </a:r>
            <a:endParaRPr lang="en-US" altLang="ja-JP" sz="600" dirty="0"/>
          </a:p>
          <a:p>
            <a:r>
              <a:rPr lang="ja-JP" altLang="en-US" sz="600" dirty="0"/>
              <a:t>　　　</a:t>
            </a:r>
          </a:p>
        </p:txBody>
      </p:sp>
      <p:sp>
        <p:nvSpPr>
          <p:cNvPr id="27" name="テキスト ボックス 26"/>
          <p:cNvSpPr txBox="1"/>
          <p:nvPr/>
        </p:nvSpPr>
        <p:spPr>
          <a:xfrm>
            <a:off x="1304199" y="3588373"/>
            <a:ext cx="2375598" cy="184666"/>
          </a:xfrm>
          <a:prstGeom prst="rect">
            <a:avLst/>
          </a:prstGeom>
          <a:noFill/>
        </p:spPr>
        <p:txBody>
          <a:bodyPr wrap="square" rtlCol="0">
            <a:spAutoFit/>
          </a:bodyPr>
          <a:lstStyle/>
          <a:p>
            <a:r>
              <a:rPr lang="ja-JP" altLang="en-US" sz="600" dirty="0">
                <a:solidFill>
                  <a:prstClr val="black"/>
                </a:solidFill>
              </a:rPr>
              <a:t>出典：総務省「家計調査報告（令和２年４月分）」</a:t>
            </a:r>
            <a:endParaRPr lang="ja-JP" altLang="en-US" sz="600" dirty="0"/>
          </a:p>
        </p:txBody>
      </p:sp>
      <p:sp>
        <p:nvSpPr>
          <p:cNvPr id="28" name="Rectangle 1">
            <a:extLst>
              <a:ext uri="{FF2B5EF4-FFF2-40B4-BE49-F238E27FC236}">
                <a16:creationId xmlns:a16="http://schemas.microsoft.com/office/drawing/2014/main" id="{331BE586-0C88-42FF-9323-A90AE19EE1EE}"/>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危機事象（新型コロナウイルスによる影響）</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8</a:t>
            </a:fld>
            <a:endParaRPr lang="ja-JP" altLang="en-US" sz="1400">
              <a:solidFill>
                <a:schemeClr val="tx1"/>
              </a:solidFill>
            </a:endParaRPr>
          </a:p>
        </p:txBody>
      </p:sp>
      <p:sp>
        <p:nvSpPr>
          <p:cNvPr id="31" name="テキスト ボックス 30"/>
          <p:cNvSpPr txBox="1"/>
          <p:nvPr/>
        </p:nvSpPr>
        <p:spPr>
          <a:xfrm>
            <a:off x="3482074" y="6530037"/>
            <a:ext cx="5449076" cy="253916"/>
          </a:xfrm>
          <a:prstGeom prst="rect">
            <a:avLst/>
          </a:prstGeom>
          <a:noFill/>
        </p:spPr>
        <p:txBody>
          <a:bodyPr wrap="square" rtlCol="0">
            <a:spAutoFit/>
          </a:bodyPr>
          <a:lstStyle/>
          <a:p>
            <a:pPr algn="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rPr>
              <a:t>第２回大阪府新型コロナウイルス対策本部専門家</a:t>
            </a:r>
            <a:r>
              <a:rPr lang="ja-JP" altLang="en-US" sz="1050" dirty="0" smtClean="0">
                <a:latin typeface="Meiryo UI" panose="020B0604030504040204" pitchFamily="50" charset="-128"/>
                <a:ea typeface="Meiryo UI" panose="020B0604030504040204" pitchFamily="50" charset="-128"/>
              </a:rPr>
              <a:t>会議（</a:t>
            </a:r>
            <a:r>
              <a:rPr lang="en-US" altLang="ja-JP" sz="1050" dirty="0" smtClean="0">
                <a:latin typeface="Meiryo UI" panose="020B0604030504040204" pitchFamily="50" charset="-128"/>
                <a:ea typeface="Meiryo UI" panose="020B0604030504040204" pitchFamily="50" charset="-128"/>
              </a:rPr>
              <a:t>6/12</a:t>
            </a:r>
            <a:r>
              <a:rPr lang="ja-JP" altLang="en-US" sz="1050" dirty="0" smtClean="0">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485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331BE586-0C88-42FF-9323-A90AE19EE1EE}"/>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大規模災害への対応（住宅関連）</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6">
            <a:extLst>
              <a:ext uri="{FF2B5EF4-FFF2-40B4-BE49-F238E27FC236}">
                <a16:creationId xmlns:a16="http://schemas.microsoft.com/office/drawing/2014/main" id="{8FEC8EFE-731C-4F64-8DA7-2A23E66029BF}"/>
              </a:ext>
            </a:extLst>
          </p:cNvPr>
          <p:cNvSpPr>
            <a:spLocks noChangeArrowheads="1"/>
          </p:cNvSpPr>
          <p:nvPr/>
        </p:nvSpPr>
        <p:spPr bwMode="auto">
          <a:xfrm>
            <a:off x="255048" y="955182"/>
            <a:ext cx="8637432" cy="369332"/>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大阪府北部地震・</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月豪雨・</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年台風第</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号への対応</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（大阪版みなし仮設住宅）</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76928233"/>
              </p:ext>
            </p:extLst>
          </p:nvPr>
        </p:nvGraphicFramePr>
        <p:xfrm>
          <a:off x="499953" y="3573016"/>
          <a:ext cx="7920880" cy="1766547"/>
        </p:xfrm>
        <a:graphic>
          <a:graphicData uri="http://schemas.openxmlformats.org/drawingml/2006/table">
            <a:tbl>
              <a:tblPr firstRow="1" bandRow="1">
                <a:tableStyleId>{5C22544A-7EE6-4342-B048-85BDC9FD1C3A}</a:tableStyleId>
              </a:tblPr>
              <a:tblGrid>
                <a:gridCol w="2806548">
                  <a:extLst>
                    <a:ext uri="{9D8B030D-6E8A-4147-A177-3AD203B41FA5}">
                      <a16:colId xmlns:a16="http://schemas.microsoft.com/office/drawing/2014/main" val="3892095009"/>
                    </a:ext>
                  </a:extLst>
                </a:gridCol>
                <a:gridCol w="1278583">
                  <a:extLst>
                    <a:ext uri="{9D8B030D-6E8A-4147-A177-3AD203B41FA5}">
                      <a16:colId xmlns:a16="http://schemas.microsoft.com/office/drawing/2014/main" val="2163753813"/>
                    </a:ext>
                  </a:extLst>
                </a:gridCol>
                <a:gridCol w="1278583">
                  <a:extLst>
                    <a:ext uri="{9D8B030D-6E8A-4147-A177-3AD203B41FA5}">
                      <a16:colId xmlns:a16="http://schemas.microsoft.com/office/drawing/2014/main" val="55814581"/>
                    </a:ext>
                  </a:extLst>
                </a:gridCol>
                <a:gridCol w="1278583">
                  <a:extLst>
                    <a:ext uri="{9D8B030D-6E8A-4147-A177-3AD203B41FA5}">
                      <a16:colId xmlns:a16="http://schemas.microsoft.com/office/drawing/2014/main" val="143971611"/>
                    </a:ext>
                  </a:extLst>
                </a:gridCol>
                <a:gridCol w="1278583">
                  <a:extLst>
                    <a:ext uri="{9D8B030D-6E8A-4147-A177-3AD203B41FA5}">
                      <a16:colId xmlns:a16="http://schemas.microsoft.com/office/drawing/2014/main" val="2331433412"/>
                    </a:ext>
                  </a:extLst>
                </a:gridCol>
              </a:tblGrid>
              <a:tr h="654027">
                <a:tc>
                  <a:txBody>
                    <a:bodyPr/>
                    <a:lstStyle/>
                    <a:p>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b="0" dirty="0" smtClean="0">
                          <a:latin typeface="Meiryo UI" panose="020B0604030504040204" pitchFamily="50" charset="-128"/>
                          <a:ea typeface="Meiryo UI" panose="020B0604030504040204" pitchFamily="50" charset="-128"/>
                        </a:rPr>
                        <a:t>民間賃貸</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rPr>
                        <a:t>公社・</a:t>
                      </a:r>
                      <a:r>
                        <a:rPr kumimoji="1" lang="en-US" altLang="ja-JP" sz="1600" b="0" dirty="0" smtClean="0">
                          <a:latin typeface="Meiryo UI" panose="020B0604030504040204" pitchFamily="50" charset="-128"/>
                          <a:ea typeface="Meiryo UI" panose="020B0604030504040204" pitchFamily="50" charset="-128"/>
                        </a:rPr>
                        <a:t>UR</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rPr>
                        <a:t>府営住宅</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rPr>
                        <a:t>計</a:t>
                      </a:r>
                      <a:endParaRPr kumimoji="1" lang="ja-JP" altLang="en-US" sz="16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16719927"/>
                  </a:ext>
                </a:extLst>
              </a:tr>
              <a:tr h="370840">
                <a:tc>
                  <a:txBody>
                    <a:bodyPr/>
                    <a:lstStyle/>
                    <a:p>
                      <a:r>
                        <a:rPr kumimoji="1" lang="ja-JP" altLang="en-US" sz="1600" b="1" dirty="0" smtClean="0">
                          <a:latin typeface="Meiryo UI" panose="020B0604030504040204" pitchFamily="50" charset="-128"/>
                          <a:ea typeface="Meiryo UI" panose="020B0604030504040204" pitchFamily="50" charset="-128"/>
                        </a:rPr>
                        <a:t>大阪府北部地震</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0</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24</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27</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51</a:t>
                      </a:r>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91720791"/>
                  </a:ext>
                </a:extLst>
              </a:tr>
              <a:tr h="370840">
                <a:tc>
                  <a:txBody>
                    <a:bodyPr/>
                    <a:lstStyle/>
                    <a:p>
                      <a:r>
                        <a:rPr kumimoji="1" lang="en-US" altLang="ja-JP" sz="1600" b="1" dirty="0" smtClean="0">
                          <a:latin typeface="Meiryo UI" panose="020B0604030504040204" pitchFamily="50" charset="-128"/>
                          <a:ea typeface="Meiryo UI" panose="020B0604030504040204" pitchFamily="50" charset="-128"/>
                        </a:rPr>
                        <a:t>H30</a:t>
                      </a:r>
                      <a:r>
                        <a:rPr kumimoji="1" lang="ja-JP" altLang="en-US" sz="1600" b="1" dirty="0" smtClean="0">
                          <a:latin typeface="Meiryo UI" panose="020B0604030504040204" pitchFamily="50" charset="-128"/>
                          <a:ea typeface="Meiryo UI" panose="020B0604030504040204" pitchFamily="50" charset="-128"/>
                        </a:rPr>
                        <a:t>年</a:t>
                      </a:r>
                      <a:r>
                        <a:rPr kumimoji="1" lang="en-US" altLang="ja-JP" sz="1600" b="1" dirty="0" smtClean="0">
                          <a:latin typeface="Meiryo UI" panose="020B0604030504040204" pitchFamily="50" charset="-128"/>
                          <a:ea typeface="Meiryo UI" panose="020B0604030504040204" pitchFamily="50" charset="-128"/>
                        </a:rPr>
                        <a:t>7</a:t>
                      </a:r>
                      <a:r>
                        <a:rPr kumimoji="1" lang="ja-JP" altLang="en-US" sz="1600" b="1" dirty="0" smtClean="0">
                          <a:latin typeface="Meiryo UI" panose="020B0604030504040204" pitchFamily="50" charset="-128"/>
                          <a:ea typeface="Meiryo UI" panose="020B0604030504040204" pitchFamily="50" charset="-128"/>
                        </a:rPr>
                        <a:t>月豪雨</a:t>
                      </a:r>
                      <a:r>
                        <a:rPr kumimoji="1" lang="ja-JP" altLang="en-US" sz="1200" b="1" dirty="0" smtClean="0">
                          <a:latin typeface="Meiryo UI" panose="020B0604030504040204" pitchFamily="50" charset="-128"/>
                          <a:ea typeface="Meiryo UI" panose="020B0604030504040204" pitchFamily="50" charset="-128"/>
                        </a:rPr>
                        <a:t>（西日本豪雨）</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3</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2</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1</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6</a:t>
                      </a:r>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2435720"/>
                  </a:ext>
                </a:extLst>
              </a:tr>
              <a:tr h="370840">
                <a:tc>
                  <a:txBody>
                    <a:bodyPr/>
                    <a:lstStyle/>
                    <a:p>
                      <a:r>
                        <a:rPr kumimoji="1" lang="en-US" altLang="ja-JP" sz="1600" b="1" dirty="0" smtClean="0">
                          <a:latin typeface="Meiryo UI" panose="020B0604030504040204" pitchFamily="50" charset="-128"/>
                          <a:ea typeface="Meiryo UI" panose="020B0604030504040204" pitchFamily="50" charset="-128"/>
                        </a:rPr>
                        <a:t>H30</a:t>
                      </a:r>
                      <a:r>
                        <a:rPr kumimoji="1" lang="ja-JP" altLang="en-US" sz="1600" b="1" dirty="0" smtClean="0">
                          <a:latin typeface="Meiryo UI" panose="020B0604030504040204" pitchFamily="50" charset="-128"/>
                          <a:ea typeface="Meiryo UI" panose="020B0604030504040204" pitchFamily="50" charset="-128"/>
                        </a:rPr>
                        <a:t>年台風第</a:t>
                      </a:r>
                      <a:r>
                        <a:rPr kumimoji="1" lang="en-US" altLang="ja-JP" sz="1600" b="1" dirty="0" smtClean="0">
                          <a:latin typeface="Meiryo UI" panose="020B0604030504040204" pitchFamily="50" charset="-128"/>
                          <a:ea typeface="Meiryo UI" panose="020B0604030504040204" pitchFamily="50" charset="-128"/>
                        </a:rPr>
                        <a:t>21</a:t>
                      </a:r>
                      <a:r>
                        <a:rPr kumimoji="1" lang="ja-JP" altLang="en-US" sz="1600" b="1" dirty="0" smtClean="0">
                          <a:latin typeface="Meiryo UI" panose="020B0604030504040204" pitchFamily="50" charset="-128"/>
                          <a:ea typeface="Meiryo UI" panose="020B0604030504040204" pitchFamily="50" charset="-128"/>
                        </a:rPr>
                        <a:t>号</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15</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8</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8</a:t>
                      </a:r>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latin typeface="Meiryo UI" panose="020B0604030504040204" pitchFamily="50" charset="-128"/>
                          <a:ea typeface="Meiryo UI" panose="020B0604030504040204" pitchFamily="50" charset="-128"/>
                        </a:rPr>
                        <a:t>31</a:t>
                      </a:r>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00490835"/>
                  </a:ext>
                </a:extLst>
              </a:tr>
            </a:tbl>
          </a:graphicData>
        </a:graphic>
      </p:graphicFrame>
      <p:sp>
        <p:nvSpPr>
          <p:cNvPr id="5" name="正方形/長方形 4"/>
          <p:cNvSpPr/>
          <p:nvPr/>
        </p:nvSpPr>
        <p:spPr>
          <a:xfrm>
            <a:off x="494806" y="1628020"/>
            <a:ext cx="8281817"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rPr>
              <a:t>年の大規模災害において、公的賃貸住宅・民間賃貸住宅の空き室を活用して被災者への住宅提供を実施。</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一部</a:t>
            </a:r>
            <a:r>
              <a:rPr lang="ja-JP" altLang="en-US" sz="1600" dirty="0">
                <a:latin typeface="Meiryo UI" panose="020B0604030504040204" pitchFamily="50" charset="-128"/>
                <a:ea typeface="Meiryo UI" panose="020B0604030504040204" pitchFamily="50" charset="-128"/>
              </a:rPr>
              <a:t>損壊以上の罹災証明書を有し、避難所から自宅に帰ることが困難な方等、市町が認める方を対象に</a:t>
            </a:r>
            <a:r>
              <a:rPr lang="ja-JP" altLang="en-US" sz="1600" dirty="0" smtClean="0">
                <a:latin typeface="Meiryo UI" panose="020B0604030504040204" pitchFamily="50" charset="-128"/>
                <a:ea typeface="Meiryo UI" panose="020B0604030504040204" pitchFamily="50" charset="-128"/>
              </a:rPr>
              <a:t>、一時</a:t>
            </a:r>
            <a:r>
              <a:rPr lang="ja-JP" altLang="en-US" sz="1600" dirty="0">
                <a:latin typeface="Meiryo UI" panose="020B0604030504040204" pitchFamily="50" charset="-128"/>
                <a:ea typeface="Meiryo UI" panose="020B0604030504040204" pitchFamily="50" charset="-128"/>
              </a:rPr>
              <a:t>入居用の</a:t>
            </a:r>
            <a:r>
              <a:rPr lang="ja-JP" altLang="en-US" sz="1600" dirty="0" smtClean="0">
                <a:latin typeface="Meiryo UI" panose="020B0604030504040204" pitchFamily="50" charset="-128"/>
                <a:ea typeface="Meiryo UI" panose="020B0604030504040204" pitchFamily="50" charset="-128"/>
              </a:rPr>
              <a:t>住宅を提供</a:t>
            </a:r>
            <a:endParaRPr lang="ja-JP" altLang="en-US" sz="1600" dirty="0">
              <a:latin typeface="Meiryo UI" panose="020B0604030504040204" pitchFamily="50" charset="-128"/>
              <a:ea typeface="Meiryo UI" panose="020B0604030504040204" pitchFamily="50" charset="-128"/>
            </a:endParaRPr>
          </a:p>
        </p:txBody>
      </p:sp>
      <p:sp>
        <p:nvSpPr>
          <p:cNvPr id="8" name="正方形/長方形 7"/>
          <p:cNvSpPr/>
          <p:nvPr/>
        </p:nvSpPr>
        <p:spPr>
          <a:xfrm>
            <a:off x="494806" y="3225785"/>
            <a:ext cx="3243743"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■大阪版みなし仮設住宅の実績</a:t>
            </a:r>
            <a:endParaRPr lang="ja-JP" altLang="en-US" sz="1600" dirty="0">
              <a:latin typeface="Meiryo UI" panose="020B0604030504040204" pitchFamily="50" charset="-128"/>
              <a:ea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9</a:t>
            </a:fld>
            <a:endParaRPr lang="ja-JP" altLang="en-US" sz="1400">
              <a:solidFill>
                <a:schemeClr val="tx1"/>
              </a:solidFill>
            </a:endParaRPr>
          </a:p>
        </p:txBody>
      </p:sp>
      <p:sp>
        <p:nvSpPr>
          <p:cNvPr id="10" name="正方形/長方形 9"/>
          <p:cNvSpPr/>
          <p:nvPr/>
        </p:nvSpPr>
        <p:spPr>
          <a:xfrm>
            <a:off x="7361219" y="3277840"/>
            <a:ext cx="1273692"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単位：戸</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0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2" ma:contentTypeDescription="新しいドキュメントを作成します。" ma:contentTypeScope="" ma:versionID="a83097d7ada888fdf2c0274d88225a7b">
  <xsd:schema xmlns:xsd="http://www.w3.org/2001/XMLSchema" xmlns:xs="http://www.w3.org/2001/XMLSchema" xmlns:p="http://schemas.microsoft.com/office/2006/metadata/properties" xmlns:ns2="46689e31-b03d-4afa-a735-a1f8d7beadb1" xmlns:ns3="c5cea96b-c715-4926-afa8-a788fd3a3c69" targetNamespace="http://schemas.microsoft.com/office/2006/metadata/properties" ma:root="true" ma:fieldsID="262bbb5bb5fec440fb4bc4123c39dc2f" ns2:_="" ns3:_="">
    <xsd:import namespace="46689e31-b03d-4afa-a735-a1f8d7beadb1"/>
    <xsd:import namespace="c5cea96b-c715-4926-afa8-a788fd3a3c69"/>
    <xsd:element name="properties">
      <xsd:complexType>
        <xsd:sequence>
          <xsd:element name="documentManagement">
            <xsd:complexType>
              <xsd:all>
                <xsd:element ref="ns2:_x5bfe__x8c61__x30e6__x30fc__x30b6__x30fc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cea96b-c715-4926-afa8-a788fd3a3c69"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75D4BE-C642-4BF3-BB96-2A289500C7A0}">
  <ds:schemaRefs>
    <ds:schemaRef ds:uri="c5cea96b-c715-4926-afa8-a788fd3a3c69"/>
    <ds:schemaRef ds:uri="http://schemas.microsoft.com/office/2006/documentManagement/types"/>
    <ds:schemaRef ds:uri="http://schemas.openxmlformats.org/package/2006/metadata/core-properties"/>
    <ds:schemaRef ds:uri="46689e31-b03d-4afa-a735-a1f8d7beadb1"/>
    <ds:schemaRef ds:uri="http://purl.org/dc/dcmitype/"/>
    <ds:schemaRef ds:uri="http://purl.org/dc/elements/1.1/"/>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4C9252B-CBCF-4F1C-852E-0E0C169E6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c5cea96b-c715-4926-afa8-a788fd3a3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65E3FB-59E5-4182-A671-040B5C994D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19686</TotalTime>
  <Words>4512</Words>
  <Application>Microsoft Office PowerPoint</Application>
  <PresentationFormat>画面に合わせる (4:3)</PresentationFormat>
  <Paragraphs>416</Paragraphs>
  <Slides>17</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ＭＳ Ｐゴシック</vt:lpstr>
      <vt:lpstr>ＭＳ Ｐ明朝</vt:lpstr>
      <vt:lpstr>ＭＳ ゴシック</vt:lpstr>
      <vt:lpstr>MS-Mincho</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　あかね</dc:creator>
  <cp:lastModifiedBy>西　あかね</cp:lastModifiedBy>
  <cp:revision>1071</cp:revision>
  <cp:lastPrinted>2020-07-02T08:26:17Z</cp:lastPrinted>
  <dcterms:created xsi:type="dcterms:W3CDTF">2018-07-03T08:27:08Z</dcterms:created>
  <dcterms:modified xsi:type="dcterms:W3CDTF">2020-07-13T01:07:52Z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