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437" r:id="rId5"/>
    <p:sldId id="576" r:id="rId6"/>
    <p:sldId id="578" r:id="rId7"/>
    <p:sldId id="528" r:id="rId8"/>
    <p:sldId id="510" r:id="rId9"/>
    <p:sldId id="512" r:id="rId10"/>
    <p:sldId id="595" r:id="rId11"/>
    <p:sldId id="587" r:id="rId12"/>
    <p:sldId id="580" r:id="rId13"/>
    <p:sldId id="564" r:id="rId14"/>
    <p:sldId id="565" r:id="rId15"/>
    <p:sldId id="566" r:id="rId16"/>
    <p:sldId id="577" r:id="rId17"/>
    <p:sldId id="558" r:id="rId18"/>
    <p:sldId id="559" r:id="rId19"/>
    <p:sldId id="560" r:id="rId20"/>
    <p:sldId id="499" r:id="rId21"/>
    <p:sldId id="496" r:id="rId22"/>
    <p:sldId id="579" r:id="rId23"/>
    <p:sldId id="582" r:id="rId24"/>
    <p:sldId id="583" r:id="rId25"/>
    <p:sldId id="442" r:id="rId26"/>
    <p:sldId id="542" r:id="rId27"/>
    <p:sldId id="593" r:id="rId28"/>
    <p:sldId id="568" r:id="rId29"/>
    <p:sldId id="570" r:id="rId30"/>
    <p:sldId id="571" r:id="rId31"/>
    <p:sldId id="594" r:id="rId32"/>
    <p:sldId id="572" r:id="rId33"/>
    <p:sldId id="573" r:id="rId34"/>
    <p:sldId id="574" r:id="rId35"/>
    <p:sldId id="590" r:id="rId36"/>
    <p:sldId id="592" r:id="rId37"/>
    <p:sldId id="569" r:id="rId38"/>
    <p:sldId id="575" r:id="rId3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2895" autoAdjust="0"/>
  </p:normalViewPr>
  <p:slideViewPr>
    <p:cSldViewPr>
      <p:cViewPr varScale="1">
        <p:scale>
          <a:sx n="65" d="100"/>
          <a:sy n="65" d="100"/>
        </p:scale>
        <p:origin x="69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35A81F1B-0329-4052-BE59-1AFDD22F778C}" type="datetimeFigureOut">
              <a:rPr kumimoji="1" lang="ja-JP" altLang="en-US" smtClean="0"/>
              <a:t>2020/6/12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F8942646-AE46-4063-930C-1DDE33F9934D}" type="slidenum">
              <a:rPr kumimoji="1" lang="ja-JP" altLang="en-US" smtClean="0"/>
              <a:t>‹#›</a:t>
            </a:fld>
            <a:endParaRPr kumimoji="1" lang="ja-JP" altLang="en-US"/>
          </a:p>
        </p:txBody>
      </p:sp>
    </p:spTree>
    <p:extLst>
      <p:ext uri="{BB962C8B-B14F-4D97-AF65-F5344CB8AC3E}">
        <p14:creationId xmlns:p14="http://schemas.microsoft.com/office/powerpoint/2010/main" val="8989241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2</a:t>
            </a:fld>
            <a:endParaRPr kumimoji="1" lang="en-US" altLang="ja-JP" dirty="0">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922338" y="747713"/>
            <a:ext cx="4962525" cy="3722687"/>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256708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42646-AE46-4063-930C-1DDE33F9934D}" type="slidenum">
              <a:rPr kumimoji="1" lang="ja-JP" altLang="en-US" smtClean="0"/>
              <a:t>31</a:t>
            </a:fld>
            <a:endParaRPr kumimoji="1" lang="ja-JP" altLang="en-US"/>
          </a:p>
        </p:txBody>
      </p:sp>
    </p:spTree>
    <p:extLst>
      <p:ext uri="{BB962C8B-B14F-4D97-AF65-F5344CB8AC3E}">
        <p14:creationId xmlns:p14="http://schemas.microsoft.com/office/powerpoint/2010/main" val="319999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a:t>
            </a:fld>
            <a:endParaRPr kumimoji="1" lang="ja-JP" altLang="en-US"/>
          </a:p>
        </p:txBody>
      </p:sp>
    </p:spTree>
    <p:extLst>
      <p:ext uri="{BB962C8B-B14F-4D97-AF65-F5344CB8AC3E}">
        <p14:creationId xmlns:p14="http://schemas.microsoft.com/office/powerpoint/2010/main" val="4079749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10</a:t>
            </a:fld>
            <a:endParaRPr kumimoji="1" lang="ja-JP" altLang="en-US"/>
          </a:p>
        </p:txBody>
      </p:sp>
    </p:spTree>
    <p:extLst>
      <p:ext uri="{BB962C8B-B14F-4D97-AF65-F5344CB8AC3E}">
        <p14:creationId xmlns:p14="http://schemas.microsoft.com/office/powerpoint/2010/main" val="268372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11</a:t>
            </a:fld>
            <a:endParaRPr kumimoji="1" lang="ja-JP" altLang="en-US"/>
          </a:p>
        </p:txBody>
      </p:sp>
    </p:spTree>
    <p:extLst>
      <p:ext uri="{BB962C8B-B14F-4D97-AF65-F5344CB8AC3E}">
        <p14:creationId xmlns:p14="http://schemas.microsoft.com/office/powerpoint/2010/main" val="144231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12</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922338" y="747713"/>
            <a:ext cx="4962525" cy="3722687"/>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99208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13</a:t>
            </a:fld>
            <a:endParaRPr kumimoji="1" lang="en-US" altLang="ja-JP" dirty="0">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922338" y="747713"/>
            <a:ext cx="4962525" cy="3722687"/>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45685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14</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922338" y="747713"/>
            <a:ext cx="4962525" cy="3722687"/>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250606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15</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922338" y="747713"/>
            <a:ext cx="4962525" cy="3722687"/>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208732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16</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922338" y="747713"/>
            <a:ext cx="4962525" cy="3722687"/>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366926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B207BC6-D2A7-4B4E-9B7A-2C867E7574B7}" type="datetime1">
              <a:rPr kumimoji="1" lang="ja-JP" altLang="en-US" smtClean="0"/>
              <a:t>2020/6/12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4753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E58265-B852-4C16-A1A7-A810CB50FC0C}" type="datetime1">
              <a:rPr kumimoji="1" lang="ja-JP" altLang="en-US" smtClean="0"/>
              <a:t>2020/6/12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2119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7D4A9C-6857-4464-B19A-7A8A28CC375E}" type="datetime1">
              <a:rPr kumimoji="1" lang="ja-JP" altLang="en-US" smtClean="0"/>
              <a:t>2020/6/12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422473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3"/>
          <p:cNvSpPr>
            <a:spLocks noGrp="1"/>
          </p:cNvSpPr>
          <p:nvPr>
            <p:ph type="dt" sz="half" idx="10"/>
          </p:nvPr>
        </p:nvSpPr>
        <p:spPr>
          <a:xfrm>
            <a:off x="457200" y="6356351"/>
            <a:ext cx="2133600" cy="365125"/>
          </a:xfrm>
          <a:prstGeom prst="rect">
            <a:avLst/>
          </a:prstGeom>
        </p:spPr>
        <p:txBody>
          <a:bodyPr/>
          <a:lstStyle>
            <a:lvl1pPr>
              <a:defRPr/>
            </a:lvl1pPr>
          </a:lstStyle>
          <a:p>
            <a:pPr>
              <a:defRPr/>
            </a:pPr>
            <a:fld id="{70E53109-CC00-41F9-BF99-BC64742E568F}" type="datetime1">
              <a:rPr lang="ja-JP" altLang="en-US" smtClean="0"/>
              <a:t>2020/6/12</a:t>
            </a:fld>
            <a:endParaRPr lang="en-US" altLang="ja-JP"/>
          </a:p>
        </p:txBody>
      </p:sp>
      <p:sp>
        <p:nvSpPr>
          <p:cNvPr id="4" name="フッター プレースホルダ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258178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B4BF04-765B-4688-B25E-1113D3BF77E0}" type="datetime1">
              <a:rPr kumimoji="1" lang="ja-JP" altLang="en-US" smtClean="0"/>
              <a:t>2020/6/12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99863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78440DC-DD4C-478E-A726-FD3E67086819}" type="datetime1">
              <a:rPr kumimoji="1" lang="ja-JP" altLang="en-US" smtClean="0"/>
              <a:t>2020/6/12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23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371A599-AAF3-4371-8C35-60980D897862}" type="datetime1">
              <a:rPr kumimoji="1" lang="ja-JP" altLang="en-US" smtClean="0"/>
              <a:t>2020/6/12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180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DE0AC96-57F5-45AC-B5E8-C83B01D93380}" type="datetime1">
              <a:rPr kumimoji="1" lang="ja-JP" altLang="en-US" smtClean="0"/>
              <a:t>2020/6/12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4156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D294E17-6E0A-4B0B-AB1E-BA30209E6DC9}" type="datetime1">
              <a:rPr kumimoji="1" lang="ja-JP" altLang="en-US" smtClean="0"/>
              <a:t>2020/6/12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93025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778D7C8-8982-448C-92C9-C2F43DE6D4BE}" type="datetime1">
              <a:rPr kumimoji="1" lang="ja-JP" altLang="en-US" smtClean="0"/>
              <a:t>2020/6/12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7216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EBC01-4B3A-4F35-B497-D26A5BEFEA8D}" type="datetime1">
              <a:rPr kumimoji="1" lang="ja-JP" altLang="en-US" smtClean="0"/>
              <a:t>2020/6/12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53047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F109E-4272-4508-8901-EC4F9BB02983}" type="datetime1">
              <a:rPr kumimoji="1" lang="ja-JP" altLang="en-US" smtClean="0"/>
              <a:t>2020/6/12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44665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3663A-88BD-4582-A073-E34181113EED}" type="datetime1">
              <a:rPr kumimoji="1" lang="ja-JP" altLang="en-US" smtClean="0"/>
              <a:t>2020/6/12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389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賃貸住宅供給の</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あり方</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a:t>
            </a:fld>
            <a:endParaRPr lang="ja-JP" altLang="en-US" sz="1400" dirty="0">
              <a:solidFill>
                <a:schemeClr val="tx1"/>
              </a:solidFill>
            </a:endParaRPr>
          </a:p>
        </p:txBody>
      </p:sp>
      <p:sp>
        <p:nvSpPr>
          <p:cNvPr id="5" name="正方形/長方形 4"/>
          <p:cNvSpPr/>
          <p:nvPr/>
        </p:nvSpPr>
        <p:spPr>
          <a:xfrm>
            <a:off x="7298575" y="263578"/>
            <a:ext cx="1617232" cy="4001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000">
                <a:solidFill>
                  <a:schemeClr val="tx1"/>
                </a:solidFill>
              </a:rPr>
              <a:t>資料</a:t>
            </a:r>
            <a:r>
              <a:rPr lang="ja-JP" altLang="en-US" sz="2000" dirty="0">
                <a:solidFill>
                  <a:schemeClr val="tx1"/>
                </a:solidFill>
              </a:rPr>
              <a:t>１</a:t>
            </a:r>
            <a:endParaRPr kumimoji="1" lang="ja-JP" altLang="en-US" sz="2000" dirty="0">
              <a:solidFill>
                <a:schemeClr val="tx1"/>
              </a:solidFill>
            </a:endParaRPr>
          </a:p>
        </p:txBody>
      </p:sp>
      <p:sp>
        <p:nvSpPr>
          <p:cNvPr id="7" name="Rectangle 1"/>
          <p:cNvSpPr>
            <a:spLocks noChangeArrowheads="1"/>
          </p:cNvSpPr>
          <p:nvPr/>
        </p:nvSpPr>
        <p:spPr bwMode="auto">
          <a:xfrm>
            <a:off x="1619672" y="5229200"/>
            <a:ext cx="6048672" cy="792088"/>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50000"/>
              </a:lnSpc>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令和２年６月</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大阪府住宅まちづくり審議会第</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回政策検討部会　資料</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3435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ストックの状況　－府内の住宅数と世帯数の推移</a:t>
            </a:r>
            <a:r>
              <a:rPr lang="ja-JP" altLang="en-US" sz="20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ー</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79592" y="620688"/>
            <a:ext cx="8784896" cy="757130"/>
          </a:xfrm>
          <a:prstGeom prst="rect">
            <a:avLst/>
          </a:prstGeom>
          <a:ln cmpd="sng">
            <a:solidFill>
              <a:schemeClr val="tx1"/>
            </a:solidFill>
          </a:ln>
        </p:spPr>
        <p:txBody>
          <a:bodyPr wrap="square">
            <a:spAutoFit/>
          </a:bodyPr>
          <a:lstStyle/>
          <a:p>
            <a:pPr marL="274638" lvl="0" indent="-274638">
              <a:lnSpc>
                <a:spcPct val="12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府内の住宅数と世帯数の推移を見ると、住宅総数（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468</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）は、総世帯（約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398</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万世帯</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）に対し約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％多く、量的には充足している。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251520" y="1566505"/>
            <a:ext cx="8463790" cy="4450024"/>
            <a:chOff x="0" y="0"/>
            <a:chExt cx="5716270" cy="3005455"/>
          </a:xfrm>
        </p:grpSpPr>
        <p:pic>
          <p:nvPicPr>
            <p:cNvPr id="18" name="図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6270" cy="3005455"/>
            </a:xfrm>
            <a:prstGeom prst="rect">
              <a:avLst/>
            </a:prstGeom>
            <a:noFill/>
            <a:ln>
              <a:noFill/>
            </a:ln>
          </p:spPr>
        </p:pic>
        <p:sp>
          <p:nvSpPr>
            <p:cNvPr id="19" name="吹き出し: 角を丸めた四角形 4"/>
            <p:cNvSpPr/>
            <p:nvPr/>
          </p:nvSpPr>
          <p:spPr>
            <a:xfrm>
              <a:off x="457200" y="1130060"/>
              <a:ext cx="784225" cy="307975"/>
            </a:xfrm>
            <a:prstGeom prst="wedgeRoundRectCallout">
              <a:avLst>
                <a:gd name="adj1" fmla="val 21621"/>
                <a:gd name="adj2" fmla="val 93471"/>
                <a:gd name="adj3" fmla="val 16667"/>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100"/>
                </a:lnSpc>
                <a:spcAft>
                  <a:spcPts val="0"/>
                </a:spcAft>
              </a:pPr>
              <a:r>
                <a:rPr lang="ja-JP" sz="800" kern="100">
                  <a:solidFill>
                    <a:srgbClr val="0070C0"/>
                  </a:solidFill>
                  <a:effectLst/>
                  <a:ea typeface="HGPｺﾞｼｯｸM" panose="020B0600000000000000" pitchFamily="50" charset="-128"/>
                  <a:cs typeface="Times New Roman" panose="02020603050405020304" pitchFamily="18" charset="0"/>
                </a:rPr>
                <a:t>住宅総数が世帯総数を上回る</a:t>
              </a:r>
              <a:endParaRPr lang="ja-JP" sz="1050" kern="100">
                <a:effectLst/>
                <a:ea typeface="游明朝" panose="02020400000000000000" pitchFamily="18" charset="-128"/>
                <a:cs typeface="Times New Roman" panose="02020603050405020304" pitchFamily="18" charset="0"/>
              </a:endParaRPr>
            </a:p>
          </p:txBody>
        </p:sp>
      </p:grpSp>
      <p:sp>
        <p:nvSpPr>
          <p:cNvPr id="10" name="テキスト ボックス 9"/>
          <p:cNvSpPr txBox="1"/>
          <p:nvPr/>
        </p:nvSpPr>
        <p:spPr>
          <a:xfrm>
            <a:off x="4139952" y="6021288"/>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資料：各年「住宅・土地統計調査」（総務省統計局）を基に大阪府作成</a:t>
            </a:r>
          </a:p>
        </p:txBody>
      </p:sp>
      <p:sp>
        <p:nvSpPr>
          <p:cNvPr id="11"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10</a:t>
            </a:fld>
            <a:endParaRPr lang="ja-JP" altLang="en-US" sz="1400">
              <a:solidFill>
                <a:schemeClr val="tx1"/>
              </a:solidFill>
            </a:endParaRPr>
          </a:p>
        </p:txBody>
      </p:sp>
    </p:spTree>
    <p:extLst>
      <p:ext uri="{BB962C8B-B14F-4D97-AF65-F5344CB8AC3E}">
        <p14:creationId xmlns:p14="http://schemas.microsoft.com/office/powerpoint/2010/main" val="266022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ストックの状況　－</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空き家数</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の推移</a:t>
            </a:r>
            <a:r>
              <a:rPr lang="ja-JP" altLang="en-US" sz="20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ー</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12916" y="703709"/>
            <a:ext cx="8518168" cy="923330"/>
          </a:xfrm>
          <a:prstGeom prst="rect">
            <a:avLst/>
          </a:prstGeom>
          <a:ln cmpd="sng">
            <a:solidFill>
              <a:schemeClr val="tx1"/>
            </a:solidFill>
          </a:ln>
        </p:spPr>
        <p:txBody>
          <a:bodyPr wrap="square">
            <a:spAutoFit/>
          </a:bodyPr>
          <a:lstStyle/>
          <a:p>
            <a:pPr marL="265113" indent="-265113">
              <a:spcBef>
                <a:spcPct val="0"/>
              </a:spcBef>
              <a:buFontTx/>
              <a:buNone/>
            </a:pPr>
            <a:r>
              <a:rPr lang="ja-JP" altLang="en-US" dirty="0" smtClean="0">
                <a:latin typeface="Meiryo UI" panose="020B0604030504040204" pitchFamily="50" charset="-128"/>
                <a:ea typeface="Meiryo UI" panose="020B0604030504040204" pitchFamily="50" charset="-128"/>
              </a:rPr>
              <a:t>○ 空き家</a:t>
            </a:r>
            <a:r>
              <a:rPr lang="ja-JP" altLang="en-US" dirty="0">
                <a:latin typeface="Meiryo UI" panose="020B0604030504040204" pitchFamily="50" charset="-128"/>
                <a:ea typeface="Meiryo UI" panose="020B0604030504040204" pitchFamily="50" charset="-128"/>
              </a:rPr>
              <a:t>数</a:t>
            </a:r>
            <a:r>
              <a:rPr lang="en-US" altLang="ja-JP" dirty="0">
                <a:latin typeface="Meiryo UI" panose="020B0604030504040204" pitchFamily="50" charset="-128"/>
                <a:ea typeface="Meiryo UI" panose="020B0604030504040204" pitchFamily="50" charset="-128"/>
              </a:rPr>
              <a:t>70.9</a:t>
            </a:r>
            <a:r>
              <a:rPr lang="ja-JP" altLang="en-US" dirty="0">
                <a:latin typeface="Meiryo UI" panose="020B0604030504040204" pitchFamily="50" charset="-128"/>
                <a:ea typeface="Meiryo UI" panose="020B0604030504040204" pitchFamily="50" charset="-128"/>
              </a:rPr>
              <a:t>万戸のうち</a:t>
            </a:r>
            <a:r>
              <a:rPr lang="ja-JP" altLang="en-US" dirty="0" smtClean="0">
                <a:latin typeface="Meiryo UI" panose="020B0604030504040204" pitchFamily="50" charset="-128"/>
                <a:ea typeface="Meiryo UI" panose="020B0604030504040204" pitchFamily="50" charset="-128"/>
              </a:rPr>
              <a:t>、「賃貸用の住宅」は、</a:t>
            </a:r>
            <a:r>
              <a:rPr lang="en-US" altLang="ja-JP" dirty="0" smtClean="0">
                <a:latin typeface="Meiryo UI" panose="020B0604030504040204" pitchFamily="50" charset="-128"/>
                <a:ea typeface="Meiryo UI" panose="020B0604030504040204" pitchFamily="50" charset="-128"/>
              </a:rPr>
              <a:t>45.4</a:t>
            </a:r>
            <a:r>
              <a:rPr lang="ja-JP" altLang="en-US" dirty="0" smtClean="0">
                <a:latin typeface="Meiryo UI" panose="020B0604030504040204" pitchFamily="50" charset="-128"/>
                <a:ea typeface="Meiryo UI" panose="020B0604030504040204" pitchFamily="50" charset="-128"/>
              </a:rPr>
              <a:t>万戸、売却用</a:t>
            </a:r>
            <a:r>
              <a:rPr lang="ja-JP" altLang="en-US" dirty="0">
                <a:latin typeface="Meiryo UI" panose="020B0604030504040204" pitchFamily="50" charset="-128"/>
                <a:ea typeface="Meiryo UI" panose="020B0604030504040204" pitchFamily="50" charset="-128"/>
              </a:rPr>
              <a:t>・賃貸用等でない「その他の住宅」の数は、</a:t>
            </a:r>
            <a:r>
              <a:rPr lang="en-US" altLang="ja-JP" dirty="0">
                <a:latin typeface="Meiryo UI" panose="020B0604030504040204" pitchFamily="50" charset="-128"/>
                <a:ea typeface="Meiryo UI" panose="020B0604030504040204" pitchFamily="50" charset="-128"/>
              </a:rPr>
              <a:t>20.9</a:t>
            </a:r>
            <a:r>
              <a:rPr lang="ja-JP" altLang="en-US" dirty="0">
                <a:latin typeface="Meiryo UI" panose="020B0604030504040204" pitchFamily="50" charset="-128"/>
                <a:ea typeface="Meiryo UI" panose="020B0604030504040204" pitchFamily="50" charset="-128"/>
              </a:rPr>
              <a:t>万戸となっている</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65113" indent="-265113">
              <a:spcBef>
                <a:spcPct val="0"/>
              </a:spcBef>
              <a:buFontTx/>
              <a:buNone/>
            </a:pPr>
            <a:r>
              <a:rPr lang="ja-JP" altLang="en-US" dirty="0" smtClean="0">
                <a:latin typeface="Meiryo UI" panose="020B0604030504040204" pitchFamily="50" charset="-128"/>
                <a:ea typeface="Meiryo UI" panose="020B0604030504040204" pitchFamily="50" charset="-128"/>
              </a:rPr>
              <a:t>〇　「賃貸用の住宅」の空き家は、</a:t>
            </a:r>
            <a:r>
              <a:rPr lang="en-US" altLang="ja-JP" dirty="0" smtClean="0">
                <a:latin typeface="Meiryo UI" panose="020B0604030504040204" pitchFamily="50" charset="-128"/>
                <a:ea typeface="Meiryo UI" panose="020B0604030504040204" pitchFamily="50" charset="-128"/>
              </a:rPr>
              <a:t>H20</a:t>
            </a:r>
            <a:r>
              <a:rPr lang="ja-JP" altLang="en-US" dirty="0" smtClean="0">
                <a:latin typeface="Meiryo UI" panose="020B0604030504040204" pitchFamily="50" charset="-128"/>
                <a:ea typeface="Meiryo UI" panose="020B0604030504040204" pitchFamily="50" charset="-128"/>
              </a:rPr>
              <a:t>から</a:t>
            </a:r>
            <a:r>
              <a:rPr lang="en-US" altLang="ja-JP" dirty="0" smtClean="0">
                <a:latin typeface="Meiryo UI" panose="020B0604030504040204" pitchFamily="50" charset="-128"/>
                <a:ea typeface="Meiryo UI" panose="020B0604030504040204" pitchFamily="50" charset="-128"/>
              </a:rPr>
              <a:t>H30</a:t>
            </a:r>
            <a:r>
              <a:rPr lang="ja-JP" altLang="en-US" dirty="0" smtClean="0">
                <a:latin typeface="Meiryo UI" panose="020B0604030504040204" pitchFamily="50" charset="-128"/>
                <a:ea typeface="Meiryo UI" panose="020B0604030504040204" pitchFamily="50" charset="-128"/>
              </a:rPr>
              <a:t>の</a:t>
            </a:r>
            <a:r>
              <a:rPr lang="en-US" altLang="ja-JP" dirty="0" smtClean="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年間で</a:t>
            </a:r>
            <a:r>
              <a:rPr lang="en-US" altLang="ja-JP" dirty="0" smtClean="0">
                <a:latin typeface="Meiryo UI" panose="020B0604030504040204" pitchFamily="50" charset="-128"/>
                <a:ea typeface="Meiryo UI" panose="020B0604030504040204" pitchFamily="50" charset="-128"/>
              </a:rPr>
              <a:t>6.2</a:t>
            </a:r>
            <a:r>
              <a:rPr lang="ja-JP" altLang="en-US" dirty="0" smtClean="0">
                <a:latin typeface="Meiryo UI" panose="020B0604030504040204" pitchFamily="50" charset="-128"/>
                <a:ea typeface="Meiryo UI" panose="020B0604030504040204" pitchFamily="50" charset="-128"/>
              </a:rPr>
              <a:t>万戸増加している。</a:t>
            </a:r>
            <a:endParaRPr lang="en-US" altLang="ja-JP"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071169" y="6582923"/>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資料：各年「住宅・土地統計調査」（総務省統計局）を基に大阪府作成</a:t>
            </a:r>
          </a:p>
        </p:txBody>
      </p:sp>
      <p:sp>
        <p:nvSpPr>
          <p:cNvPr id="1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11</a:t>
            </a:fld>
            <a:endParaRPr lang="ja-JP" altLang="en-US" sz="1400">
              <a:solidFill>
                <a:schemeClr val="tx1"/>
              </a:solidFill>
            </a:endParaRPr>
          </a:p>
        </p:txBody>
      </p:sp>
      <p:pic>
        <p:nvPicPr>
          <p:cNvPr id="2" name="図 1"/>
          <p:cNvPicPr>
            <a:picLocks noChangeAspect="1"/>
          </p:cNvPicPr>
          <p:nvPr/>
        </p:nvPicPr>
        <p:blipFill>
          <a:blip r:embed="rId3"/>
          <a:stretch>
            <a:fillRect/>
          </a:stretch>
        </p:blipFill>
        <p:spPr>
          <a:xfrm>
            <a:off x="1331640" y="1898748"/>
            <a:ext cx="6493004" cy="4567660"/>
          </a:xfrm>
          <a:prstGeom prst="rect">
            <a:avLst/>
          </a:prstGeom>
        </p:spPr>
      </p:pic>
    </p:spTree>
    <p:extLst>
      <p:ext uri="{BB962C8B-B14F-4D97-AF65-F5344CB8AC3E}">
        <p14:creationId xmlns:p14="http://schemas.microsoft.com/office/powerpoint/2010/main" val="1626904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
          <p:cNvSpPr>
            <a:spLocks noChangeArrowheads="1"/>
          </p:cNvSpPr>
          <p:nvPr/>
        </p:nvSpPr>
        <p:spPr bwMode="auto">
          <a:xfrm>
            <a:off x="0" y="-27384"/>
            <a:ext cx="9144000" cy="396000"/>
          </a:xfrm>
          <a:prstGeom prst="rect">
            <a:avLst/>
          </a:prstGeom>
          <a:solidFill>
            <a:srgbClr val="99CCFF"/>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住宅</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ストックの状況　－</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賃貸住宅の総量</a:t>
            </a:r>
            <a:r>
              <a:rPr lang="ja-JP" altLang="en-US" sz="20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9"/>
          <p:cNvSpPr txBox="1"/>
          <p:nvPr/>
        </p:nvSpPr>
        <p:spPr>
          <a:xfrm>
            <a:off x="279000" y="429042"/>
            <a:ext cx="8586000" cy="1089529"/>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355600" indent="-355600">
              <a:lnSpc>
                <a:spcPct val="120000"/>
              </a:lnSpc>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賃貸住宅の総量をみると、平成</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年は、平成</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年から</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万戸</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増加。</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355600" indent="-355600">
              <a:lnSpc>
                <a:spcPct val="120000"/>
              </a:lnSpc>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賃貸住宅のうち、空家は</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割程度であり、近年は横ばいが続いている。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355600" indent="-355600">
              <a:lnSpc>
                <a:spcPct val="120000"/>
              </a:lnSpc>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全国と比較すると、空家率の差は</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ポイント程度であり、大きな傾向の違いはない。 　</a:t>
            </a:r>
          </a:p>
        </p:txBody>
      </p:sp>
      <p:sp>
        <p:nvSpPr>
          <p:cNvPr id="10" name="テキスト ボックス 9"/>
          <p:cNvSpPr txBox="1"/>
          <p:nvPr/>
        </p:nvSpPr>
        <p:spPr>
          <a:xfrm>
            <a:off x="4227532" y="6551766"/>
            <a:ext cx="4626591"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資料：各年「住宅・土地統計調査」（総務省統計局）を基に大阪府作成</a:t>
            </a:r>
          </a:p>
        </p:txBody>
      </p:sp>
      <p:pic>
        <p:nvPicPr>
          <p:cNvPr id="2" name="図 1"/>
          <p:cNvPicPr>
            <a:picLocks noChangeAspect="1"/>
          </p:cNvPicPr>
          <p:nvPr/>
        </p:nvPicPr>
        <p:blipFill>
          <a:blip r:embed="rId3"/>
          <a:stretch>
            <a:fillRect/>
          </a:stretch>
        </p:blipFill>
        <p:spPr>
          <a:xfrm>
            <a:off x="1090699" y="1648059"/>
            <a:ext cx="6962601" cy="4774219"/>
          </a:xfrm>
          <a:prstGeom prst="rect">
            <a:avLst/>
          </a:prstGeom>
        </p:spPr>
      </p:pic>
      <p:sp>
        <p:nvSpPr>
          <p:cNvPr id="3" name="テキスト ボックス 2"/>
          <p:cNvSpPr txBox="1"/>
          <p:nvPr/>
        </p:nvSpPr>
        <p:spPr bwMode="hidden">
          <a:xfrm>
            <a:off x="7495753" y="6172396"/>
            <a:ext cx="432048" cy="215444"/>
          </a:xfrm>
          <a:prstGeom prst="rect">
            <a:avLst/>
          </a:prstGeom>
          <a:solidFill>
            <a:schemeClr val="bg1"/>
          </a:solid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万戸</a:t>
            </a:r>
          </a:p>
        </p:txBody>
      </p:sp>
      <p:sp>
        <p:nvSpPr>
          <p:cNvPr id="9" name="テキスト ボックス 8"/>
          <p:cNvSpPr txBox="1"/>
          <p:nvPr/>
        </p:nvSpPr>
        <p:spPr bwMode="hidden">
          <a:xfrm>
            <a:off x="7478563" y="3770557"/>
            <a:ext cx="432048" cy="215444"/>
          </a:xfrm>
          <a:prstGeom prst="rect">
            <a:avLst/>
          </a:prstGeom>
          <a:solidFill>
            <a:schemeClr val="bg1"/>
          </a:solidFill>
          <a:ln>
            <a:noFill/>
          </a:ln>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万戸</a:t>
            </a:r>
          </a:p>
        </p:txBody>
      </p:sp>
      <p:sp>
        <p:nvSpPr>
          <p:cNvPr id="13"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12</a:t>
            </a:fld>
            <a:endParaRPr lang="ja-JP" altLang="en-US" sz="1400">
              <a:solidFill>
                <a:schemeClr val="tx1"/>
              </a:solidFill>
            </a:endParaRPr>
          </a:p>
        </p:txBody>
      </p:sp>
    </p:spTree>
    <p:extLst>
      <p:ext uri="{BB962C8B-B14F-4D97-AF65-F5344CB8AC3E}">
        <p14:creationId xmlns:p14="http://schemas.microsoft.com/office/powerpoint/2010/main" val="3045664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76389" y="1726880"/>
            <a:ext cx="8712066" cy="4913006"/>
          </a:xfrm>
          <a:prstGeom prst="rect">
            <a:avLst/>
          </a:prstGeom>
        </p:spPr>
      </p:pic>
      <p:sp>
        <p:nvSpPr>
          <p:cNvPr id="7" name="テキスト ボックス 9"/>
          <p:cNvSpPr txBox="1"/>
          <p:nvPr/>
        </p:nvSpPr>
        <p:spPr>
          <a:xfrm>
            <a:off x="279000" y="587074"/>
            <a:ext cx="8586000" cy="92333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355600" indent="-355600"/>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年は、</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年と比べる</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と、借家</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のうち</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、公営住宅、</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UR</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・公社賃貸住宅、民間賃貸住宅（木造）及び給与住宅は減少</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しているが</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、非木造の民間賃貸住宅に</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は増加</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いる（</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H15</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H30</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で約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倍）。</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住宅ストックの状況　</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－居住世帯のある借家数－</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28597" y="1537804"/>
            <a:ext cx="1080120"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（万世帯）</a:t>
            </a:r>
            <a:endParaRPr kumimoji="1" lang="ja-JP" altLang="en-US"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238409" y="659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・土地統計調査」（総務省統計局）を基に大阪府作成</a:t>
            </a:r>
          </a:p>
        </p:txBody>
      </p:sp>
      <p:sp>
        <p:nvSpPr>
          <p:cNvPr id="11"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13</a:t>
            </a:fld>
            <a:endParaRPr lang="ja-JP" altLang="en-US" sz="1400">
              <a:solidFill>
                <a:schemeClr val="tx1"/>
              </a:solidFill>
            </a:endParaRPr>
          </a:p>
        </p:txBody>
      </p:sp>
    </p:spTree>
    <p:extLst>
      <p:ext uri="{BB962C8B-B14F-4D97-AF65-F5344CB8AC3E}">
        <p14:creationId xmlns:p14="http://schemas.microsoft.com/office/powerpoint/2010/main" val="3909876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
          <p:cNvSpPr>
            <a:spLocks noChangeArrowheads="1"/>
          </p:cNvSpPr>
          <p:nvPr/>
        </p:nvSpPr>
        <p:spPr bwMode="auto">
          <a:xfrm>
            <a:off x="0" y="-27384"/>
            <a:ext cx="9144000" cy="396000"/>
          </a:xfrm>
          <a:prstGeom prst="rect">
            <a:avLst/>
          </a:prstGeom>
          <a:solidFill>
            <a:srgbClr val="99CCFF"/>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住宅</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ストックの状況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賃貸住宅ストック</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のバリアフリー化状況－</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9"/>
          <p:cNvSpPr txBox="1"/>
          <p:nvPr/>
        </p:nvSpPr>
        <p:spPr>
          <a:xfrm>
            <a:off x="278999" y="655752"/>
            <a:ext cx="8586000" cy="646331"/>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355600" indent="-355600"/>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建築年が新しいほど、バリアフリー化は進んでいると言えるが、全体では約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％といった状況であり、まだまだ進んでいない状況。</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213503" y="656103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年住宅・土地統計調査」（総務省統計局）を基に大阪府作成</a:t>
            </a:r>
          </a:p>
        </p:txBody>
      </p:sp>
      <p:sp>
        <p:nvSpPr>
          <p:cNvPr id="13" name="テキスト ボックス 12"/>
          <p:cNvSpPr txBox="1"/>
          <p:nvPr/>
        </p:nvSpPr>
        <p:spPr>
          <a:xfrm>
            <a:off x="1791035" y="6355850"/>
            <a:ext cx="6624736" cy="253916"/>
          </a:xfrm>
          <a:prstGeom prst="rect">
            <a:avLst/>
          </a:prstGeom>
          <a:noFill/>
        </p:spPr>
        <p:txBody>
          <a:bodyPr wrap="square" rtlCol="0">
            <a:spAutoFit/>
          </a:bodyPr>
          <a:lstStyle/>
          <a:p>
            <a:pPr fontAlgn="base">
              <a:spcBef>
                <a:spcPct val="50000"/>
              </a:spcBef>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バリアフリー化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箇所以上の手すりの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設置」、「段差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のない</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屋内」の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いずれかに該当するもの（一定のバリアフリー化）</a:t>
            </a:r>
          </a:p>
        </p:txBody>
      </p:sp>
      <p:sp>
        <p:nvSpPr>
          <p:cNvPr id="14" name="テキスト ボックス 13"/>
          <p:cNvSpPr txBox="1"/>
          <p:nvPr/>
        </p:nvSpPr>
        <p:spPr>
          <a:xfrm>
            <a:off x="1938906" y="1663821"/>
            <a:ext cx="5266185" cy="338554"/>
          </a:xfrm>
          <a:prstGeom prst="rect">
            <a:avLst/>
          </a:prstGeom>
          <a:noFill/>
          <a:ln>
            <a:noFill/>
          </a:ln>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民間賃貸住宅（共同住宅）　建築年別のバリアフリー化状況</a:t>
            </a:r>
            <a:endParaRPr kumimoji="1" lang="en-US" altLang="ja-JP" sz="1600" dirty="0" smtClean="0">
              <a:latin typeface="Meiryo UI" panose="020B0604030504040204" pitchFamily="50" charset="-128"/>
              <a:ea typeface="Meiryo UI" panose="020B0604030504040204" pitchFamily="50" charset="-128"/>
            </a:endParaRPr>
          </a:p>
        </p:txBody>
      </p:sp>
      <p:sp>
        <p:nvSpPr>
          <p:cNvPr id="12"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14</a:t>
            </a:fld>
            <a:endParaRPr lang="ja-JP" altLang="en-US" sz="1400">
              <a:solidFill>
                <a:schemeClr val="tx1"/>
              </a:solidFill>
            </a:endParaRPr>
          </a:p>
        </p:txBody>
      </p:sp>
      <p:pic>
        <p:nvPicPr>
          <p:cNvPr id="2" name="図 1"/>
          <p:cNvPicPr>
            <a:picLocks noChangeAspect="1"/>
          </p:cNvPicPr>
          <p:nvPr/>
        </p:nvPicPr>
        <p:blipFill>
          <a:blip r:embed="rId3"/>
          <a:stretch>
            <a:fillRect/>
          </a:stretch>
        </p:blipFill>
        <p:spPr>
          <a:xfrm>
            <a:off x="931780" y="2041976"/>
            <a:ext cx="7280435" cy="4274272"/>
          </a:xfrm>
          <a:prstGeom prst="rect">
            <a:avLst/>
          </a:prstGeom>
        </p:spPr>
      </p:pic>
    </p:spTree>
    <p:extLst>
      <p:ext uri="{BB962C8B-B14F-4D97-AF65-F5344CB8AC3E}">
        <p14:creationId xmlns:p14="http://schemas.microsoft.com/office/powerpoint/2010/main" val="3338053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50817" y="2504830"/>
            <a:ext cx="7442365" cy="4029890"/>
          </a:xfrm>
          <a:prstGeom prst="rect">
            <a:avLst/>
          </a:prstGeom>
        </p:spPr>
      </p:pic>
      <p:sp>
        <p:nvSpPr>
          <p:cNvPr id="11" name="Rectangle 20"/>
          <p:cNvSpPr>
            <a:spLocks noChangeArrowheads="1"/>
          </p:cNvSpPr>
          <p:nvPr/>
        </p:nvSpPr>
        <p:spPr bwMode="auto">
          <a:xfrm>
            <a:off x="0" y="-27384"/>
            <a:ext cx="9144000" cy="396000"/>
          </a:xfrm>
          <a:prstGeom prst="rect">
            <a:avLst/>
          </a:prstGeom>
          <a:solidFill>
            <a:srgbClr val="99CCFF"/>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住宅</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ストックの状況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－民間賃貸住宅</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の耐震性－</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9"/>
          <p:cNvSpPr txBox="1"/>
          <p:nvPr/>
        </p:nvSpPr>
        <p:spPr>
          <a:xfrm>
            <a:off x="278999" y="598863"/>
            <a:ext cx="8586000" cy="1200329"/>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355600" indent="-355600"/>
            <a:r>
              <a:rPr lang="ja-JP" altLang="en-US" sz="1800" dirty="0">
                <a:latin typeface="Meiryo UI" panose="020B0604030504040204" pitchFamily="50" charset="-128"/>
                <a:ea typeface="Meiryo UI" panose="020B0604030504040204" pitchFamily="50" charset="-128"/>
                <a:cs typeface="Meiryo UI" panose="020B0604030504040204" pitchFamily="50" charset="-128"/>
              </a:rPr>
              <a:t>○　一定の耐震性が確保されていると考えられる新耐震による住宅（</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S56</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以降の住宅を想定）は</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程度となっている。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355600" indent="-355600"/>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鉄筋</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鉄骨コンクリートが</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多くを占めており全体の水準をあげている。</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ただし木造</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（防火木造を除く）には新耐震で建てられたものが</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少ない。</a:t>
            </a:r>
          </a:p>
        </p:txBody>
      </p:sp>
      <p:sp>
        <p:nvSpPr>
          <p:cNvPr id="10" name="テキスト ボックス 9"/>
          <p:cNvSpPr txBox="1"/>
          <p:nvPr/>
        </p:nvSpPr>
        <p:spPr>
          <a:xfrm>
            <a:off x="4227532" y="6551766"/>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年住宅・土地統計調査」（総務省統計局）を基に大阪府作成</a:t>
            </a:r>
          </a:p>
        </p:txBody>
      </p:sp>
      <p:sp>
        <p:nvSpPr>
          <p:cNvPr id="14" name="テキスト ボックス 13"/>
          <p:cNvSpPr txBox="1"/>
          <p:nvPr/>
        </p:nvSpPr>
        <p:spPr>
          <a:xfrm>
            <a:off x="1953333" y="2068568"/>
            <a:ext cx="5237331" cy="338554"/>
          </a:xfrm>
          <a:prstGeom prst="rect">
            <a:avLst/>
          </a:prstGeom>
          <a:noFill/>
          <a:ln>
            <a:noFill/>
          </a:ln>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構造別の新耐震で建てられた住宅の割合（民間賃貸住宅）</a:t>
            </a:r>
            <a:endParaRPr kumimoji="1" lang="en-US" altLang="ja-JP" sz="1600" dirty="0" smtClean="0">
              <a:latin typeface="Meiryo UI" panose="020B0604030504040204" pitchFamily="50" charset="-128"/>
              <a:ea typeface="Meiryo UI" panose="020B0604030504040204" pitchFamily="50" charset="-128"/>
            </a:endParaRPr>
          </a:p>
        </p:txBody>
      </p:sp>
      <p:sp>
        <p:nvSpPr>
          <p:cNvPr id="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15</a:t>
            </a:fld>
            <a:endParaRPr lang="ja-JP" altLang="en-US" sz="1400">
              <a:solidFill>
                <a:schemeClr val="tx1"/>
              </a:solidFill>
            </a:endParaRPr>
          </a:p>
        </p:txBody>
      </p:sp>
    </p:spTree>
    <p:extLst>
      <p:ext uri="{BB962C8B-B14F-4D97-AF65-F5344CB8AC3E}">
        <p14:creationId xmlns:p14="http://schemas.microsoft.com/office/powerpoint/2010/main" val="1554339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
          <p:cNvSpPr>
            <a:spLocks noChangeArrowheads="1"/>
          </p:cNvSpPr>
          <p:nvPr/>
        </p:nvSpPr>
        <p:spPr bwMode="auto">
          <a:xfrm>
            <a:off x="0" y="-27384"/>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住宅</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ストックの状況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－民間賃貸住宅</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の居住</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面積－</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9"/>
          <p:cNvSpPr txBox="1"/>
          <p:nvPr/>
        </p:nvSpPr>
        <p:spPr>
          <a:xfrm>
            <a:off x="278999" y="700376"/>
            <a:ext cx="8586000" cy="646331"/>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355600" indent="-355600"/>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㎡」のストックが最も多く、次いで「</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39㎡</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未満」の順となっている。</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355600" indent="-355600"/>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新耐震以降のストックに限ると、「</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未満」が「</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49㎡</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」を上回る。</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227532" y="6551766"/>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年住宅・土地統計調査」（総務省統計局）を基に大阪府作成</a:t>
            </a:r>
          </a:p>
        </p:txBody>
      </p:sp>
      <p:sp>
        <p:nvSpPr>
          <p:cNvPr id="14" name="テキスト ボックス 13"/>
          <p:cNvSpPr txBox="1"/>
          <p:nvPr/>
        </p:nvSpPr>
        <p:spPr>
          <a:xfrm>
            <a:off x="3087456" y="1784019"/>
            <a:ext cx="2969083" cy="338554"/>
          </a:xfrm>
          <a:prstGeom prst="rect">
            <a:avLst/>
          </a:prstGeom>
          <a:noFill/>
          <a:ln>
            <a:noFill/>
          </a:ln>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面積別の民間賃貸住宅ストック数</a:t>
            </a:r>
            <a:endParaRPr kumimoji="1" lang="en-US" altLang="ja-JP" sz="1400" dirty="0" smtClean="0">
              <a:latin typeface="Meiryo UI" panose="020B0604030504040204" pitchFamily="50" charset="-128"/>
              <a:ea typeface="Meiryo UI" panose="020B0604030504040204" pitchFamily="50" charset="-128"/>
            </a:endParaRPr>
          </a:p>
        </p:txBody>
      </p:sp>
      <p:sp>
        <p:nvSpPr>
          <p:cNvPr id="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16</a:t>
            </a:fld>
            <a:endParaRPr lang="ja-JP" altLang="en-US" sz="1400">
              <a:solidFill>
                <a:schemeClr val="tx1"/>
              </a:solidFill>
            </a:endParaRPr>
          </a:p>
        </p:txBody>
      </p:sp>
      <p:pic>
        <p:nvPicPr>
          <p:cNvPr id="4" name="図 3"/>
          <p:cNvPicPr>
            <a:picLocks noChangeAspect="1"/>
          </p:cNvPicPr>
          <p:nvPr/>
        </p:nvPicPr>
        <p:blipFill>
          <a:blip r:embed="rId3"/>
          <a:stretch>
            <a:fillRect/>
          </a:stretch>
        </p:blipFill>
        <p:spPr>
          <a:xfrm>
            <a:off x="472002" y="2245600"/>
            <a:ext cx="8199992" cy="4183139"/>
          </a:xfrm>
          <a:prstGeom prst="rect">
            <a:avLst/>
          </a:prstGeom>
        </p:spPr>
      </p:pic>
      <p:sp>
        <p:nvSpPr>
          <p:cNvPr id="12" name="テキスト ボックス 11">
            <a:extLst>
              <a:ext uri="{FF2B5EF4-FFF2-40B4-BE49-F238E27FC236}">
                <a16:creationId xmlns:a16="http://schemas.microsoft.com/office/drawing/2014/main" id="{396D2EA0-6F0C-460A-B661-61ECB57CD9F3}"/>
              </a:ext>
            </a:extLst>
          </p:cNvPr>
          <p:cNvSpPr txBox="1"/>
          <p:nvPr/>
        </p:nvSpPr>
        <p:spPr>
          <a:xfrm>
            <a:off x="8064135" y="6038947"/>
            <a:ext cx="607859" cy="261610"/>
          </a:xfrm>
          <a:prstGeom prst="rect">
            <a:avLst/>
          </a:prstGeom>
          <a:noFill/>
        </p:spPr>
        <p:txBody>
          <a:bodyPr wrap="none" rtlCol="0">
            <a:spAutoFit/>
          </a:bodyPr>
          <a:lstStyle/>
          <a:p>
            <a:pPr algn="r"/>
            <a:r>
              <a:rPr kumimoji="1" lang="ja-JP" altLang="en-US" sz="1050" dirty="0" smtClean="0">
                <a:latin typeface="Meiryo UI" panose="020B0604030504040204" pitchFamily="50" charset="-128"/>
                <a:ea typeface="Meiryo UI" panose="020B0604030504040204" pitchFamily="50" charset="-128"/>
              </a:rPr>
              <a:t>（戸）</a:t>
            </a:r>
            <a:endParaRPr kumimoji="1" lang="ja-JP" altLang="en-US" sz="105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96D2EA0-6F0C-460A-B661-61ECB57CD9F3}"/>
              </a:ext>
            </a:extLst>
          </p:cNvPr>
          <p:cNvSpPr txBox="1"/>
          <p:nvPr/>
        </p:nvSpPr>
        <p:spPr>
          <a:xfrm>
            <a:off x="353287" y="2245600"/>
            <a:ext cx="723275" cy="253916"/>
          </a:xfrm>
          <a:prstGeom prst="rect">
            <a:avLst/>
          </a:prstGeom>
          <a:noFill/>
        </p:spPr>
        <p:txBody>
          <a:bodyPr wrap="none" rtlCol="0">
            <a:spAutoFit/>
          </a:bodyPr>
          <a:lstStyle/>
          <a:p>
            <a:pPr algn="r"/>
            <a:r>
              <a:rPr kumimoji="1" lang="ja-JP" altLang="en-US" sz="1050" dirty="0" smtClean="0">
                <a:latin typeface="Meiryo UI" panose="020B0604030504040204" pitchFamily="50" charset="-128"/>
                <a:ea typeface="Meiryo UI" panose="020B0604030504040204" pitchFamily="50" charset="-128"/>
              </a:rPr>
              <a:t>（面積）</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201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827584" y="2497436"/>
            <a:ext cx="7432303" cy="4098574"/>
          </a:xfrm>
          <a:prstGeom prst="rect">
            <a:avLst/>
          </a:prstGeom>
        </p:spPr>
      </p:pic>
      <p:sp>
        <p:nvSpPr>
          <p:cNvPr id="8" name="Rectangle 1">
            <a:extLst>
              <a:ext uri="{FF2B5EF4-FFF2-40B4-BE49-F238E27FC236}">
                <a16:creationId xmlns:a16="http://schemas.microsoft.com/office/drawing/2014/main" id="{DA813849-5C44-4571-8EFC-E496D78C4CFA}"/>
              </a:ext>
            </a:extLst>
          </p:cNvPr>
          <p:cNvSpPr>
            <a:spLocks noChangeArrowheads="1"/>
          </p:cNvSpPr>
          <p:nvPr/>
        </p:nvSpPr>
        <p:spPr bwMode="auto">
          <a:xfrm>
            <a:off x="-4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賃貸</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住宅市場の状況　－既存住宅（居住）の家賃・面積・耐震性－</a:t>
            </a:r>
          </a:p>
        </p:txBody>
      </p:sp>
      <p:sp>
        <p:nvSpPr>
          <p:cNvPr id="9" name="Rectangle 6">
            <a:extLst>
              <a:ext uri="{FF2B5EF4-FFF2-40B4-BE49-F238E27FC236}">
                <a16:creationId xmlns:a16="http://schemas.microsoft.com/office/drawing/2014/main" id="{8D551DF7-0368-4D73-8B8D-9BFE4488AA41}"/>
              </a:ext>
            </a:extLst>
          </p:cNvPr>
          <p:cNvSpPr>
            <a:spLocks noChangeArrowheads="1"/>
          </p:cNvSpPr>
          <p:nvPr/>
        </p:nvSpPr>
        <p:spPr bwMode="auto">
          <a:xfrm>
            <a:off x="393448" y="584254"/>
            <a:ext cx="8469464" cy="1477328"/>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居住世帯のある住宅で、新耐震基準（</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S56</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）以降に建てられた</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賃貸住宅ストックのうち</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、低廉で最低限の広さを有するものとして、仮に家賃４万円未満かつ面積</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㎡以上のストック数を算出すると約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万戸となる。</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spcBef>
                <a:spcPct val="0"/>
              </a:spcBef>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同様</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に、家賃６万円未満かつ</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㎡以上で約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万戸、家賃８万円未満かつ</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㎡以上では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46.4</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万戸のストックが存在。</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フリーフォーム 11">
            <a:extLst>
              <a:ext uri="{FF2B5EF4-FFF2-40B4-BE49-F238E27FC236}">
                <a16:creationId xmlns:a16="http://schemas.microsoft.com/office/drawing/2014/main" id="{7FB5F95B-43BA-4FA1-A31B-A5C2AD929C05}"/>
              </a:ext>
            </a:extLst>
          </p:cNvPr>
          <p:cNvSpPr/>
          <p:nvPr/>
        </p:nvSpPr>
        <p:spPr>
          <a:xfrm>
            <a:off x="2621812" y="4446436"/>
            <a:ext cx="929149" cy="2003600"/>
          </a:xfrm>
          <a:custGeom>
            <a:avLst/>
            <a:gdLst>
              <a:gd name="connsiteX0" fmla="*/ 929149 w 929149"/>
              <a:gd name="connsiteY0" fmla="*/ 3524865 h 3524865"/>
              <a:gd name="connsiteX1" fmla="*/ 929149 w 929149"/>
              <a:gd name="connsiteY1" fmla="*/ 0 h 3524865"/>
              <a:gd name="connsiteX2" fmla="*/ 0 w 929149"/>
              <a:gd name="connsiteY2" fmla="*/ 0 h 3524865"/>
            </a:gdLst>
            <a:ahLst/>
            <a:cxnLst>
              <a:cxn ang="0">
                <a:pos x="connsiteX0" y="connsiteY0"/>
              </a:cxn>
              <a:cxn ang="0">
                <a:pos x="connsiteX1" y="connsiteY1"/>
              </a:cxn>
              <a:cxn ang="0">
                <a:pos x="connsiteX2" y="connsiteY2"/>
              </a:cxn>
            </a:cxnLst>
            <a:rect l="l" t="t" r="r" b="b"/>
            <a:pathLst>
              <a:path w="929149" h="3524865">
                <a:moveTo>
                  <a:pt x="929149" y="3524865"/>
                </a:moveTo>
                <a:lnTo>
                  <a:pt x="929149" y="0"/>
                </a:lnTo>
                <a:lnTo>
                  <a:pt x="0" y="0"/>
                </a:lnTo>
              </a:path>
            </a:pathLst>
          </a:custGeom>
          <a:noFill/>
          <a:ln w="3175">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2C50FB0-0074-4E28-B08F-AF7A308D205C}"/>
              </a:ext>
            </a:extLst>
          </p:cNvPr>
          <p:cNvSpPr txBox="1"/>
          <p:nvPr/>
        </p:nvSpPr>
        <p:spPr>
          <a:xfrm>
            <a:off x="1230426" y="4446436"/>
            <a:ext cx="2263760" cy="261610"/>
          </a:xfrm>
          <a:prstGeom prst="rect">
            <a:avLst/>
          </a:prstGeom>
          <a:noFill/>
        </p:spPr>
        <p:txBody>
          <a:bodyPr wrap="none" rtlCol="0">
            <a:spAutoFit/>
          </a:bodyPr>
          <a:lstStyle/>
          <a:p>
            <a:pPr algn="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万円未満かつ</a:t>
            </a:r>
            <a:r>
              <a:rPr kumimoji="1" lang="en-US" altLang="ja-JP" sz="1100" dirty="0">
                <a:latin typeface="Meiryo UI" panose="020B0604030504040204" pitchFamily="50" charset="-128"/>
                <a:ea typeface="Meiryo UI" panose="020B0604030504040204" pitchFamily="50" charset="-128"/>
              </a:rPr>
              <a:t>25㎡</a:t>
            </a:r>
            <a:r>
              <a:rPr kumimoji="1" lang="ja-JP" altLang="en-US" sz="1100" dirty="0">
                <a:latin typeface="Meiryo UI" panose="020B0604030504040204" pitchFamily="50" charset="-128"/>
                <a:ea typeface="Meiryo UI" panose="020B0604030504040204" pitchFamily="50" charset="-128"/>
              </a:rPr>
              <a:t>以上　</a:t>
            </a:r>
            <a:r>
              <a:rPr kumimoji="1" lang="en-US" altLang="ja-JP" sz="1100" dirty="0">
                <a:latin typeface="Meiryo UI" panose="020B0604030504040204" pitchFamily="50" charset="-128"/>
                <a:ea typeface="Meiryo UI" panose="020B0604030504040204" pitchFamily="50" charset="-128"/>
              </a:rPr>
              <a:t>4.2</a:t>
            </a:r>
            <a:r>
              <a:rPr lang="ja-JP" altLang="en-US" sz="1100" dirty="0">
                <a:latin typeface="Meiryo UI" panose="020B0604030504040204" pitchFamily="50" charset="-128"/>
                <a:ea typeface="Meiryo UI" panose="020B0604030504040204" pitchFamily="50" charset="-128"/>
              </a:rPr>
              <a:t>万戸</a:t>
            </a:r>
            <a:endParaRPr kumimoji="1" lang="ja-JP" altLang="en-US" sz="11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93BF3E0-5E37-4817-8807-EB064EECBA5F}"/>
              </a:ext>
            </a:extLst>
          </p:cNvPr>
          <p:cNvSpPr txBox="1"/>
          <p:nvPr/>
        </p:nvSpPr>
        <p:spPr>
          <a:xfrm>
            <a:off x="2874528" y="5974204"/>
            <a:ext cx="752129" cy="261610"/>
          </a:xfrm>
          <a:prstGeom prst="rect">
            <a:avLst/>
          </a:prstGeom>
          <a:noFill/>
        </p:spPr>
        <p:txBody>
          <a:bodyPr wrap="none" rtlCol="0">
            <a:spAutoFit/>
          </a:bodyPr>
          <a:lstStyle/>
          <a:p>
            <a:r>
              <a:rPr kumimoji="1" lang="en-US" altLang="ja-JP" sz="1100" dirty="0" smtClean="0"/>
              <a:t>17</a:t>
            </a:r>
            <a:r>
              <a:rPr kumimoji="1" lang="ja-JP" altLang="en-US" sz="1100" dirty="0" smtClean="0"/>
              <a:t>㎡</a:t>
            </a:r>
            <a:r>
              <a:rPr kumimoji="1" lang="ja-JP" altLang="en-US" sz="1100" dirty="0"/>
              <a:t>以下</a:t>
            </a:r>
          </a:p>
        </p:txBody>
      </p:sp>
      <p:sp>
        <p:nvSpPr>
          <p:cNvPr id="14" name="テキスト ボックス 13">
            <a:extLst>
              <a:ext uri="{FF2B5EF4-FFF2-40B4-BE49-F238E27FC236}">
                <a16:creationId xmlns:a16="http://schemas.microsoft.com/office/drawing/2014/main" id="{E4C20248-D81C-49CA-8EA6-3319C64FA761}"/>
              </a:ext>
            </a:extLst>
          </p:cNvPr>
          <p:cNvSpPr txBox="1"/>
          <p:nvPr/>
        </p:nvSpPr>
        <p:spPr>
          <a:xfrm>
            <a:off x="3519721" y="5108585"/>
            <a:ext cx="755335" cy="261610"/>
          </a:xfrm>
          <a:prstGeom prst="rect">
            <a:avLst/>
          </a:prstGeom>
          <a:noFill/>
        </p:spPr>
        <p:txBody>
          <a:bodyPr wrap="none" rtlCol="0">
            <a:spAutoFit/>
          </a:bodyPr>
          <a:lstStyle/>
          <a:p>
            <a:r>
              <a:rPr lang="en-US" altLang="ja-JP" sz="1100" dirty="0" smtClean="0"/>
              <a:t>18</a:t>
            </a:r>
            <a:r>
              <a:rPr lang="ja-JP" altLang="en-US" sz="1100" dirty="0" smtClean="0"/>
              <a:t>～</a:t>
            </a:r>
            <a:r>
              <a:rPr lang="en-US" altLang="ja-JP" sz="1100" dirty="0"/>
              <a:t>24</a:t>
            </a:r>
            <a:r>
              <a:rPr kumimoji="1" lang="ja-JP" altLang="en-US" sz="1100" dirty="0"/>
              <a:t>㎡</a:t>
            </a:r>
          </a:p>
        </p:txBody>
      </p:sp>
      <p:sp>
        <p:nvSpPr>
          <p:cNvPr id="19" name="テキスト ボックス 18">
            <a:extLst>
              <a:ext uri="{FF2B5EF4-FFF2-40B4-BE49-F238E27FC236}">
                <a16:creationId xmlns:a16="http://schemas.microsoft.com/office/drawing/2014/main" id="{6893939A-097A-41A7-B6E4-FE90E5C118F7}"/>
              </a:ext>
            </a:extLst>
          </p:cNvPr>
          <p:cNvSpPr txBox="1"/>
          <p:nvPr/>
        </p:nvSpPr>
        <p:spPr>
          <a:xfrm>
            <a:off x="1736391" y="2167941"/>
            <a:ext cx="5488094" cy="338554"/>
          </a:xfrm>
          <a:prstGeom prst="rect">
            <a:avLst/>
          </a:prstGeom>
          <a:noFill/>
          <a:ln>
            <a:noFill/>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民間賃貸住宅ストック数における家賃と面積の分布</a:t>
            </a:r>
            <a:r>
              <a:rPr kumimoji="1" lang="ja-JP" altLang="en-US" sz="1200" dirty="0" smtClean="0">
                <a:latin typeface="Meiryo UI" panose="020B0604030504040204" pitchFamily="50" charset="-128"/>
                <a:ea typeface="Meiryo UI" panose="020B0604030504040204" pitchFamily="50" charset="-128"/>
              </a:rPr>
              <a:t>（新耐震以降）</a:t>
            </a:r>
            <a:endParaRPr kumimoji="1" lang="ja-JP" altLang="en-US"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96D2EA0-6F0C-460A-B661-61ECB57CD9F3}"/>
              </a:ext>
            </a:extLst>
          </p:cNvPr>
          <p:cNvSpPr txBox="1"/>
          <p:nvPr/>
        </p:nvSpPr>
        <p:spPr>
          <a:xfrm>
            <a:off x="1043608" y="2355636"/>
            <a:ext cx="607859" cy="261610"/>
          </a:xfrm>
          <a:prstGeom prst="rect">
            <a:avLst/>
          </a:prstGeom>
          <a:noFill/>
        </p:spPr>
        <p:txBody>
          <a:bodyPr wrap="none" rtlCol="0">
            <a:spAutoFit/>
          </a:bodyPr>
          <a:lstStyle/>
          <a:p>
            <a:pPr algn="r"/>
            <a:r>
              <a:rPr kumimoji="1" lang="ja-JP" altLang="en-US" sz="1050" dirty="0" smtClean="0">
                <a:latin typeface="Meiryo UI" panose="020B0604030504040204" pitchFamily="50" charset="-128"/>
                <a:ea typeface="Meiryo UI" panose="020B0604030504040204" pitchFamily="50" charset="-128"/>
              </a:rPr>
              <a:t>（戸）</a:t>
            </a:r>
            <a:endParaRPr kumimoji="1" lang="ja-JP" altLang="en-US" sz="1050" dirty="0">
              <a:latin typeface="Meiryo UI" panose="020B0604030504040204" pitchFamily="50" charset="-128"/>
              <a:ea typeface="Meiryo UI" panose="020B0604030504040204" pitchFamily="50" charset="-128"/>
            </a:endParaRPr>
          </a:p>
        </p:txBody>
      </p:sp>
      <p:sp>
        <p:nvSpPr>
          <p:cNvPr id="15" name="フリーフォーム 11">
            <a:extLst>
              <a:ext uri="{FF2B5EF4-FFF2-40B4-BE49-F238E27FC236}">
                <a16:creationId xmlns:a16="http://schemas.microsoft.com/office/drawing/2014/main" id="{7FB5F95B-43BA-4FA1-A31B-A5C2AD929C05}"/>
              </a:ext>
            </a:extLst>
          </p:cNvPr>
          <p:cNvSpPr/>
          <p:nvPr/>
        </p:nvSpPr>
        <p:spPr>
          <a:xfrm>
            <a:off x="5227683" y="2632492"/>
            <a:ext cx="929149" cy="3826856"/>
          </a:xfrm>
          <a:custGeom>
            <a:avLst/>
            <a:gdLst>
              <a:gd name="connsiteX0" fmla="*/ 929149 w 929149"/>
              <a:gd name="connsiteY0" fmla="*/ 3524865 h 3524865"/>
              <a:gd name="connsiteX1" fmla="*/ 929149 w 929149"/>
              <a:gd name="connsiteY1" fmla="*/ 0 h 3524865"/>
              <a:gd name="connsiteX2" fmla="*/ 0 w 929149"/>
              <a:gd name="connsiteY2" fmla="*/ 0 h 3524865"/>
            </a:gdLst>
            <a:ahLst/>
            <a:cxnLst>
              <a:cxn ang="0">
                <a:pos x="connsiteX0" y="connsiteY0"/>
              </a:cxn>
              <a:cxn ang="0">
                <a:pos x="connsiteX1" y="connsiteY1"/>
              </a:cxn>
              <a:cxn ang="0">
                <a:pos x="connsiteX2" y="connsiteY2"/>
              </a:cxn>
            </a:cxnLst>
            <a:rect l="l" t="t" r="r" b="b"/>
            <a:pathLst>
              <a:path w="929149" h="3524865">
                <a:moveTo>
                  <a:pt x="929149" y="3524865"/>
                </a:moveTo>
                <a:lnTo>
                  <a:pt x="929149" y="0"/>
                </a:lnTo>
                <a:lnTo>
                  <a:pt x="0" y="0"/>
                </a:lnTo>
              </a:path>
            </a:pathLst>
          </a:custGeom>
          <a:noFill/>
          <a:ln w="3175">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2C50FB0-0074-4E28-B08F-AF7A308D205C}"/>
              </a:ext>
            </a:extLst>
          </p:cNvPr>
          <p:cNvSpPr txBox="1"/>
          <p:nvPr/>
        </p:nvSpPr>
        <p:spPr>
          <a:xfrm>
            <a:off x="3766776" y="2669281"/>
            <a:ext cx="2404824" cy="261610"/>
          </a:xfrm>
          <a:prstGeom prst="rect">
            <a:avLst/>
          </a:prstGeom>
          <a:noFill/>
        </p:spPr>
        <p:txBody>
          <a:bodyPr wrap="none" rtlCol="0">
            <a:spAutoFit/>
          </a:bodyPr>
          <a:lstStyle/>
          <a:p>
            <a:pPr algn="r"/>
            <a:r>
              <a:rPr kumimoji="1" lang="ja-JP" altLang="en-US" sz="1100" dirty="0" smtClean="0">
                <a:latin typeface="Meiryo UI" panose="020B0604030504040204" pitchFamily="50" charset="-128"/>
                <a:ea typeface="Meiryo UI" panose="020B0604030504040204" pitchFamily="50" charset="-128"/>
              </a:rPr>
              <a:t>８万円未満</a:t>
            </a:r>
            <a:r>
              <a:rPr kumimoji="1" lang="ja-JP" altLang="en-US" sz="1100" dirty="0">
                <a:latin typeface="Meiryo UI" panose="020B0604030504040204" pitchFamily="50" charset="-128"/>
                <a:ea typeface="Meiryo UI" panose="020B0604030504040204" pitchFamily="50" charset="-128"/>
              </a:rPr>
              <a:t>かつ</a:t>
            </a:r>
            <a:r>
              <a:rPr kumimoji="1" lang="en-US" altLang="ja-JP" sz="1100" dirty="0">
                <a:latin typeface="Meiryo UI" panose="020B0604030504040204" pitchFamily="50" charset="-128"/>
                <a:ea typeface="Meiryo UI" panose="020B0604030504040204" pitchFamily="50" charset="-128"/>
              </a:rPr>
              <a:t>25㎡</a:t>
            </a:r>
            <a:r>
              <a:rPr kumimoji="1" lang="ja-JP" altLang="en-US" sz="1100" dirty="0">
                <a:latin typeface="Meiryo UI" panose="020B0604030504040204" pitchFamily="50" charset="-128"/>
                <a:ea typeface="Meiryo UI" panose="020B0604030504040204" pitchFamily="50" charset="-128"/>
              </a:rPr>
              <a:t>以上　</a:t>
            </a:r>
            <a:r>
              <a:rPr kumimoji="1" lang="en-US" altLang="ja-JP" sz="1100" dirty="0" smtClean="0">
                <a:latin typeface="Meiryo UI" panose="020B0604030504040204" pitchFamily="50" charset="-128"/>
                <a:ea typeface="Meiryo UI" panose="020B0604030504040204" pitchFamily="50" charset="-128"/>
              </a:rPr>
              <a:t>46.4</a:t>
            </a:r>
            <a:r>
              <a:rPr lang="ja-JP" altLang="en-US" sz="1100" dirty="0" smtClean="0">
                <a:latin typeface="Meiryo UI" panose="020B0604030504040204" pitchFamily="50" charset="-128"/>
                <a:ea typeface="Meiryo UI" panose="020B0604030504040204" pitchFamily="50" charset="-128"/>
              </a:rPr>
              <a:t>万戸</a:t>
            </a:r>
            <a:endParaRPr kumimoji="1" lang="ja-JP" altLang="en-US" sz="11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E4C20248-D81C-49CA-8EA6-3319C64FA761}"/>
              </a:ext>
            </a:extLst>
          </p:cNvPr>
          <p:cNvSpPr txBox="1"/>
          <p:nvPr/>
        </p:nvSpPr>
        <p:spPr>
          <a:xfrm>
            <a:off x="3900912" y="3985266"/>
            <a:ext cx="752129" cy="261610"/>
          </a:xfrm>
          <a:prstGeom prst="rect">
            <a:avLst/>
          </a:prstGeom>
          <a:noFill/>
        </p:spPr>
        <p:txBody>
          <a:bodyPr wrap="none" rtlCol="0">
            <a:spAutoFit/>
          </a:bodyPr>
          <a:lstStyle/>
          <a:p>
            <a:r>
              <a:rPr lang="en-US" altLang="ja-JP" sz="1100" dirty="0" smtClean="0"/>
              <a:t>25</a:t>
            </a:r>
            <a:r>
              <a:rPr kumimoji="1" lang="ja-JP" altLang="en-US" sz="1100" dirty="0" smtClean="0"/>
              <a:t>㎡以上</a:t>
            </a:r>
            <a:endParaRPr kumimoji="1" lang="ja-JP" altLang="en-US" sz="1100" dirty="0"/>
          </a:p>
        </p:txBody>
      </p:sp>
      <p:sp>
        <p:nvSpPr>
          <p:cNvPr id="17" name="テキスト ボックス 16"/>
          <p:cNvSpPr txBox="1"/>
          <p:nvPr/>
        </p:nvSpPr>
        <p:spPr>
          <a:xfrm>
            <a:off x="2555777" y="6565308"/>
            <a:ext cx="6098228" cy="255577"/>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年住宅・土地統計調査」（総務省統計局）を基に大阪府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フリーフォーム 3"/>
          <p:cNvSpPr/>
          <p:nvPr/>
        </p:nvSpPr>
        <p:spPr>
          <a:xfrm>
            <a:off x="1755058" y="4807974"/>
            <a:ext cx="1740310" cy="1356852"/>
          </a:xfrm>
          <a:custGeom>
            <a:avLst/>
            <a:gdLst>
              <a:gd name="connsiteX0" fmla="*/ 1637071 w 1740310"/>
              <a:gd name="connsiteY0" fmla="*/ 0 h 1356852"/>
              <a:gd name="connsiteX1" fmla="*/ 1327355 w 1740310"/>
              <a:gd name="connsiteY1" fmla="*/ 0 h 1356852"/>
              <a:gd name="connsiteX2" fmla="*/ 1002890 w 1740310"/>
              <a:gd name="connsiteY2" fmla="*/ 1017639 h 1356852"/>
              <a:gd name="connsiteX3" fmla="*/ 589936 w 1740310"/>
              <a:gd name="connsiteY3" fmla="*/ 1017639 h 1356852"/>
              <a:gd name="connsiteX4" fmla="*/ 0 w 1740310"/>
              <a:gd name="connsiteY4" fmla="*/ 1002891 h 1356852"/>
              <a:gd name="connsiteX5" fmla="*/ 14748 w 1740310"/>
              <a:gd name="connsiteY5" fmla="*/ 1356852 h 1356852"/>
              <a:gd name="connsiteX6" fmla="*/ 501445 w 1740310"/>
              <a:gd name="connsiteY6" fmla="*/ 1342103 h 1356852"/>
              <a:gd name="connsiteX7" fmla="*/ 604684 w 1740310"/>
              <a:gd name="connsiteY7" fmla="*/ 1238865 h 1356852"/>
              <a:gd name="connsiteX8" fmla="*/ 1179871 w 1740310"/>
              <a:gd name="connsiteY8" fmla="*/ 1165123 h 1356852"/>
              <a:gd name="connsiteX9" fmla="*/ 1386348 w 1740310"/>
              <a:gd name="connsiteY9" fmla="*/ 427703 h 1356852"/>
              <a:gd name="connsiteX10" fmla="*/ 1740310 w 1740310"/>
              <a:gd name="connsiteY10" fmla="*/ 427703 h 1356852"/>
              <a:gd name="connsiteX11" fmla="*/ 1725561 w 1740310"/>
              <a:gd name="connsiteY11" fmla="*/ 0 h 1356852"/>
              <a:gd name="connsiteX12" fmla="*/ 1637071 w 1740310"/>
              <a:gd name="connsiteY12" fmla="*/ 0 h 13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310" h="1356852">
                <a:moveTo>
                  <a:pt x="1637071" y="0"/>
                </a:moveTo>
                <a:lnTo>
                  <a:pt x="1327355" y="0"/>
                </a:lnTo>
                <a:lnTo>
                  <a:pt x="1002890" y="1017639"/>
                </a:lnTo>
                <a:lnTo>
                  <a:pt x="589936" y="1017639"/>
                </a:lnTo>
                <a:lnTo>
                  <a:pt x="0" y="1002891"/>
                </a:lnTo>
                <a:lnTo>
                  <a:pt x="14748" y="1356852"/>
                </a:lnTo>
                <a:lnTo>
                  <a:pt x="501445" y="1342103"/>
                </a:lnTo>
                <a:lnTo>
                  <a:pt x="604684" y="1238865"/>
                </a:lnTo>
                <a:lnTo>
                  <a:pt x="1179871" y="1165123"/>
                </a:lnTo>
                <a:lnTo>
                  <a:pt x="1386348" y="427703"/>
                </a:lnTo>
                <a:lnTo>
                  <a:pt x="1740310" y="427703"/>
                </a:lnTo>
                <a:lnTo>
                  <a:pt x="1725561" y="0"/>
                </a:lnTo>
                <a:lnTo>
                  <a:pt x="1637071" y="0"/>
                </a:lnTo>
                <a:close/>
              </a:path>
            </a:pathLst>
          </a:cu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6">
            <a:extLst>
              <a:ext uri="{FF2B5EF4-FFF2-40B4-BE49-F238E27FC236}">
                <a16:creationId xmlns:a16="http://schemas.microsoft.com/office/drawing/2014/main" id="{2129109E-FAAA-4519-90B8-2B2CC17F8281}"/>
              </a:ext>
            </a:extLst>
          </p:cNvPr>
          <p:cNvSpPr>
            <a:spLocks noChangeArrowheads="1"/>
          </p:cNvSpPr>
          <p:nvPr/>
        </p:nvSpPr>
        <p:spPr bwMode="auto">
          <a:xfrm>
            <a:off x="8040199" y="6251641"/>
            <a:ext cx="822713" cy="253916"/>
          </a:xfrm>
          <a:prstGeom prst="rect">
            <a:avLst/>
          </a:prstGeom>
          <a:noFill/>
          <a:ln w="9525">
            <a:no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（家賃）</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フリーフォーム 11">
            <a:extLst>
              <a:ext uri="{FF2B5EF4-FFF2-40B4-BE49-F238E27FC236}">
                <a16:creationId xmlns:a16="http://schemas.microsoft.com/office/drawing/2014/main" id="{7FB5F95B-43BA-4FA1-A31B-A5C2AD929C05}"/>
              </a:ext>
            </a:extLst>
          </p:cNvPr>
          <p:cNvSpPr/>
          <p:nvPr/>
        </p:nvSpPr>
        <p:spPr>
          <a:xfrm>
            <a:off x="3916115" y="2986520"/>
            <a:ext cx="929149" cy="3472828"/>
          </a:xfrm>
          <a:custGeom>
            <a:avLst/>
            <a:gdLst>
              <a:gd name="connsiteX0" fmla="*/ 929149 w 929149"/>
              <a:gd name="connsiteY0" fmla="*/ 3524865 h 3524865"/>
              <a:gd name="connsiteX1" fmla="*/ 929149 w 929149"/>
              <a:gd name="connsiteY1" fmla="*/ 0 h 3524865"/>
              <a:gd name="connsiteX2" fmla="*/ 0 w 929149"/>
              <a:gd name="connsiteY2" fmla="*/ 0 h 3524865"/>
            </a:gdLst>
            <a:ahLst/>
            <a:cxnLst>
              <a:cxn ang="0">
                <a:pos x="connsiteX0" y="connsiteY0"/>
              </a:cxn>
              <a:cxn ang="0">
                <a:pos x="connsiteX1" y="connsiteY1"/>
              </a:cxn>
              <a:cxn ang="0">
                <a:pos x="connsiteX2" y="connsiteY2"/>
              </a:cxn>
            </a:cxnLst>
            <a:rect l="l" t="t" r="r" b="b"/>
            <a:pathLst>
              <a:path w="929149" h="3524865">
                <a:moveTo>
                  <a:pt x="929149" y="3524865"/>
                </a:moveTo>
                <a:lnTo>
                  <a:pt x="929149" y="0"/>
                </a:lnTo>
                <a:lnTo>
                  <a:pt x="0" y="0"/>
                </a:lnTo>
              </a:path>
            </a:pathLst>
          </a:custGeom>
          <a:noFill/>
          <a:ln w="3175">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22C50FB0-0074-4E28-B08F-AF7A308D205C}"/>
              </a:ext>
            </a:extLst>
          </p:cNvPr>
          <p:cNvSpPr txBox="1"/>
          <p:nvPr/>
        </p:nvSpPr>
        <p:spPr>
          <a:xfrm>
            <a:off x="2455208" y="3023309"/>
            <a:ext cx="2404824" cy="261610"/>
          </a:xfrm>
          <a:prstGeom prst="rect">
            <a:avLst/>
          </a:prstGeom>
          <a:noFill/>
        </p:spPr>
        <p:txBody>
          <a:bodyPr wrap="none" rtlCol="0">
            <a:spAutoFit/>
          </a:bodyPr>
          <a:lstStyle/>
          <a:p>
            <a:pPr algn="r"/>
            <a:r>
              <a:rPr lang="ja-JP" altLang="en-US" sz="1100" dirty="0">
                <a:latin typeface="Meiryo UI" panose="020B0604030504040204" pitchFamily="50" charset="-128"/>
                <a:ea typeface="Meiryo UI" panose="020B0604030504040204" pitchFamily="50" charset="-128"/>
              </a:rPr>
              <a:t>６</a:t>
            </a:r>
            <a:r>
              <a:rPr kumimoji="1" lang="ja-JP" altLang="en-US" sz="1100" dirty="0" smtClean="0">
                <a:latin typeface="Meiryo UI" panose="020B0604030504040204" pitchFamily="50" charset="-128"/>
                <a:ea typeface="Meiryo UI" panose="020B0604030504040204" pitchFamily="50" charset="-128"/>
              </a:rPr>
              <a:t>万円未満</a:t>
            </a:r>
            <a:r>
              <a:rPr kumimoji="1" lang="ja-JP" altLang="en-US" sz="1100" dirty="0">
                <a:latin typeface="Meiryo UI" panose="020B0604030504040204" pitchFamily="50" charset="-128"/>
                <a:ea typeface="Meiryo UI" panose="020B0604030504040204" pitchFamily="50" charset="-128"/>
              </a:rPr>
              <a:t>かつ</a:t>
            </a:r>
            <a:r>
              <a:rPr kumimoji="1" lang="en-US" altLang="ja-JP" sz="1100" dirty="0">
                <a:latin typeface="Meiryo UI" panose="020B0604030504040204" pitchFamily="50" charset="-128"/>
                <a:ea typeface="Meiryo UI" panose="020B0604030504040204" pitchFamily="50" charset="-128"/>
              </a:rPr>
              <a:t>25㎡</a:t>
            </a:r>
            <a:r>
              <a:rPr kumimoji="1" lang="ja-JP" altLang="en-US" sz="1100" dirty="0">
                <a:latin typeface="Meiryo UI" panose="020B0604030504040204" pitchFamily="50" charset="-128"/>
                <a:ea typeface="Meiryo UI" panose="020B0604030504040204" pitchFamily="50" charset="-128"/>
              </a:rPr>
              <a:t>以上　</a:t>
            </a:r>
            <a:r>
              <a:rPr kumimoji="1" lang="en-US" altLang="ja-JP" sz="1100" dirty="0" smtClean="0">
                <a:latin typeface="Meiryo UI" panose="020B0604030504040204" pitchFamily="50" charset="-128"/>
                <a:ea typeface="Meiryo UI" panose="020B0604030504040204" pitchFamily="50" charset="-128"/>
              </a:rPr>
              <a:t>20.3</a:t>
            </a:r>
            <a:r>
              <a:rPr lang="ja-JP" altLang="en-US" sz="1100" dirty="0" smtClean="0">
                <a:latin typeface="Meiryo UI" panose="020B0604030504040204" pitchFamily="50" charset="-128"/>
                <a:ea typeface="Meiryo UI" panose="020B0604030504040204" pitchFamily="50" charset="-128"/>
              </a:rPr>
              <a:t>万戸</a:t>
            </a:r>
            <a:endParaRPr kumimoji="1" lang="ja-JP" altLang="en-US" sz="1100" dirty="0">
              <a:latin typeface="Meiryo UI" panose="020B0604030504040204" pitchFamily="50" charset="-128"/>
              <a:ea typeface="Meiryo UI" panose="020B0604030504040204" pitchFamily="50" charset="-128"/>
            </a:endParaRPr>
          </a:p>
        </p:txBody>
      </p:sp>
      <p:sp>
        <p:nvSpPr>
          <p:cNvPr id="26"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17</a:t>
            </a:fld>
            <a:endParaRPr lang="ja-JP" altLang="en-US" sz="1400">
              <a:solidFill>
                <a:schemeClr val="tx1"/>
              </a:solidFill>
            </a:endParaRPr>
          </a:p>
        </p:txBody>
      </p:sp>
      <p:sp>
        <p:nvSpPr>
          <p:cNvPr id="27" name="テキスト ボックス 26"/>
          <p:cNvSpPr txBox="1"/>
          <p:nvPr/>
        </p:nvSpPr>
        <p:spPr>
          <a:xfrm>
            <a:off x="6554019" y="2428800"/>
            <a:ext cx="1642299" cy="253916"/>
          </a:xfrm>
          <a:prstGeom prst="rect">
            <a:avLst/>
          </a:prstGeom>
          <a:noFill/>
        </p:spPr>
        <p:txBody>
          <a:bodyPr wrap="square" rtlCol="0">
            <a:spAutoFit/>
          </a:bodyPr>
          <a:lstStyle/>
          <a:p>
            <a:pPr algn="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N=925,377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戸）</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81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a:stretch>
            <a:fillRect/>
          </a:stretch>
        </p:blipFill>
        <p:spPr>
          <a:xfrm>
            <a:off x="1043608" y="2329874"/>
            <a:ext cx="7216279" cy="3979446"/>
          </a:xfrm>
          <a:prstGeom prst="rect">
            <a:avLst/>
          </a:prstGeom>
        </p:spPr>
      </p:pic>
      <p:sp>
        <p:nvSpPr>
          <p:cNvPr id="8" name="Rectangle 2">
            <a:extLst>
              <a:ext uri="{FF2B5EF4-FFF2-40B4-BE49-F238E27FC236}">
                <a16:creationId xmlns:a16="http://schemas.microsoft.com/office/drawing/2014/main" id="{94B968D8-DFDD-464B-B3CB-C4B3AE1D1EB9}"/>
              </a:ext>
            </a:extLst>
          </p:cNvPr>
          <p:cNvSpPr>
            <a:spLocks noChangeArrowheads="1"/>
          </p:cNvSpPr>
          <p:nvPr/>
        </p:nvSpPr>
        <p:spPr bwMode="auto">
          <a:xfrm>
            <a:off x="0" y="0"/>
            <a:ext cx="9144000" cy="396000"/>
          </a:xfrm>
          <a:prstGeom prst="rect">
            <a:avLst/>
          </a:prstGeom>
          <a:solidFill>
            <a:srgbClr val="99CCFF"/>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賃貸</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住宅市場の状況　－</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既存住宅（空家）の家賃・面積・耐震性－</a:t>
            </a:r>
          </a:p>
        </p:txBody>
      </p:sp>
      <p:sp>
        <p:nvSpPr>
          <p:cNvPr id="9" name="Rectangle 6">
            <a:extLst>
              <a:ext uri="{FF2B5EF4-FFF2-40B4-BE49-F238E27FC236}">
                <a16:creationId xmlns:a16="http://schemas.microsoft.com/office/drawing/2014/main" id="{EA4A584D-9674-4DF5-86BC-2C7BB0425B36}"/>
              </a:ext>
            </a:extLst>
          </p:cNvPr>
          <p:cNvSpPr>
            <a:spLocks noChangeArrowheads="1"/>
          </p:cNvSpPr>
          <p:nvPr/>
        </p:nvSpPr>
        <p:spPr bwMode="auto">
          <a:xfrm>
            <a:off x="225856" y="590963"/>
            <a:ext cx="8735232" cy="1200329"/>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不動産仲介を経た物件</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で、新耐震（</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S56</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）以降に建てられた民間賃貸住宅ストック（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30,275</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戸）のうち、家賃</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未満で</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㎡以上のストックは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0.9</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４万円未満の住宅では、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㎡のストックの占める割合が高い。</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spcBef>
                <a:spcPct val="0"/>
              </a:spcBef>
              <a:buFontTx/>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レインズへの登録</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物件</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
          <p:cNvSpPr txBox="1"/>
          <p:nvPr/>
        </p:nvSpPr>
        <p:spPr>
          <a:xfrm>
            <a:off x="4851559" y="6447495"/>
            <a:ext cx="5430117" cy="376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105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：（公財）近畿不動産流通</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機構データより大阪府作成</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フリーフォーム 11"/>
          <p:cNvSpPr/>
          <p:nvPr/>
        </p:nvSpPr>
        <p:spPr>
          <a:xfrm>
            <a:off x="2605222" y="3612490"/>
            <a:ext cx="929149" cy="2575601"/>
          </a:xfrm>
          <a:custGeom>
            <a:avLst/>
            <a:gdLst>
              <a:gd name="connsiteX0" fmla="*/ 929149 w 929149"/>
              <a:gd name="connsiteY0" fmla="*/ 3524865 h 3524865"/>
              <a:gd name="connsiteX1" fmla="*/ 929149 w 929149"/>
              <a:gd name="connsiteY1" fmla="*/ 0 h 3524865"/>
              <a:gd name="connsiteX2" fmla="*/ 0 w 929149"/>
              <a:gd name="connsiteY2" fmla="*/ 0 h 3524865"/>
            </a:gdLst>
            <a:ahLst/>
            <a:cxnLst>
              <a:cxn ang="0">
                <a:pos x="connsiteX0" y="connsiteY0"/>
              </a:cxn>
              <a:cxn ang="0">
                <a:pos x="connsiteX1" y="connsiteY1"/>
              </a:cxn>
              <a:cxn ang="0">
                <a:pos x="connsiteX2" y="connsiteY2"/>
              </a:cxn>
            </a:cxnLst>
            <a:rect l="l" t="t" r="r" b="b"/>
            <a:pathLst>
              <a:path w="929149" h="3524865">
                <a:moveTo>
                  <a:pt x="929149" y="3524865"/>
                </a:moveTo>
                <a:lnTo>
                  <a:pt x="929149" y="0"/>
                </a:lnTo>
                <a:lnTo>
                  <a:pt x="0" y="0"/>
                </a:lnTo>
              </a:path>
            </a:pathLst>
          </a:custGeom>
          <a:noFill/>
          <a:ln w="3175">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93829" y="3626552"/>
            <a:ext cx="2068194" cy="430887"/>
          </a:xfrm>
          <a:prstGeom prst="rect">
            <a:avLst/>
          </a:prstGeom>
          <a:noFill/>
        </p:spPr>
        <p:txBody>
          <a:bodyPr wrap="none" rtlCol="0">
            <a:spAutoFit/>
          </a:bodyPr>
          <a:lstStyle/>
          <a:p>
            <a:pPr algn="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万円未満</a:t>
            </a:r>
            <a:r>
              <a:rPr kumimoji="1" lang="ja-JP" altLang="en-US" sz="1100" dirty="0" smtClean="0">
                <a:latin typeface="Meiryo UI" panose="020B0604030504040204" pitchFamily="50" charset="-128"/>
                <a:ea typeface="Meiryo UI" panose="020B0604030504040204" pitchFamily="50" charset="-128"/>
              </a:rPr>
              <a:t>かつ</a:t>
            </a:r>
            <a:r>
              <a:rPr kumimoji="1" lang="en-US" altLang="ja-JP" sz="1100" dirty="0" smtClean="0">
                <a:latin typeface="Meiryo UI" panose="020B0604030504040204" pitchFamily="50" charset="-128"/>
                <a:ea typeface="Meiryo UI" panose="020B0604030504040204" pitchFamily="50" charset="-128"/>
              </a:rPr>
              <a:t>25㎡</a:t>
            </a:r>
            <a:r>
              <a:rPr kumimoji="1" lang="ja-JP" altLang="en-US" sz="1100" dirty="0" smtClean="0">
                <a:latin typeface="Meiryo UI" panose="020B0604030504040204" pitchFamily="50" charset="-128"/>
                <a:ea typeface="Meiryo UI" panose="020B0604030504040204" pitchFamily="50" charset="-128"/>
              </a:rPr>
              <a:t>以上</a:t>
            </a:r>
            <a:r>
              <a:rPr lang="en-US" altLang="ja-JP" sz="1100" dirty="0" smtClean="0">
                <a:latin typeface="Meiryo UI" panose="020B0604030504040204" pitchFamily="50" charset="-128"/>
                <a:ea typeface="Meiryo UI" panose="020B0604030504040204" pitchFamily="50" charset="-128"/>
              </a:rPr>
              <a:t>260</a:t>
            </a:r>
            <a:r>
              <a:rPr lang="ja-JP" altLang="en-US" sz="1100" dirty="0" smtClean="0">
                <a:latin typeface="Meiryo UI" panose="020B0604030504040204" pitchFamily="50" charset="-128"/>
                <a:ea typeface="Meiryo UI" panose="020B0604030504040204" pitchFamily="50" charset="-128"/>
              </a:rPr>
              <a:t>戸</a:t>
            </a:r>
            <a:endParaRPr lang="en-US" altLang="ja-JP" sz="1100" dirty="0" smtClean="0">
              <a:latin typeface="Meiryo UI" panose="020B0604030504040204" pitchFamily="50" charset="-128"/>
              <a:ea typeface="Meiryo UI" panose="020B0604030504040204" pitchFamily="50" charset="-128"/>
            </a:endParaRPr>
          </a:p>
          <a:p>
            <a:pPr algn="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0.9</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527926" y="5628714"/>
            <a:ext cx="752129" cy="261610"/>
          </a:xfrm>
          <a:prstGeom prst="rect">
            <a:avLst/>
          </a:prstGeom>
          <a:noFill/>
        </p:spPr>
        <p:txBody>
          <a:bodyPr wrap="none" rtlCol="0">
            <a:spAutoFit/>
          </a:bodyPr>
          <a:lstStyle/>
          <a:p>
            <a:r>
              <a:rPr kumimoji="1" lang="en-US" altLang="ja-JP" sz="1100" dirty="0"/>
              <a:t>17</a:t>
            </a:r>
            <a:r>
              <a:rPr kumimoji="1" lang="ja-JP" altLang="en-US" sz="1100" dirty="0"/>
              <a:t>㎡以下</a:t>
            </a:r>
          </a:p>
        </p:txBody>
      </p:sp>
      <p:sp>
        <p:nvSpPr>
          <p:cNvPr id="17" name="テキスト ボックス 16"/>
          <p:cNvSpPr txBox="1"/>
          <p:nvPr/>
        </p:nvSpPr>
        <p:spPr>
          <a:xfrm>
            <a:off x="3838137" y="5225475"/>
            <a:ext cx="755335" cy="261610"/>
          </a:xfrm>
          <a:prstGeom prst="rect">
            <a:avLst/>
          </a:prstGeom>
          <a:noFill/>
        </p:spPr>
        <p:txBody>
          <a:bodyPr wrap="none" rtlCol="0">
            <a:spAutoFit/>
          </a:bodyPr>
          <a:lstStyle/>
          <a:p>
            <a:r>
              <a:rPr lang="en-US" altLang="ja-JP" sz="1100" dirty="0"/>
              <a:t>18</a:t>
            </a:r>
            <a:r>
              <a:rPr lang="ja-JP" altLang="en-US" sz="1100" dirty="0"/>
              <a:t>～</a:t>
            </a:r>
            <a:r>
              <a:rPr lang="en-US" altLang="ja-JP" sz="1100" dirty="0"/>
              <a:t>24</a:t>
            </a:r>
            <a:r>
              <a:rPr kumimoji="1" lang="ja-JP" altLang="en-US" sz="1100" dirty="0"/>
              <a:t>㎡</a:t>
            </a:r>
          </a:p>
        </p:txBody>
      </p:sp>
      <p:sp>
        <p:nvSpPr>
          <p:cNvPr id="18" name="テキスト ボックス 17"/>
          <p:cNvSpPr txBox="1"/>
          <p:nvPr/>
        </p:nvSpPr>
        <p:spPr>
          <a:xfrm>
            <a:off x="3851217" y="4188792"/>
            <a:ext cx="752129" cy="261610"/>
          </a:xfrm>
          <a:prstGeom prst="rect">
            <a:avLst/>
          </a:prstGeom>
          <a:noFill/>
        </p:spPr>
        <p:txBody>
          <a:bodyPr wrap="none" rtlCol="0">
            <a:spAutoFit/>
          </a:bodyPr>
          <a:lstStyle/>
          <a:p>
            <a:r>
              <a:rPr lang="en-US" altLang="ja-JP" sz="1100" dirty="0"/>
              <a:t>25</a:t>
            </a:r>
            <a:r>
              <a:rPr kumimoji="1" lang="ja-JP" altLang="en-US" sz="1100" dirty="0"/>
              <a:t>㎡以上</a:t>
            </a:r>
          </a:p>
        </p:txBody>
      </p:sp>
      <p:sp>
        <p:nvSpPr>
          <p:cNvPr id="6" name="フリーフォーム 5"/>
          <p:cNvSpPr/>
          <p:nvPr/>
        </p:nvSpPr>
        <p:spPr>
          <a:xfrm>
            <a:off x="1799303" y="4146461"/>
            <a:ext cx="1651820" cy="1769807"/>
          </a:xfrm>
          <a:custGeom>
            <a:avLst/>
            <a:gdLst>
              <a:gd name="connsiteX0" fmla="*/ 1651820 w 1651820"/>
              <a:gd name="connsiteY0" fmla="*/ 176981 h 1769807"/>
              <a:gd name="connsiteX1" fmla="*/ 1150374 w 1651820"/>
              <a:gd name="connsiteY1" fmla="*/ 176981 h 1769807"/>
              <a:gd name="connsiteX2" fmla="*/ 958645 w 1651820"/>
              <a:gd name="connsiteY2" fmla="*/ 929149 h 1769807"/>
              <a:gd name="connsiteX3" fmla="*/ 530942 w 1651820"/>
              <a:gd name="connsiteY3" fmla="*/ 929149 h 1769807"/>
              <a:gd name="connsiteX4" fmla="*/ 309716 w 1651820"/>
              <a:gd name="connsiteY4" fmla="*/ 1769807 h 1769807"/>
              <a:gd name="connsiteX5" fmla="*/ 0 w 1651820"/>
              <a:gd name="connsiteY5" fmla="*/ 1769807 h 1769807"/>
              <a:gd name="connsiteX6" fmla="*/ 0 w 1651820"/>
              <a:gd name="connsiteY6" fmla="*/ 1725562 h 1769807"/>
              <a:gd name="connsiteX7" fmla="*/ 294968 w 1651820"/>
              <a:gd name="connsiteY7" fmla="*/ 1725562 h 1769807"/>
              <a:gd name="connsiteX8" fmla="*/ 516194 w 1651820"/>
              <a:gd name="connsiteY8" fmla="*/ 825910 h 1769807"/>
              <a:gd name="connsiteX9" fmla="*/ 899652 w 1651820"/>
              <a:gd name="connsiteY9" fmla="*/ 825910 h 1769807"/>
              <a:gd name="connsiteX10" fmla="*/ 1120878 w 1651820"/>
              <a:gd name="connsiteY10" fmla="*/ 0 h 1769807"/>
              <a:gd name="connsiteX11" fmla="*/ 1637071 w 1651820"/>
              <a:gd name="connsiteY11" fmla="*/ 0 h 1769807"/>
              <a:gd name="connsiteX12" fmla="*/ 1651820 w 1651820"/>
              <a:gd name="connsiteY12" fmla="*/ 176981 h 176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820" h="1769807">
                <a:moveTo>
                  <a:pt x="1651820" y="176981"/>
                </a:moveTo>
                <a:lnTo>
                  <a:pt x="1150374" y="176981"/>
                </a:lnTo>
                <a:lnTo>
                  <a:pt x="958645" y="929149"/>
                </a:lnTo>
                <a:lnTo>
                  <a:pt x="530942" y="929149"/>
                </a:lnTo>
                <a:lnTo>
                  <a:pt x="309716" y="1769807"/>
                </a:lnTo>
                <a:lnTo>
                  <a:pt x="0" y="1769807"/>
                </a:lnTo>
                <a:lnTo>
                  <a:pt x="0" y="1725562"/>
                </a:lnTo>
                <a:lnTo>
                  <a:pt x="294968" y="1725562"/>
                </a:lnTo>
                <a:lnTo>
                  <a:pt x="516194" y="825910"/>
                </a:lnTo>
                <a:lnTo>
                  <a:pt x="899652" y="825910"/>
                </a:lnTo>
                <a:lnTo>
                  <a:pt x="1120878" y="0"/>
                </a:lnTo>
                <a:lnTo>
                  <a:pt x="1637071" y="0"/>
                </a:lnTo>
                <a:lnTo>
                  <a:pt x="1651820" y="176981"/>
                </a:lnTo>
                <a:close/>
              </a:path>
            </a:pathLst>
          </a:cu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893939A-097A-41A7-B6E4-FE90E5C118F7}"/>
              </a:ext>
            </a:extLst>
          </p:cNvPr>
          <p:cNvSpPr txBox="1"/>
          <p:nvPr/>
        </p:nvSpPr>
        <p:spPr>
          <a:xfrm>
            <a:off x="2732279" y="2127695"/>
            <a:ext cx="3838935" cy="338554"/>
          </a:xfrm>
          <a:prstGeom prst="rect">
            <a:avLst/>
          </a:prstGeom>
          <a:noFill/>
          <a:ln>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在庫物件</a:t>
            </a:r>
            <a:r>
              <a:rPr lang="ja-JP" altLang="en-US" sz="1600" dirty="0">
                <a:latin typeface="Meiryo UI" panose="020B0604030504040204" pitchFamily="50" charset="-128"/>
                <a:ea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rPr>
              <a:t>家賃と面積の分布</a:t>
            </a:r>
            <a:r>
              <a:rPr kumimoji="1" lang="ja-JP" altLang="en-US" sz="1200" dirty="0" smtClean="0">
                <a:latin typeface="Meiryo UI" panose="020B0604030504040204" pitchFamily="50" charset="-128"/>
                <a:ea typeface="Meiryo UI" panose="020B0604030504040204" pitchFamily="50" charset="-128"/>
              </a:rPr>
              <a:t>（新耐震以降）</a:t>
            </a:r>
            <a:endParaRPr kumimoji="1" lang="ja-JP" altLang="en-US" sz="1600" dirty="0">
              <a:latin typeface="Meiryo UI" panose="020B0604030504040204" pitchFamily="50" charset="-128"/>
              <a:ea typeface="Meiryo UI" panose="020B0604030504040204" pitchFamily="50" charset="-128"/>
            </a:endParaRPr>
          </a:p>
        </p:txBody>
      </p:sp>
      <p:sp>
        <p:nvSpPr>
          <p:cNvPr id="22" name="フリーフォーム 21"/>
          <p:cNvSpPr/>
          <p:nvPr/>
        </p:nvSpPr>
        <p:spPr>
          <a:xfrm>
            <a:off x="3905675" y="3039795"/>
            <a:ext cx="929149" cy="3108824"/>
          </a:xfrm>
          <a:custGeom>
            <a:avLst/>
            <a:gdLst>
              <a:gd name="connsiteX0" fmla="*/ 929149 w 929149"/>
              <a:gd name="connsiteY0" fmla="*/ 3524865 h 3524865"/>
              <a:gd name="connsiteX1" fmla="*/ 929149 w 929149"/>
              <a:gd name="connsiteY1" fmla="*/ 0 h 3524865"/>
              <a:gd name="connsiteX2" fmla="*/ 0 w 929149"/>
              <a:gd name="connsiteY2" fmla="*/ 0 h 3524865"/>
            </a:gdLst>
            <a:ahLst/>
            <a:cxnLst>
              <a:cxn ang="0">
                <a:pos x="connsiteX0" y="connsiteY0"/>
              </a:cxn>
              <a:cxn ang="0">
                <a:pos x="connsiteX1" y="connsiteY1"/>
              </a:cxn>
              <a:cxn ang="0">
                <a:pos x="connsiteX2" y="connsiteY2"/>
              </a:cxn>
            </a:cxnLst>
            <a:rect l="l" t="t" r="r" b="b"/>
            <a:pathLst>
              <a:path w="929149" h="3524865">
                <a:moveTo>
                  <a:pt x="929149" y="3524865"/>
                </a:moveTo>
                <a:lnTo>
                  <a:pt x="929149" y="0"/>
                </a:lnTo>
                <a:lnTo>
                  <a:pt x="0" y="0"/>
                </a:lnTo>
              </a:path>
            </a:pathLst>
          </a:custGeom>
          <a:noFill/>
          <a:ln w="3175">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663493" y="3040318"/>
            <a:ext cx="2258952" cy="430887"/>
          </a:xfrm>
          <a:prstGeom prst="rect">
            <a:avLst/>
          </a:prstGeom>
          <a:noFill/>
        </p:spPr>
        <p:txBody>
          <a:bodyPr wrap="none" rtlCol="0">
            <a:spAutoFit/>
          </a:bodyPr>
          <a:lstStyle/>
          <a:p>
            <a:pPr algn="r"/>
            <a:r>
              <a:rPr lang="ja-JP" altLang="en-US" sz="1100" dirty="0">
                <a:latin typeface="Meiryo UI" panose="020B0604030504040204" pitchFamily="50" charset="-128"/>
                <a:ea typeface="Meiryo UI" panose="020B0604030504040204" pitchFamily="50" charset="-128"/>
              </a:rPr>
              <a:t>６</a:t>
            </a:r>
            <a:r>
              <a:rPr kumimoji="1" lang="ja-JP" altLang="en-US" sz="1100" dirty="0" smtClean="0">
                <a:latin typeface="Meiryo UI" panose="020B0604030504040204" pitchFamily="50" charset="-128"/>
                <a:ea typeface="Meiryo UI" panose="020B0604030504040204" pitchFamily="50" charset="-128"/>
              </a:rPr>
              <a:t>万円</a:t>
            </a:r>
            <a:r>
              <a:rPr kumimoji="1" lang="ja-JP" altLang="en-US" sz="1100" dirty="0">
                <a:latin typeface="Meiryo UI" panose="020B0604030504040204" pitchFamily="50" charset="-128"/>
                <a:ea typeface="Meiryo UI" panose="020B0604030504040204" pitchFamily="50" charset="-128"/>
              </a:rPr>
              <a:t>未満</a:t>
            </a:r>
            <a:r>
              <a:rPr kumimoji="1" lang="ja-JP" altLang="en-US" sz="1100" dirty="0" smtClean="0">
                <a:latin typeface="Meiryo UI" panose="020B0604030504040204" pitchFamily="50" charset="-128"/>
                <a:ea typeface="Meiryo UI" panose="020B0604030504040204" pitchFamily="50" charset="-128"/>
              </a:rPr>
              <a:t>かつ</a:t>
            </a:r>
            <a:r>
              <a:rPr kumimoji="1" lang="en-US" altLang="ja-JP" sz="1100" dirty="0" smtClean="0">
                <a:latin typeface="Meiryo UI" panose="020B0604030504040204" pitchFamily="50" charset="-128"/>
                <a:ea typeface="Meiryo UI" panose="020B0604030504040204" pitchFamily="50" charset="-128"/>
              </a:rPr>
              <a:t>25㎡</a:t>
            </a:r>
            <a:r>
              <a:rPr kumimoji="1" lang="ja-JP" altLang="en-US" sz="1100" dirty="0" smtClean="0">
                <a:latin typeface="Meiryo UI" panose="020B0604030504040204" pitchFamily="50" charset="-128"/>
                <a:ea typeface="Meiryo UI" panose="020B0604030504040204" pitchFamily="50" charset="-128"/>
              </a:rPr>
              <a:t>以上</a:t>
            </a:r>
            <a:r>
              <a:rPr kumimoji="1" lang="en-US" altLang="ja-JP" sz="1100" dirty="0" smtClean="0">
                <a:latin typeface="Meiryo UI" panose="020B0604030504040204" pitchFamily="50" charset="-128"/>
                <a:ea typeface="Meiryo UI" panose="020B0604030504040204" pitchFamily="50" charset="-128"/>
              </a:rPr>
              <a:t>4,311</a:t>
            </a:r>
            <a:r>
              <a:rPr lang="ja-JP" altLang="en-US" sz="1100" dirty="0" smtClean="0">
                <a:latin typeface="Meiryo UI" panose="020B0604030504040204" pitchFamily="50" charset="-128"/>
                <a:ea typeface="Meiryo UI" panose="020B0604030504040204" pitchFamily="50" charset="-128"/>
              </a:rPr>
              <a:t>戸</a:t>
            </a:r>
            <a:endParaRPr lang="en-US" altLang="ja-JP" sz="1100" dirty="0" smtClean="0">
              <a:latin typeface="Meiryo UI" panose="020B0604030504040204" pitchFamily="50" charset="-128"/>
              <a:ea typeface="Meiryo UI" panose="020B0604030504040204" pitchFamily="50" charset="-128"/>
            </a:endParaRPr>
          </a:p>
          <a:p>
            <a:pPr algn="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14%</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24" name="フリーフォーム 23"/>
          <p:cNvSpPr/>
          <p:nvPr/>
        </p:nvSpPr>
        <p:spPr>
          <a:xfrm>
            <a:off x="5178476" y="2707250"/>
            <a:ext cx="929149" cy="3441369"/>
          </a:xfrm>
          <a:custGeom>
            <a:avLst/>
            <a:gdLst>
              <a:gd name="connsiteX0" fmla="*/ 929149 w 929149"/>
              <a:gd name="connsiteY0" fmla="*/ 3524865 h 3524865"/>
              <a:gd name="connsiteX1" fmla="*/ 929149 w 929149"/>
              <a:gd name="connsiteY1" fmla="*/ 0 h 3524865"/>
              <a:gd name="connsiteX2" fmla="*/ 0 w 929149"/>
              <a:gd name="connsiteY2" fmla="*/ 0 h 3524865"/>
            </a:gdLst>
            <a:ahLst/>
            <a:cxnLst>
              <a:cxn ang="0">
                <a:pos x="connsiteX0" y="connsiteY0"/>
              </a:cxn>
              <a:cxn ang="0">
                <a:pos x="connsiteX1" y="connsiteY1"/>
              </a:cxn>
              <a:cxn ang="0">
                <a:pos x="connsiteX2" y="connsiteY2"/>
              </a:cxn>
            </a:cxnLst>
            <a:rect l="l" t="t" r="r" b="b"/>
            <a:pathLst>
              <a:path w="929149" h="3524865">
                <a:moveTo>
                  <a:pt x="929149" y="3524865"/>
                </a:moveTo>
                <a:lnTo>
                  <a:pt x="929149" y="0"/>
                </a:lnTo>
                <a:lnTo>
                  <a:pt x="0" y="0"/>
                </a:lnTo>
              </a:path>
            </a:pathLst>
          </a:custGeom>
          <a:noFill/>
          <a:ln w="3175">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820561" y="2713799"/>
            <a:ext cx="2347117" cy="430887"/>
          </a:xfrm>
          <a:prstGeom prst="rect">
            <a:avLst/>
          </a:prstGeom>
          <a:noFill/>
        </p:spPr>
        <p:txBody>
          <a:bodyPr wrap="none" rtlCol="0">
            <a:spAutoFit/>
          </a:bodyPr>
          <a:lstStyle/>
          <a:p>
            <a:pPr algn="r"/>
            <a:r>
              <a:rPr lang="ja-JP" altLang="en-US" sz="1100" dirty="0">
                <a:latin typeface="Meiryo UI" panose="020B0604030504040204" pitchFamily="50" charset="-128"/>
                <a:ea typeface="Meiryo UI" panose="020B0604030504040204" pitchFamily="50" charset="-128"/>
              </a:rPr>
              <a:t>８</a:t>
            </a:r>
            <a:r>
              <a:rPr kumimoji="1" lang="ja-JP" altLang="en-US" sz="1100" dirty="0" smtClean="0">
                <a:latin typeface="Meiryo UI" panose="020B0604030504040204" pitchFamily="50" charset="-128"/>
                <a:ea typeface="Meiryo UI" panose="020B0604030504040204" pitchFamily="50" charset="-128"/>
              </a:rPr>
              <a:t>万円</a:t>
            </a:r>
            <a:r>
              <a:rPr kumimoji="1" lang="ja-JP" altLang="en-US" sz="1100" dirty="0">
                <a:latin typeface="Meiryo UI" panose="020B0604030504040204" pitchFamily="50" charset="-128"/>
                <a:ea typeface="Meiryo UI" panose="020B0604030504040204" pitchFamily="50" charset="-128"/>
              </a:rPr>
              <a:t>未満</a:t>
            </a:r>
            <a:r>
              <a:rPr kumimoji="1" lang="ja-JP" altLang="en-US" sz="1100" dirty="0" smtClean="0">
                <a:latin typeface="Meiryo UI" panose="020B0604030504040204" pitchFamily="50" charset="-128"/>
                <a:ea typeface="Meiryo UI" panose="020B0604030504040204" pitchFamily="50" charset="-128"/>
              </a:rPr>
              <a:t>かつ</a:t>
            </a:r>
            <a:r>
              <a:rPr kumimoji="1" lang="en-US" altLang="ja-JP" sz="1100" dirty="0" smtClean="0">
                <a:latin typeface="Meiryo UI" panose="020B0604030504040204" pitchFamily="50" charset="-128"/>
                <a:ea typeface="Meiryo UI" panose="020B0604030504040204" pitchFamily="50" charset="-128"/>
              </a:rPr>
              <a:t>25㎡</a:t>
            </a:r>
            <a:r>
              <a:rPr kumimoji="1" lang="ja-JP" altLang="en-US" sz="1100" dirty="0" smtClean="0">
                <a:latin typeface="Meiryo UI" panose="020B0604030504040204" pitchFamily="50" charset="-128"/>
                <a:ea typeface="Meiryo UI" panose="020B0604030504040204" pitchFamily="50" charset="-128"/>
              </a:rPr>
              <a:t>以上</a:t>
            </a:r>
            <a:r>
              <a:rPr kumimoji="1" lang="en-US" altLang="ja-JP" sz="1100" dirty="0" smtClean="0">
                <a:latin typeface="Meiryo UI" panose="020B0604030504040204" pitchFamily="50" charset="-128"/>
                <a:ea typeface="Meiryo UI" panose="020B0604030504040204" pitchFamily="50" charset="-128"/>
              </a:rPr>
              <a:t>11,434</a:t>
            </a:r>
            <a:r>
              <a:rPr lang="ja-JP" altLang="en-US" sz="1100" dirty="0" smtClean="0">
                <a:latin typeface="Meiryo UI" panose="020B0604030504040204" pitchFamily="50" charset="-128"/>
                <a:ea typeface="Meiryo UI" panose="020B0604030504040204" pitchFamily="50" charset="-128"/>
              </a:rPr>
              <a:t>戸</a:t>
            </a:r>
            <a:endParaRPr lang="en-US" altLang="ja-JP" sz="1100" dirty="0" smtClean="0">
              <a:latin typeface="Meiryo UI" panose="020B0604030504040204" pitchFamily="50" charset="-128"/>
              <a:ea typeface="Meiryo UI" panose="020B0604030504040204" pitchFamily="50" charset="-128"/>
            </a:endParaRPr>
          </a:p>
          <a:p>
            <a:pPr algn="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38</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20"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18</a:t>
            </a:fld>
            <a:endParaRPr lang="ja-JP" altLang="en-US" sz="1400">
              <a:solidFill>
                <a:schemeClr val="tx1"/>
              </a:solidFill>
            </a:endParaRPr>
          </a:p>
        </p:txBody>
      </p:sp>
      <p:sp>
        <p:nvSpPr>
          <p:cNvPr id="27" name="テキスト ボックス 26"/>
          <p:cNvSpPr txBox="1"/>
          <p:nvPr/>
        </p:nvSpPr>
        <p:spPr>
          <a:xfrm>
            <a:off x="6571214" y="2281421"/>
            <a:ext cx="1642299" cy="253916"/>
          </a:xfrm>
          <a:prstGeom prst="rect">
            <a:avLst/>
          </a:prstGeom>
          <a:noFill/>
        </p:spPr>
        <p:txBody>
          <a:bodyPr wrap="square" rtlCol="0">
            <a:spAutoFit/>
          </a:bodyPr>
          <a:lstStyle/>
          <a:p>
            <a:pPr algn="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a:t>
            </a:r>
            <a:r>
              <a:rPr lang="en-US" altLang="ja-JP" sz="105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30,275</a:t>
            </a:r>
            <a:r>
              <a:rPr lang="ja-JP" altLang="en-US" sz="105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戸</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92482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住宅セーフティネット制度（</a:t>
            </a:r>
            <a:r>
              <a:rPr lang="en-US" altLang="ja-JP"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2"/>
          <a:stretch>
            <a:fillRect/>
          </a:stretch>
        </p:blipFill>
        <p:spPr>
          <a:xfrm>
            <a:off x="1299562" y="2186856"/>
            <a:ext cx="6544876" cy="4551786"/>
          </a:xfrm>
          <a:prstGeom prst="rect">
            <a:avLst/>
          </a:prstGeom>
          <a:ln>
            <a:solidFill>
              <a:schemeClr val="tx1"/>
            </a:solidFill>
          </a:ln>
        </p:spPr>
      </p:pic>
      <p:sp>
        <p:nvSpPr>
          <p:cNvPr id="6"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19</a:t>
            </a:fld>
            <a:endParaRPr lang="ja-JP" altLang="en-US" sz="1400">
              <a:solidFill>
                <a:schemeClr val="tx1"/>
              </a:solidFill>
            </a:endParaRPr>
          </a:p>
        </p:txBody>
      </p:sp>
      <p:sp>
        <p:nvSpPr>
          <p:cNvPr id="7" name="Rectangle 6">
            <a:extLst>
              <a:ext uri="{FF2B5EF4-FFF2-40B4-BE49-F238E27FC236}">
                <a16:creationId xmlns:a16="http://schemas.microsoft.com/office/drawing/2014/main" id="{8FEC8EFE-731C-4F64-8DA7-2A23E66029BF}"/>
              </a:ext>
            </a:extLst>
          </p:cNvPr>
          <p:cNvSpPr>
            <a:spLocks noChangeArrowheads="1"/>
          </p:cNvSpPr>
          <p:nvPr/>
        </p:nvSpPr>
        <p:spPr bwMode="auto">
          <a:xfrm>
            <a:off x="279000" y="570764"/>
            <a:ext cx="8586000" cy="1477328"/>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住宅セーフティネット法の改正（</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）により、高齢者</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者、外国人、子育て</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世帯、低所得者などの住宅</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要配慮者の入居を受け入れることとしている賃貸住宅（セーフティネット住宅）の登録制度が創設された。</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一定の質（面積、耐震性能）を満たした賃貸住宅につ</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て、事業者の申請によりセーフティネット住宅として登録される。</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13741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9"/>
          <p:cNvSpPr txBox="1"/>
          <p:nvPr/>
        </p:nvSpPr>
        <p:spPr>
          <a:xfrm>
            <a:off x="279000" y="487004"/>
            <a:ext cx="8586000" cy="92333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355600" indent="-355600"/>
            <a:r>
              <a:rPr lang="ja-JP" altLang="en-US" sz="1800" dirty="0">
                <a:latin typeface="Meiryo UI" panose="020B0604030504040204" pitchFamily="50" charset="-128"/>
                <a:ea typeface="Meiryo UI" panose="020B0604030504040204" pitchFamily="50" charset="-128"/>
                <a:cs typeface="Meiryo UI" panose="020B0604030504040204" pitchFamily="50" charset="-128"/>
              </a:rPr>
              <a:t>○　住宅ストックの</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46.2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216</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万戸）が賃貸住宅と推計され、うち公的賃貸住宅は約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万戸で、賃貸住宅ストックの約２割を占めている。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800" dirty="0">
                <a:latin typeface="Meiryo UI" panose="020B0604030504040204" pitchFamily="50" charset="-128"/>
                <a:ea typeface="Meiryo UI" panose="020B0604030504040204" pitchFamily="50" charset="-128"/>
                <a:cs typeface="Meiryo UI" panose="020B0604030504040204" pitchFamily="50" charset="-128"/>
              </a:rPr>
              <a:t>○　住宅全体の約９割を、民間住宅（民間賃貸住宅及び持家）が占めている。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78"/>
          <p:cNvSpPr txBox="1">
            <a:spLocks noChangeArrowheads="1"/>
          </p:cNvSpPr>
          <p:nvPr/>
        </p:nvSpPr>
        <p:spPr bwMode="auto">
          <a:xfrm>
            <a:off x="489996" y="6142680"/>
            <a:ext cx="8258467" cy="67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lIns="74295" tIns="8890" rIns="74295" bIns="889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800"/>
              </a:lnSpc>
              <a:spcBef>
                <a:spcPct val="50000"/>
              </a:spcBef>
              <a:buFontTx/>
              <a:buNone/>
            </a:pP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公的賃貸住宅戸数は</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H31.3.31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800"/>
              </a:lnSpc>
              <a:spcBef>
                <a:spcPct val="50000"/>
              </a:spcBef>
              <a:buFontTx/>
              <a:buNone/>
            </a:pP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公的賃貸住宅以外の住宅数については、Ｈ</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住宅･土地統計調査より推計</a:t>
            </a:r>
          </a:p>
          <a:p>
            <a:pPr eaLnBrk="1" hangingPunct="1">
              <a:lnSpc>
                <a:spcPts val="800"/>
              </a:lnSpc>
              <a:spcBef>
                <a:spcPct val="50000"/>
              </a:spcBef>
              <a:buFontTx/>
              <a:buNone/>
            </a:pP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特定公共賃貸住宅は特優賃として計上</a:t>
            </a:r>
          </a:p>
          <a:p>
            <a:pPr eaLnBrk="1" hangingPunct="1">
              <a:lnSpc>
                <a:spcPts val="800"/>
              </a:lnSpc>
              <a:spcBef>
                <a:spcPct val="50000"/>
              </a:spcBef>
              <a:buFontTx/>
              <a:buNone/>
            </a:pP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高優賃には、公社・ＵＲ分を含む</a:t>
            </a:r>
          </a:p>
        </p:txBody>
      </p:sp>
      <p:sp>
        <p:nvSpPr>
          <p:cNvPr id="40" name="テキスト ボックス 39"/>
          <p:cNvSpPr txBox="1"/>
          <p:nvPr/>
        </p:nvSpPr>
        <p:spPr>
          <a:xfrm>
            <a:off x="3145900" y="6628804"/>
            <a:ext cx="550810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年住宅・土地統計調査」（総務省統計局）、大阪府資料を基に大阪府作成</a:t>
            </a:r>
          </a:p>
        </p:txBody>
      </p:sp>
      <p:sp>
        <p:nvSpPr>
          <p:cNvPr id="8"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住宅ストックの状況　－所有関係別の住宅数の割合</a:t>
            </a:r>
            <a:r>
              <a:rPr lang="ja-JP" altLang="en-US" sz="20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ー</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979711" y="1491234"/>
            <a:ext cx="5484009" cy="4582102"/>
            <a:chOff x="-169141" y="1802655"/>
            <a:chExt cx="6549799" cy="5472608"/>
          </a:xfrm>
        </p:grpSpPr>
        <p:sp>
          <p:nvSpPr>
            <p:cNvPr id="42" name="Freeform 57"/>
            <p:cNvSpPr>
              <a:spLocks/>
            </p:cNvSpPr>
            <p:nvPr/>
          </p:nvSpPr>
          <p:spPr bwMode="auto">
            <a:xfrm>
              <a:off x="4334370" y="6583112"/>
              <a:ext cx="2046288" cy="663575"/>
            </a:xfrm>
            <a:custGeom>
              <a:avLst/>
              <a:gdLst/>
              <a:ahLst/>
              <a:cxnLst>
                <a:cxn ang="0">
                  <a:pos x="43" y="0"/>
                </a:cxn>
                <a:cxn ang="0">
                  <a:pos x="31" y="0"/>
                </a:cxn>
                <a:cxn ang="0">
                  <a:pos x="23" y="0"/>
                </a:cxn>
                <a:cxn ang="0">
                  <a:pos x="16" y="3"/>
                </a:cxn>
                <a:cxn ang="0">
                  <a:pos x="12" y="9"/>
                </a:cxn>
                <a:cxn ang="0">
                  <a:pos x="4" y="12"/>
                </a:cxn>
                <a:cxn ang="0">
                  <a:pos x="0" y="18"/>
                </a:cxn>
                <a:cxn ang="0">
                  <a:pos x="0" y="24"/>
                </a:cxn>
                <a:cxn ang="0">
                  <a:pos x="0" y="33"/>
                </a:cxn>
                <a:cxn ang="0">
                  <a:pos x="0" y="279"/>
                </a:cxn>
                <a:cxn ang="0">
                  <a:pos x="0" y="288"/>
                </a:cxn>
                <a:cxn ang="0">
                  <a:pos x="0" y="294"/>
                </a:cxn>
                <a:cxn ang="0">
                  <a:pos x="4" y="300"/>
                </a:cxn>
                <a:cxn ang="0">
                  <a:pos x="12" y="303"/>
                </a:cxn>
                <a:cxn ang="0">
                  <a:pos x="16" y="309"/>
                </a:cxn>
                <a:cxn ang="0">
                  <a:pos x="23" y="312"/>
                </a:cxn>
                <a:cxn ang="0">
                  <a:pos x="31" y="312"/>
                </a:cxn>
                <a:cxn ang="0">
                  <a:pos x="43" y="315"/>
                </a:cxn>
                <a:cxn ang="0">
                  <a:pos x="1243" y="315"/>
                </a:cxn>
                <a:cxn ang="0">
                  <a:pos x="1255" y="312"/>
                </a:cxn>
                <a:cxn ang="0">
                  <a:pos x="1262" y="312"/>
                </a:cxn>
                <a:cxn ang="0">
                  <a:pos x="1270" y="309"/>
                </a:cxn>
                <a:cxn ang="0">
                  <a:pos x="1274" y="303"/>
                </a:cxn>
                <a:cxn ang="0">
                  <a:pos x="1281" y="300"/>
                </a:cxn>
                <a:cxn ang="0">
                  <a:pos x="1285" y="294"/>
                </a:cxn>
                <a:cxn ang="0">
                  <a:pos x="1285" y="288"/>
                </a:cxn>
                <a:cxn ang="0">
                  <a:pos x="1289" y="279"/>
                </a:cxn>
                <a:cxn ang="0">
                  <a:pos x="1289" y="33"/>
                </a:cxn>
                <a:cxn ang="0">
                  <a:pos x="1285" y="24"/>
                </a:cxn>
                <a:cxn ang="0">
                  <a:pos x="1285" y="18"/>
                </a:cxn>
                <a:cxn ang="0">
                  <a:pos x="1281" y="12"/>
                </a:cxn>
                <a:cxn ang="0">
                  <a:pos x="1274" y="9"/>
                </a:cxn>
                <a:cxn ang="0">
                  <a:pos x="1270" y="3"/>
                </a:cxn>
                <a:cxn ang="0">
                  <a:pos x="1262" y="0"/>
                </a:cxn>
                <a:cxn ang="0">
                  <a:pos x="1255" y="0"/>
                </a:cxn>
                <a:cxn ang="0">
                  <a:pos x="1243" y="0"/>
                </a:cxn>
                <a:cxn ang="0">
                  <a:pos x="43" y="0"/>
                </a:cxn>
              </a:cxnLst>
              <a:rect l="0" t="0" r="r" b="b"/>
              <a:pathLst>
                <a:path w="1289" h="315">
                  <a:moveTo>
                    <a:pt x="43" y="0"/>
                  </a:moveTo>
                  <a:lnTo>
                    <a:pt x="31" y="0"/>
                  </a:lnTo>
                  <a:lnTo>
                    <a:pt x="23" y="0"/>
                  </a:lnTo>
                  <a:lnTo>
                    <a:pt x="16" y="3"/>
                  </a:lnTo>
                  <a:lnTo>
                    <a:pt x="12" y="9"/>
                  </a:lnTo>
                  <a:lnTo>
                    <a:pt x="4" y="12"/>
                  </a:lnTo>
                  <a:lnTo>
                    <a:pt x="0" y="18"/>
                  </a:lnTo>
                  <a:lnTo>
                    <a:pt x="0" y="24"/>
                  </a:lnTo>
                  <a:lnTo>
                    <a:pt x="0" y="33"/>
                  </a:lnTo>
                  <a:lnTo>
                    <a:pt x="0" y="279"/>
                  </a:lnTo>
                  <a:lnTo>
                    <a:pt x="0" y="288"/>
                  </a:lnTo>
                  <a:lnTo>
                    <a:pt x="0" y="294"/>
                  </a:lnTo>
                  <a:lnTo>
                    <a:pt x="4" y="300"/>
                  </a:lnTo>
                  <a:lnTo>
                    <a:pt x="12" y="303"/>
                  </a:lnTo>
                  <a:lnTo>
                    <a:pt x="16" y="309"/>
                  </a:lnTo>
                  <a:lnTo>
                    <a:pt x="23" y="312"/>
                  </a:lnTo>
                  <a:lnTo>
                    <a:pt x="31" y="312"/>
                  </a:lnTo>
                  <a:lnTo>
                    <a:pt x="43" y="315"/>
                  </a:lnTo>
                  <a:lnTo>
                    <a:pt x="1243" y="315"/>
                  </a:lnTo>
                  <a:lnTo>
                    <a:pt x="1255" y="312"/>
                  </a:lnTo>
                  <a:lnTo>
                    <a:pt x="1262" y="312"/>
                  </a:lnTo>
                  <a:lnTo>
                    <a:pt x="1270" y="309"/>
                  </a:lnTo>
                  <a:lnTo>
                    <a:pt x="1274" y="303"/>
                  </a:lnTo>
                  <a:lnTo>
                    <a:pt x="1281" y="300"/>
                  </a:lnTo>
                  <a:lnTo>
                    <a:pt x="1285" y="294"/>
                  </a:lnTo>
                  <a:lnTo>
                    <a:pt x="1285" y="288"/>
                  </a:lnTo>
                  <a:lnTo>
                    <a:pt x="1289" y="279"/>
                  </a:lnTo>
                  <a:lnTo>
                    <a:pt x="1289" y="33"/>
                  </a:lnTo>
                  <a:lnTo>
                    <a:pt x="1285" y="24"/>
                  </a:lnTo>
                  <a:lnTo>
                    <a:pt x="1285" y="18"/>
                  </a:lnTo>
                  <a:lnTo>
                    <a:pt x="1281" y="12"/>
                  </a:lnTo>
                  <a:lnTo>
                    <a:pt x="1274" y="9"/>
                  </a:lnTo>
                  <a:lnTo>
                    <a:pt x="1270" y="3"/>
                  </a:lnTo>
                  <a:lnTo>
                    <a:pt x="1262" y="0"/>
                  </a:lnTo>
                  <a:lnTo>
                    <a:pt x="1255" y="0"/>
                  </a:lnTo>
                  <a:lnTo>
                    <a:pt x="1243" y="0"/>
                  </a:lnTo>
                  <a:lnTo>
                    <a:pt x="43" y="0"/>
                  </a:lnTo>
                </a:path>
              </a:pathLst>
            </a:custGeom>
            <a:noFill/>
            <a:ln w="19050">
              <a:solidFill>
                <a:srgbClr val="000000"/>
              </a:solidFill>
              <a:prstDash val="solid"/>
              <a:round/>
              <a:headEnd/>
              <a:tailEnd/>
            </a:ln>
          </p:spPr>
          <p:txBody>
            <a:bodyPr/>
            <a:lstStyle/>
            <a:p>
              <a:pPr>
                <a:defRPr/>
              </a:pPr>
              <a:endParaRPr lang="ja-JP" altLang="en-US" sz="1600" b="1" u="sng">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43" name="Freeform 27"/>
            <p:cNvSpPr>
              <a:spLocks/>
            </p:cNvSpPr>
            <p:nvPr/>
          </p:nvSpPr>
          <p:spPr bwMode="auto">
            <a:xfrm>
              <a:off x="2210295" y="2090687"/>
              <a:ext cx="4143375" cy="1060450"/>
            </a:xfrm>
            <a:custGeom>
              <a:avLst/>
              <a:gdLst/>
              <a:ahLst/>
              <a:cxnLst>
                <a:cxn ang="0">
                  <a:pos x="54" y="0"/>
                </a:cxn>
                <a:cxn ang="0">
                  <a:pos x="42" y="0"/>
                </a:cxn>
                <a:cxn ang="0">
                  <a:pos x="31" y="3"/>
                </a:cxn>
                <a:cxn ang="0">
                  <a:pos x="23" y="6"/>
                </a:cxn>
                <a:cxn ang="0">
                  <a:pos x="15" y="12"/>
                </a:cxn>
                <a:cxn ang="0">
                  <a:pos x="8" y="18"/>
                </a:cxn>
                <a:cxn ang="0">
                  <a:pos x="4" y="24"/>
                </a:cxn>
                <a:cxn ang="0">
                  <a:pos x="0" y="33"/>
                </a:cxn>
                <a:cxn ang="0">
                  <a:pos x="0" y="42"/>
                </a:cxn>
                <a:cxn ang="0">
                  <a:pos x="0" y="384"/>
                </a:cxn>
                <a:cxn ang="0">
                  <a:pos x="0" y="393"/>
                </a:cxn>
                <a:cxn ang="0">
                  <a:pos x="4" y="402"/>
                </a:cxn>
                <a:cxn ang="0">
                  <a:pos x="8" y="408"/>
                </a:cxn>
                <a:cxn ang="0">
                  <a:pos x="15" y="414"/>
                </a:cxn>
                <a:cxn ang="0">
                  <a:pos x="23" y="420"/>
                </a:cxn>
                <a:cxn ang="0">
                  <a:pos x="31" y="423"/>
                </a:cxn>
                <a:cxn ang="0">
                  <a:pos x="42" y="426"/>
                </a:cxn>
                <a:cxn ang="0">
                  <a:pos x="54" y="429"/>
                </a:cxn>
                <a:cxn ang="0">
                  <a:pos x="2716" y="429"/>
                </a:cxn>
                <a:cxn ang="0">
                  <a:pos x="2728" y="426"/>
                </a:cxn>
                <a:cxn ang="0">
                  <a:pos x="2740" y="423"/>
                </a:cxn>
                <a:cxn ang="0">
                  <a:pos x="2747" y="420"/>
                </a:cxn>
                <a:cxn ang="0">
                  <a:pos x="2755" y="414"/>
                </a:cxn>
                <a:cxn ang="0">
                  <a:pos x="2763" y="408"/>
                </a:cxn>
                <a:cxn ang="0">
                  <a:pos x="2766" y="402"/>
                </a:cxn>
                <a:cxn ang="0">
                  <a:pos x="2770" y="393"/>
                </a:cxn>
                <a:cxn ang="0">
                  <a:pos x="2774" y="384"/>
                </a:cxn>
                <a:cxn ang="0">
                  <a:pos x="2774" y="42"/>
                </a:cxn>
                <a:cxn ang="0">
                  <a:pos x="2770" y="33"/>
                </a:cxn>
                <a:cxn ang="0">
                  <a:pos x="2766" y="24"/>
                </a:cxn>
                <a:cxn ang="0">
                  <a:pos x="2763" y="18"/>
                </a:cxn>
                <a:cxn ang="0">
                  <a:pos x="2755" y="12"/>
                </a:cxn>
                <a:cxn ang="0">
                  <a:pos x="2747" y="6"/>
                </a:cxn>
                <a:cxn ang="0">
                  <a:pos x="2740" y="3"/>
                </a:cxn>
                <a:cxn ang="0">
                  <a:pos x="2728" y="0"/>
                </a:cxn>
                <a:cxn ang="0">
                  <a:pos x="2716" y="0"/>
                </a:cxn>
                <a:cxn ang="0">
                  <a:pos x="54" y="0"/>
                </a:cxn>
              </a:cxnLst>
              <a:rect l="0" t="0" r="r" b="b"/>
              <a:pathLst>
                <a:path w="2774" h="429">
                  <a:moveTo>
                    <a:pt x="54" y="0"/>
                  </a:moveTo>
                  <a:lnTo>
                    <a:pt x="42" y="0"/>
                  </a:lnTo>
                  <a:lnTo>
                    <a:pt x="31" y="3"/>
                  </a:lnTo>
                  <a:lnTo>
                    <a:pt x="23" y="6"/>
                  </a:lnTo>
                  <a:lnTo>
                    <a:pt x="15" y="12"/>
                  </a:lnTo>
                  <a:lnTo>
                    <a:pt x="8" y="18"/>
                  </a:lnTo>
                  <a:lnTo>
                    <a:pt x="4" y="24"/>
                  </a:lnTo>
                  <a:lnTo>
                    <a:pt x="0" y="33"/>
                  </a:lnTo>
                  <a:lnTo>
                    <a:pt x="0" y="42"/>
                  </a:lnTo>
                  <a:lnTo>
                    <a:pt x="0" y="384"/>
                  </a:lnTo>
                  <a:lnTo>
                    <a:pt x="0" y="393"/>
                  </a:lnTo>
                  <a:lnTo>
                    <a:pt x="4" y="402"/>
                  </a:lnTo>
                  <a:lnTo>
                    <a:pt x="8" y="408"/>
                  </a:lnTo>
                  <a:lnTo>
                    <a:pt x="15" y="414"/>
                  </a:lnTo>
                  <a:lnTo>
                    <a:pt x="23" y="420"/>
                  </a:lnTo>
                  <a:lnTo>
                    <a:pt x="31" y="423"/>
                  </a:lnTo>
                  <a:lnTo>
                    <a:pt x="42" y="426"/>
                  </a:lnTo>
                  <a:lnTo>
                    <a:pt x="54" y="429"/>
                  </a:lnTo>
                  <a:lnTo>
                    <a:pt x="2716" y="429"/>
                  </a:lnTo>
                  <a:lnTo>
                    <a:pt x="2728" y="426"/>
                  </a:lnTo>
                  <a:lnTo>
                    <a:pt x="2740" y="423"/>
                  </a:lnTo>
                  <a:lnTo>
                    <a:pt x="2747" y="420"/>
                  </a:lnTo>
                  <a:lnTo>
                    <a:pt x="2755" y="414"/>
                  </a:lnTo>
                  <a:lnTo>
                    <a:pt x="2763" y="408"/>
                  </a:lnTo>
                  <a:lnTo>
                    <a:pt x="2766" y="402"/>
                  </a:lnTo>
                  <a:lnTo>
                    <a:pt x="2770" y="393"/>
                  </a:lnTo>
                  <a:lnTo>
                    <a:pt x="2774" y="384"/>
                  </a:lnTo>
                  <a:lnTo>
                    <a:pt x="2774" y="42"/>
                  </a:lnTo>
                  <a:lnTo>
                    <a:pt x="2770" y="33"/>
                  </a:lnTo>
                  <a:lnTo>
                    <a:pt x="2766" y="24"/>
                  </a:lnTo>
                  <a:lnTo>
                    <a:pt x="2763" y="18"/>
                  </a:lnTo>
                  <a:lnTo>
                    <a:pt x="2755" y="12"/>
                  </a:lnTo>
                  <a:lnTo>
                    <a:pt x="2747" y="6"/>
                  </a:lnTo>
                  <a:lnTo>
                    <a:pt x="2740" y="3"/>
                  </a:lnTo>
                  <a:lnTo>
                    <a:pt x="2728" y="0"/>
                  </a:lnTo>
                  <a:lnTo>
                    <a:pt x="2716" y="0"/>
                  </a:lnTo>
                  <a:lnTo>
                    <a:pt x="54" y="0"/>
                  </a:lnTo>
                </a:path>
              </a:pathLst>
            </a:custGeom>
            <a:noFill/>
            <a:ln w="19050">
              <a:solidFill>
                <a:srgbClr val="000000"/>
              </a:solidFill>
              <a:prstDash val="solid"/>
              <a:round/>
              <a:headEnd/>
              <a:tailEnd/>
            </a:ln>
          </p:spPr>
          <p:txBody>
            <a:bodyPr/>
            <a:lstStyle/>
            <a:p>
              <a:pPr>
                <a:defRPr/>
              </a:pPr>
              <a:endParaRPr lang="ja-JP" altLang="en-US" sz="1600" b="1" u="sng">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44" name="Freeform 32"/>
            <p:cNvSpPr>
              <a:spLocks/>
            </p:cNvSpPr>
            <p:nvPr/>
          </p:nvSpPr>
          <p:spPr bwMode="auto">
            <a:xfrm>
              <a:off x="2210295" y="3222574"/>
              <a:ext cx="4151313" cy="1372915"/>
            </a:xfrm>
            <a:custGeom>
              <a:avLst/>
              <a:gdLst/>
              <a:ahLst/>
              <a:cxnLst>
                <a:cxn ang="0">
                  <a:pos x="46" y="0"/>
                </a:cxn>
                <a:cxn ang="0">
                  <a:pos x="38" y="0"/>
                </a:cxn>
                <a:cxn ang="0">
                  <a:pos x="27" y="3"/>
                </a:cxn>
                <a:cxn ang="0">
                  <a:pos x="19" y="6"/>
                </a:cxn>
                <a:cxn ang="0">
                  <a:pos x="12" y="9"/>
                </a:cxn>
                <a:cxn ang="0">
                  <a:pos x="8" y="15"/>
                </a:cxn>
                <a:cxn ang="0">
                  <a:pos x="4" y="21"/>
                </a:cxn>
                <a:cxn ang="0">
                  <a:pos x="0" y="30"/>
                </a:cxn>
                <a:cxn ang="0">
                  <a:pos x="0" y="36"/>
                </a:cxn>
                <a:cxn ang="0">
                  <a:pos x="0" y="1008"/>
                </a:cxn>
                <a:cxn ang="0">
                  <a:pos x="0" y="1014"/>
                </a:cxn>
                <a:cxn ang="0">
                  <a:pos x="4" y="1023"/>
                </a:cxn>
                <a:cxn ang="0">
                  <a:pos x="8" y="1029"/>
                </a:cxn>
                <a:cxn ang="0">
                  <a:pos x="12" y="1035"/>
                </a:cxn>
                <a:cxn ang="0">
                  <a:pos x="19" y="1038"/>
                </a:cxn>
                <a:cxn ang="0">
                  <a:pos x="27" y="1044"/>
                </a:cxn>
                <a:cxn ang="0">
                  <a:pos x="38" y="1044"/>
                </a:cxn>
                <a:cxn ang="0">
                  <a:pos x="46" y="1047"/>
                </a:cxn>
                <a:cxn ang="0">
                  <a:pos x="2724" y="1047"/>
                </a:cxn>
                <a:cxn ang="0">
                  <a:pos x="2732" y="1044"/>
                </a:cxn>
                <a:cxn ang="0">
                  <a:pos x="2743" y="1044"/>
                </a:cxn>
                <a:cxn ang="0">
                  <a:pos x="2751" y="1038"/>
                </a:cxn>
                <a:cxn ang="0">
                  <a:pos x="2759" y="1035"/>
                </a:cxn>
                <a:cxn ang="0">
                  <a:pos x="2763" y="1029"/>
                </a:cxn>
                <a:cxn ang="0">
                  <a:pos x="2770" y="1023"/>
                </a:cxn>
                <a:cxn ang="0">
                  <a:pos x="2770" y="1014"/>
                </a:cxn>
                <a:cxn ang="0">
                  <a:pos x="2774" y="1008"/>
                </a:cxn>
                <a:cxn ang="0">
                  <a:pos x="2774" y="36"/>
                </a:cxn>
                <a:cxn ang="0">
                  <a:pos x="2770" y="30"/>
                </a:cxn>
                <a:cxn ang="0">
                  <a:pos x="2770" y="21"/>
                </a:cxn>
                <a:cxn ang="0">
                  <a:pos x="2763" y="15"/>
                </a:cxn>
                <a:cxn ang="0">
                  <a:pos x="2759" y="9"/>
                </a:cxn>
                <a:cxn ang="0">
                  <a:pos x="2751" y="6"/>
                </a:cxn>
                <a:cxn ang="0">
                  <a:pos x="2743" y="3"/>
                </a:cxn>
                <a:cxn ang="0">
                  <a:pos x="2732" y="0"/>
                </a:cxn>
                <a:cxn ang="0">
                  <a:pos x="2724" y="0"/>
                </a:cxn>
                <a:cxn ang="0">
                  <a:pos x="46" y="0"/>
                </a:cxn>
              </a:cxnLst>
              <a:rect l="0" t="0" r="r" b="b"/>
              <a:pathLst>
                <a:path w="2774" h="1047">
                  <a:moveTo>
                    <a:pt x="46" y="0"/>
                  </a:moveTo>
                  <a:lnTo>
                    <a:pt x="38" y="0"/>
                  </a:lnTo>
                  <a:lnTo>
                    <a:pt x="27" y="3"/>
                  </a:lnTo>
                  <a:lnTo>
                    <a:pt x="19" y="6"/>
                  </a:lnTo>
                  <a:lnTo>
                    <a:pt x="12" y="9"/>
                  </a:lnTo>
                  <a:lnTo>
                    <a:pt x="8" y="15"/>
                  </a:lnTo>
                  <a:lnTo>
                    <a:pt x="4" y="21"/>
                  </a:lnTo>
                  <a:lnTo>
                    <a:pt x="0" y="30"/>
                  </a:lnTo>
                  <a:lnTo>
                    <a:pt x="0" y="36"/>
                  </a:lnTo>
                  <a:lnTo>
                    <a:pt x="0" y="1008"/>
                  </a:lnTo>
                  <a:lnTo>
                    <a:pt x="0" y="1014"/>
                  </a:lnTo>
                  <a:lnTo>
                    <a:pt x="4" y="1023"/>
                  </a:lnTo>
                  <a:lnTo>
                    <a:pt x="8" y="1029"/>
                  </a:lnTo>
                  <a:lnTo>
                    <a:pt x="12" y="1035"/>
                  </a:lnTo>
                  <a:lnTo>
                    <a:pt x="19" y="1038"/>
                  </a:lnTo>
                  <a:lnTo>
                    <a:pt x="27" y="1044"/>
                  </a:lnTo>
                  <a:lnTo>
                    <a:pt x="38" y="1044"/>
                  </a:lnTo>
                  <a:lnTo>
                    <a:pt x="46" y="1047"/>
                  </a:lnTo>
                  <a:lnTo>
                    <a:pt x="2724" y="1047"/>
                  </a:lnTo>
                  <a:lnTo>
                    <a:pt x="2732" y="1044"/>
                  </a:lnTo>
                  <a:lnTo>
                    <a:pt x="2743" y="1044"/>
                  </a:lnTo>
                  <a:lnTo>
                    <a:pt x="2751" y="1038"/>
                  </a:lnTo>
                  <a:lnTo>
                    <a:pt x="2759" y="1035"/>
                  </a:lnTo>
                  <a:lnTo>
                    <a:pt x="2763" y="1029"/>
                  </a:lnTo>
                  <a:lnTo>
                    <a:pt x="2770" y="1023"/>
                  </a:lnTo>
                  <a:lnTo>
                    <a:pt x="2770" y="1014"/>
                  </a:lnTo>
                  <a:lnTo>
                    <a:pt x="2774" y="1008"/>
                  </a:lnTo>
                  <a:lnTo>
                    <a:pt x="2774" y="36"/>
                  </a:lnTo>
                  <a:lnTo>
                    <a:pt x="2770" y="30"/>
                  </a:lnTo>
                  <a:lnTo>
                    <a:pt x="2770" y="21"/>
                  </a:lnTo>
                  <a:lnTo>
                    <a:pt x="2763" y="15"/>
                  </a:lnTo>
                  <a:lnTo>
                    <a:pt x="2759" y="9"/>
                  </a:lnTo>
                  <a:lnTo>
                    <a:pt x="2751" y="6"/>
                  </a:lnTo>
                  <a:lnTo>
                    <a:pt x="2743" y="3"/>
                  </a:lnTo>
                  <a:lnTo>
                    <a:pt x="2732" y="0"/>
                  </a:lnTo>
                  <a:lnTo>
                    <a:pt x="2724" y="0"/>
                  </a:lnTo>
                  <a:lnTo>
                    <a:pt x="46" y="0"/>
                  </a:lnTo>
                </a:path>
              </a:pathLst>
            </a:custGeom>
            <a:noFill/>
            <a:ln w="19050">
              <a:solidFill>
                <a:srgbClr val="000000"/>
              </a:solidFill>
              <a:prstDash val="solid"/>
              <a:round/>
              <a:headEnd/>
              <a:tailEnd/>
            </a:ln>
          </p:spPr>
          <p:txBody>
            <a:bodyPr/>
            <a:lstStyle/>
            <a:p>
              <a:pPr>
                <a:defRPr/>
              </a:pPr>
              <a:endParaRPr lang="ja-JP" altLang="en-US" sz="1600" b="1" u="sng">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45" name="Freeform 10"/>
            <p:cNvSpPr>
              <a:spLocks/>
            </p:cNvSpPr>
            <p:nvPr/>
          </p:nvSpPr>
          <p:spPr bwMode="auto">
            <a:xfrm>
              <a:off x="268631" y="2791840"/>
              <a:ext cx="1871663" cy="595758"/>
            </a:xfrm>
            <a:custGeom>
              <a:avLst/>
              <a:gdLst>
                <a:gd name="T0" fmla="*/ 328058 w 1035"/>
                <a:gd name="T1" fmla="*/ 0 h 432"/>
                <a:gd name="T2" fmla="*/ 258990 w 1035"/>
                <a:gd name="T3" fmla="*/ 0 h 432"/>
                <a:gd name="T4" fmla="*/ 198565 w 1035"/>
                <a:gd name="T5" fmla="*/ 0 h 432"/>
                <a:gd name="T6" fmla="*/ 129499 w 1035"/>
                <a:gd name="T7" fmla="*/ 1438 h 432"/>
                <a:gd name="T8" fmla="*/ 94966 w 1035"/>
                <a:gd name="T9" fmla="*/ 4317 h 432"/>
                <a:gd name="T10" fmla="*/ 25900 w 1035"/>
                <a:gd name="T11" fmla="*/ 5755 h 432"/>
                <a:gd name="T12" fmla="*/ 0 w 1035"/>
                <a:gd name="T13" fmla="*/ 8632 h 432"/>
                <a:gd name="T14" fmla="*/ 0 w 1035"/>
                <a:gd name="T15" fmla="*/ 11511 h 432"/>
                <a:gd name="T16" fmla="*/ 0 w 1035"/>
                <a:gd name="T17" fmla="*/ 14388 h 432"/>
                <a:gd name="T18" fmla="*/ 0 w 1035"/>
                <a:gd name="T19" fmla="*/ 191358 h 432"/>
                <a:gd name="T20" fmla="*/ 0 w 1035"/>
                <a:gd name="T21" fmla="*/ 194237 h 432"/>
                <a:gd name="T22" fmla="*/ 0 w 1035"/>
                <a:gd name="T23" fmla="*/ 197114 h 432"/>
                <a:gd name="T24" fmla="*/ 25900 w 1035"/>
                <a:gd name="T25" fmla="*/ 199991 h 432"/>
                <a:gd name="T26" fmla="*/ 94966 w 1035"/>
                <a:gd name="T27" fmla="*/ 201431 h 432"/>
                <a:gd name="T28" fmla="*/ 129499 w 1035"/>
                <a:gd name="T29" fmla="*/ 204308 h 432"/>
                <a:gd name="T30" fmla="*/ 198565 w 1035"/>
                <a:gd name="T31" fmla="*/ 205747 h 432"/>
                <a:gd name="T32" fmla="*/ 258990 w 1035"/>
                <a:gd name="T33" fmla="*/ 205747 h 432"/>
                <a:gd name="T34" fmla="*/ 328058 w 1035"/>
                <a:gd name="T35" fmla="*/ 207186 h 432"/>
                <a:gd name="T36" fmla="*/ 8564077 w 1035"/>
                <a:gd name="T37" fmla="*/ 207186 h 432"/>
                <a:gd name="T38" fmla="*/ 8633138 w 1035"/>
                <a:gd name="T39" fmla="*/ 205747 h 432"/>
                <a:gd name="T40" fmla="*/ 8702205 w 1035"/>
                <a:gd name="T41" fmla="*/ 205747 h 432"/>
                <a:gd name="T42" fmla="*/ 8762633 w 1035"/>
                <a:gd name="T43" fmla="*/ 204308 h 432"/>
                <a:gd name="T44" fmla="*/ 8797167 w 1035"/>
                <a:gd name="T45" fmla="*/ 201431 h 432"/>
                <a:gd name="T46" fmla="*/ 8866234 w 1035"/>
                <a:gd name="T47" fmla="*/ 199991 h 432"/>
                <a:gd name="T48" fmla="*/ 8900770 w 1035"/>
                <a:gd name="T49" fmla="*/ 197114 h 432"/>
                <a:gd name="T50" fmla="*/ 8900770 w 1035"/>
                <a:gd name="T51" fmla="*/ 194237 h 432"/>
                <a:gd name="T52" fmla="*/ 8935303 w 1035"/>
                <a:gd name="T53" fmla="*/ 191358 h 432"/>
                <a:gd name="T54" fmla="*/ 8935303 w 1035"/>
                <a:gd name="T55" fmla="*/ 14388 h 432"/>
                <a:gd name="T56" fmla="*/ 8900770 w 1035"/>
                <a:gd name="T57" fmla="*/ 11511 h 432"/>
                <a:gd name="T58" fmla="*/ 8900770 w 1035"/>
                <a:gd name="T59" fmla="*/ 8632 h 432"/>
                <a:gd name="T60" fmla="*/ 8866234 w 1035"/>
                <a:gd name="T61" fmla="*/ 5755 h 432"/>
                <a:gd name="T62" fmla="*/ 8797167 w 1035"/>
                <a:gd name="T63" fmla="*/ 4317 h 432"/>
                <a:gd name="T64" fmla="*/ 8762633 w 1035"/>
                <a:gd name="T65" fmla="*/ 1438 h 432"/>
                <a:gd name="T66" fmla="*/ 8702205 w 1035"/>
                <a:gd name="T67" fmla="*/ 0 h 432"/>
                <a:gd name="T68" fmla="*/ 8633138 w 1035"/>
                <a:gd name="T69" fmla="*/ 0 h 432"/>
                <a:gd name="T70" fmla="*/ 8564077 w 1035"/>
                <a:gd name="T71" fmla="*/ 0 h 432"/>
                <a:gd name="T72" fmla="*/ 328058 w 1035"/>
                <a:gd name="T73" fmla="*/ 0 h 4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5"/>
                <a:gd name="T112" fmla="*/ 0 h 432"/>
                <a:gd name="T113" fmla="*/ 1035 w 1035"/>
                <a:gd name="T114" fmla="*/ 432 h 4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5" h="432">
                  <a:moveTo>
                    <a:pt x="38" y="0"/>
                  </a:moveTo>
                  <a:lnTo>
                    <a:pt x="30" y="0"/>
                  </a:lnTo>
                  <a:lnTo>
                    <a:pt x="23" y="0"/>
                  </a:lnTo>
                  <a:lnTo>
                    <a:pt x="15" y="3"/>
                  </a:lnTo>
                  <a:lnTo>
                    <a:pt x="11" y="9"/>
                  </a:lnTo>
                  <a:lnTo>
                    <a:pt x="3" y="12"/>
                  </a:lnTo>
                  <a:lnTo>
                    <a:pt x="0" y="18"/>
                  </a:lnTo>
                  <a:lnTo>
                    <a:pt x="0" y="24"/>
                  </a:lnTo>
                  <a:lnTo>
                    <a:pt x="0" y="30"/>
                  </a:lnTo>
                  <a:lnTo>
                    <a:pt x="0" y="399"/>
                  </a:lnTo>
                  <a:lnTo>
                    <a:pt x="0" y="405"/>
                  </a:lnTo>
                  <a:lnTo>
                    <a:pt x="0" y="411"/>
                  </a:lnTo>
                  <a:lnTo>
                    <a:pt x="3" y="417"/>
                  </a:lnTo>
                  <a:lnTo>
                    <a:pt x="11" y="420"/>
                  </a:lnTo>
                  <a:lnTo>
                    <a:pt x="15" y="426"/>
                  </a:lnTo>
                  <a:lnTo>
                    <a:pt x="23" y="429"/>
                  </a:lnTo>
                  <a:lnTo>
                    <a:pt x="30" y="429"/>
                  </a:lnTo>
                  <a:lnTo>
                    <a:pt x="38" y="432"/>
                  </a:lnTo>
                  <a:lnTo>
                    <a:pt x="992" y="432"/>
                  </a:lnTo>
                  <a:lnTo>
                    <a:pt x="1000" y="429"/>
                  </a:lnTo>
                  <a:lnTo>
                    <a:pt x="1008" y="429"/>
                  </a:lnTo>
                  <a:lnTo>
                    <a:pt x="1015" y="426"/>
                  </a:lnTo>
                  <a:lnTo>
                    <a:pt x="1019" y="420"/>
                  </a:lnTo>
                  <a:lnTo>
                    <a:pt x="1027" y="417"/>
                  </a:lnTo>
                  <a:lnTo>
                    <a:pt x="1031" y="411"/>
                  </a:lnTo>
                  <a:lnTo>
                    <a:pt x="1031" y="405"/>
                  </a:lnTo>
                  <a:lnTo>
                    <a:pt x="1035" y="399"/>
                  </a:lnTo>
                  <a:lnTo>
                    <a:pt x="1035" y="30"/>
                  </a:lnTo>
                  <a:lnTo>
                    <a:pt x="1031" y="24"/>
                  </a:lnTo>
                  <a:lnTo>
                    <a:pt x="1031" y="18"/>
                  </a:lnTo>
                  <a:lnTo>
                    <a:pt x="1027" y="12"/>
                  </a:lnTo>
                  <a:lnTo>
                    <a:pt x="1019" y="9"/>
                  </a:lnTo>
                  <a:lnTo>
                    <a:pt x="1015" y="3"/>
                  </a:lnTo>
                  <a:lnTo>
                    <a:pt x="1008" y="0"/>
                  </a:lnTo>
                  <a:lnTo>
                    <a:pt x="1000" y="0"/>
                  </a:lnTo>
                  <a:lnTo>
                    <a:pt x="992" y="0"/>
                  </a:lnTo>
                  <a:lnTo>
                    <a:pt x="38" y="0"/>
                  </a:lnTo>
                </a:path>
              </a:pathLst>
            </a:custGeom>
            <a:solidFill>
              <a:srgbClr val="99FF66"/>
            </a:solidFill>
            <a:ln w="19050">
              <a:solidFill>
                <a:srgbClr val="000000"/>
              </a:solidFill>
              <a:prstDash val="solid"/>
              <a:round/>
              <a:headEnd/>
              <a:tailEnd/>
            </a:ln>
          </p:spPr>
          <p:txBody>
            <a:bodyPr/>
            <a:lstStyle/>
            <a:p>
              <a:endParaRPr lang="ja-JP" altLang="en-US"/>
            </a:p>
          </p:txBody>
        </p:sp>
        <p:sp>
          <p:nvSpPr>
            <p:cNvPr id="46" name="Freeform 16"/>
            <p:cNvSpPr>
              <a:spLocks/>
            </p:cNvSpPr>
            <p:nvPr/>
          </p:nvSpPr>
          <p:spPr bwMode="auto">
            <a:xfrm>
              <a:off x="246557" y="2090687"/>
              <a:ext cx="1890713" cy="635140"/>
            </a:xfrm>
            <a:custGeom>
              <a:avLst/>
              <a:gdLst>
                <a:gd name="T0" fmla="*/ 453009 w 1035"/>
                <a:gd name="T1" fmla="*/ 0 h 477"/>
                <a:gd name="T2" fmla="*/ 334829 w 1035"/>
                <a:gd name="T3" fmla="*/ 0 h 477"/>
                <a:gd name="T4" fmla="*/ 256043 w 1035"/>
                <a:gd name="T5" fmla="*/ 0 h 477"/>
                <a:gd name="T6" fmla="*/ 187114 w 1035"/>
                <a:gd name="T7" fmla="*/ 3434 h 477"/>
                <a:gd name="T8" fmla="*/ 108327 w 1035"/>
                <a:gd name="T9" fmla="*/ 5151 h 477"/>
                <a:gd name="T10" fmla="*/ 68931 w 1035"/>
                <a:gd name="T11" fmla="*/ 8585 h 477"/>
                <a:gd name="T12" fmla="*/ 0 w 1035"/>
                <a:gd name="T13" fmla="*/ 12020 h 477"/>
                <a:gd name="T14" fmla="*/ 0 w 1035"/>
                <a:gd name="T15" fmla="*/ 15454 h 477"/>
                <a:gd name="T16" fmla="*/ 0 w 1035"/>
                <a:gd name="T17" fmla="*/ 20606 h 477"/>
                <a:gd name="T18" fmla="*/ 0 w 1035"/>
                <a:gd name="T19" fmla="*/ 250698 h 477"/>
                <a:gd name="T20" fmla="*/ 0 w 1035"/>
                <a:gd name="T21" fmla="*/ 255848 h 477"/>
                <a:gd name="T22" fmla="*/ 0 w 1035"/>
                <a:gd name="T23" fmla="*/ 259283 h 477"/>
                <a:gd name="T24" fmla="*/ 68931 w 1035"/>
                <a:gd name="T25" fmla="*/ 262718 h 477"/>
                <a:gd name="T26" fmla="*/ 108327 w 1035"/>
                <a:gd name="T27" fmla="*/ 266151 h 477"/>
                <a:gd name="T28" fmla="*/ 187114 w 1035"/>
                <a:gd name="T29" fmla="*/ 267869 h 477"/>
                <a:gd name="T30" fmla="*/ 256043 w 1035"/>
                <a:gd name="T31" fmla="*/ 271303 h 477"/>
                <a:gd name="T32" fmla="*/ 334829 w 1035"/>
                <a:gd name="T33" fmla="*/ 271303 h 477"/>
                <a:gd name="T34" fmla="*/ 453009 w 1035"/>
                <a:gd name="T35" fmla="*/ 273020 h 477"/>
                <a:gd name="T36" fmla="*/ 9700150 w 1035"/>
                <a:gd name="T37" fmla="*/ 273020 h 477"/>
                <a:gd name="T38" fmla="*/ 9808474 w 1035"/>
                <a:gd name="T39" fmla="*/ 271303 h 477"/>
                <a:gd name="T40" fmla="*/ 9887259 w 1035"/>
                <a:gd name="T41" fmla="*/ 271303 h 477"/>
                <a:gd name="T42" fmla="*/ 9956194 w 1035"/>
                <a:gd name="T43" fmla="*/ 267869 h 477"/>
                <a:gd name="T44" fmla="*/ 10034979 w 1035"/>
                <a:gd name="T45" fmla="*/ 266151 h 477"/>
                <a:gd name="T46" fmla="*/ 10074369 w 1035"/>
                <a:gd name="T47" fmla="*/ 262718 h 477"/>
                <a:gd name="T48" fmla="*/ 10153154 w 1035"/>
                <a:gd name="T49" fmla="*/ 259283 h 477"/>
                <a:gd name="T50" fmla="*/ 10153154 w 1035"/>
                <a:gd name="T51" fmla="*/ 255848 h 477"/>
                <a:gd name="T52" fmla="*/ 10192540 w 1035"/>
                <a:gd name="T53" fmla="*/ 250698 h 477"/>
                <a:gd name="T54" fmla="*/ 10192540 w 1035"/>
                <a:gd name="T55" fmla="*/ 20606 h 477"/>
                <a:gd name="T56" fmla="*/ 10153154 w 1035"/>
                <a:gd name="T57" fmla="*/ 15454 h 477"/>
                <a:gd name="T58" fmla="*/ 10153154 w 1035"/>
                <a:gd name="T59" fmla="*/ 12020 h 477"/>
                <a:gd name="T60" fmla="*/ 10074369 w 1035"/>
                <a:gd name="T61" fmla="*/ 8585 h 477"/>
                <a:gd name="T62" fmla="*/ 10034979 w 1035"/>
                <a:gd name="T63" fmla="*/ 5151 h 477"/>
                <a:gd name="T64" fmla="*/ 9956194 w 1035"/>
                <a:gd name="T65" fmla="*/ 3434 h 477"/>
                <a:gd name="T66" fmla="*/ 9887259 w 1035"/>
                <a:gd name="T67" fmla="*/ 0 h 477"/>
                <a:gd name="T68" fmla="*/ 9808474 w 1035"/>
                <a:gd name="T69" fmla="*/ 0 h 477"/>
                <a:gd name="T70" fmla="*/ 9700150 w 1035"/>
                <a:gd name="T71" fmla="*/ 0 h 477"/>
                <a:gd name="T72" fmla="*/ 453009 w 1035"/>
                <a:gd name="T73" fmla="*/ 0 h 4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5"/>
                <a:gd name="T112" fmla="*/ 0 h 477"/>
                <a:gd name="T113" fmla="*/ 1035 w 1035"/>
                <a:gd name="T114" fmla="*/ 477 h 4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5" h="477">
                  <a:moveTo>
                    <a:pt x="46" y="0"/>
                  </a:moveTo>
                  <a:lnTo>
                    <a:pt x="34" y="0"/>
                  </a:lnTo>
                  <a:lnTo>
                    <a:pt x="26" y="0"/>
                  </a:lnTo>
                  <a:lnTo>
                    <a:pt x="19" y="6"/>
                  </a:lnTo>
                  <a:lnTo>
                    <a:pt x="11" y="9"/>
                  </a:lnTo>
                  <a:lnTo>
                    <a:pt x="7" y="15"/>
                  </a:lnTo>
                  <a:lnTo>
                    <a:pt x="0" y="21"/>
                  </a:lnTo>
                  <a:lnTo>
                    <a:pt x="0" y="27"/>
                  </a:lnTo>
                  <a:lnTo>
                    <a:pt x="0" y="36"/>
                  </a:lnTo>
                  <a:lnTo>
                    <a:pt x="0" y="438"/>
                  </a:lnTo>
                  <a:lnTo>
                    <a:pt x="0" y="447"/>
                  </a:lnTo>
                  <a:lnTo>
                    <a:pt x="0" y="453"/>
                  </a:lnTo>
                  <a:lnTo>
                    <a:pt x="7" y="459"/>
                  </a:lnTo>
                  <a:lnTo>
                    <a:pt x="11" y="465"/>
                  </a:lnTo>
                  <a:lnTo>
                    <a:pt x="19" y="468"/>
                  </a:lnTo>
                  <a:lnTo>
                    <a:pt x="26" y="474"/>
                  </a:lnTo>
                  <a:lnTo>
                    <a:pt x="34" y="474"/>
                  </a:lnTo>
                  <a:lnTo>
                    <a:pt x="46" y="477"/>
                  </a:lnTo>
                  <a:lnTo>
                    <a:pt x="985" y="477"/>
                  </a:lnTo>
                  <a:lnTo>
                    <a:pt x="996" y="474"/>
                  </a:lnTo>
                  <a:lnTo>
                    <a:pt x="1004" y="474"/>
                  </a:lnTo>
                  <a:lnTo>
                    <a:pt x="1011" y="468"/>
                  </a:lnTo>
                  <a:lnTo>
                    <a:pt x="1019" y="465"/>
                  </a:lnTo>
                  <a:lnTo>
                    <a:pt x="1023" y="459"/>
                  </a:lnTo>
                  <a:lnTo>
                    <a:pt x="1031" y="453"/>
                  </a:lnTo>
                  <a:lnTo>
                    <a:pt x="1031" y="447"/>
                  </a:lnTo>
                  <a:lnTo>
                    <a:pt x="1035" y="438"/>
                  </a:lnTo>
                  <a:lnTo>
                    <a:pt x="1035" y="36"/>
                  </a:lnTo>
                  <a:lnTo>
                    <a:pt x="1031" y="27"/>
                  </a:lnTo>
                  <a:lnTo>
                    <a:pt x="1031" y="21"/>
                  </a:lnTo>
                  <a:lnTo>
                    <a:pt x="1023" y="15"/>
                  </a:lnTo>
                  <a:lnTo>
                    <a:pt x="1019" y="9"/>
                  </a:lnTo>
                  <a:lnTo>
                    <a:pt x="1011" y="6"/>
                  </a:lnTo>
                  <a:lnTo>
                    <a:pt x="1004" y="0"/>
                  </a:lnTo>
                  <a:lnTo>
                    <a:pt x="996" y="0"/>
                  </a:lnTo>
                  <a:lnTo>
                    <a:pt x="985" y="0"/>
                  </a:lnTo>
                  <a:lnTo>
                    <a:pt x="46" y="0"/>
                  </a:lnTo>
                </a:path>
              </a:pathLst>
            </a:custGeom>
            <a:solidFill>
              <a:srgbClr val="99FF66"/>
            </a:solidFill>
            <a:ln w="19050" cmpd="sng">
              <a:solidFill>
                <a:srgbClr val="000000"/>
              </a:solidFill>
              <a:prstDash val="solid"/>
              <a:round/>
              <a:headEnd/>
              <a:tailEnd/>
            </a:ln>
          </p:spPr>
          <p:txBody>
            <a:bodyPr/>
            <a:lstStyle/>
            <a:p>
              <a:endParaRPr lang="ja-JP" altLang="en-US"/>
            </a:p>
          </p:txBody>
        </p:sp>
        <p:sp>
          <p:nvSpPr>
            <p:cNvPr id="47" name="Rectangle 17"/>
            <p:cNvSpPr>
              <a:spLocks noChangeArrowheads="1"/>
            </p:cNvSpPr>
            <p:nvPr/>
          </p:nvSpPr>
          <p:spPr bwMode="auto">
            <a:xfrm>
              <a:off x="444995" y="2198339"/>
              <a:ext cx="1439863" cy="51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ts val="700"/>
                </a:lnSpc>
                <a:spcBef>
                  <a:spcPct val="50000"/>
                </a:spcBef>
                <a:buFontTx/>
                <a:buNone/>
              </a:pPr>
              <a:r>
                <a:rPr kumimoji="1" lang="ja-JP" altLang="en-US" sz="1050" b="1" dirty="0">
                  <a:latin typeface="ＭＳ Ｐゴシック" charset="-128"/>
                </a:rPr>
                <a:t>府営住宅（公営）</a:t>
              </a:r>
            </a:p>
            <a:p>
              <a:pPr algn="ctr" eaLnBrk="1" hangingPunct="1">
                <a:lnSpc>
                  <a:spcPts val="700"/>
                </a:lnSpc>
                <a:spcBef>
                  <a:spcPct val="50000"/>
                </a:spcBef>
                <a:buFontTx/>
                <a:buNone/>
              </a:pPr>
              <a:r>
                <a:rPr lang="en-US" altLang="ja-JP" sz="1050" b="1" dirty="0" smtClean="0">
                  <a:latin typeface="ＭＳ Ｐゴシック" charset="-128"/>
                </a:rPr>
                <a:t>12.0</a:t>
              </a:r>
              <a:r>
                <a:rPr kumimoji="1" lang="ja-JP" altLang="en-US" sz="1050" b="1" dirty="0" smtClean="0">
                  <a:latin typeface="ＭＳ Ｐゴシック" charset="-128"/>
                </a:rPr>
                <a:t> 万戸</a:t>
              </a:r>
              <a:endParaRPr kumimoji="1" lang="ja-JP" altLang="en-US" sz="1050" b="1" dirty="0">
                <a:latin typeface="ＭＳ Ｐゴシック" charset="-128"/>
              </a:endParaRPr>
            </a:p>
            <a:p>
              <a:pPr algn="ctr" eaLnBrk="1" hangingPunct="1">
                <a:lnSpc>
                  <a:spcPts val="700"/>
                </a:lnSpc>
                <a:spcBef>
                  <a:spcPct val="50000"/>
                </a:spcBef>
                <a:buFontTx/>
                <a:buNone/>
              </a:pPr>
              <a:r>
                <a:rPr kumimoji="1" lang="en-US" altLang="ja-JP" sz="1050" b="1" dirty="0" smtClean="0">
                  <a:latin typeface="ＭＳ Ｐゴシック" charset="-128"/>
                </a:rPr>
                <a:t>【</a:t>
              </a:r>
              <a:r>
                <a:rPr kumimoji="1" lang="ja-JP" altLang="en-US" sz="1050" b="1" dirty="0" smtClean="0">
                  <a:latin typeface="ＭＳ Ｐゴシック" charset="-128"/>
                </a:rPr>
                <a:t>賃貸全体の </a:t>
              </a:r>
              <a:r>
                <a:rPr lang="en-US" altLang="ja-JP" sz="1050" b="1" dirty="0" smtClean="0">
                  <a:latin typeface="ＭＳ Ｐゴシック" charset="-128"/>
                </a:rPr>
                <a:t>5.6</a:t>
              </a:r>
              <a:r>
                <a:rPr kumimoji="1" lang="ja-JP" altLang="en-US" sz="1050" b="1" dirty="0" smtClean="0">
                  <a:latin typeface="ＭＳ Ｐゴシック" charset="-128"/>
                </a:rPr>
                <a:t>％ </a:t>
              </a:r>
              <a:r>
                <a:rPr kumimoji="1" lang="en-US" altLang="ja-JP" sz="1050" b="1" dirty="0" smtClean="0">
                  <a:latin typeface="ＭＳ Ｐゴシック" charset="-128"/>
                </a:rPr>
                <a:t>】</a:t>
              </a:r>
              <a:endParaRPr kumimoji="1" lang="en-US" altLang="ja-JP" sz="1050" b="1" dirty="0">
                <a:solidFill>
                  <a:schemeClr val="tx1"/>
                </a:solidFill>
                <a:latin typeface="ＭＳ Ｐゴシック" charset="-128"/>
              </a:endParaRPr>
            </a:p>
          </p:txBody>
        </p:sp>
        <p:sp>
          <p:nvSpPr>
            <p:cNvPr id="48" name="Freeform 21"/>
            <p:cNvSpPr>
              <a:spLocks/>
            </p:cNvSpPr>
            <p:nvPr/>
          </p:nvSpPr>
          <p:spPr bwMode="auto">
            <a:xfrm>
              <a:off x="261164" y="4251416"/>
              <a:ext cx="1871663" cy="663041"/>
            </a:xfrm>
            <a:custGeom>
              <a:avLst/>
              <a:gdLst/>
              <a:ahLst/>
              <a:cxnLst>
                <a:cxn ang="0">
                  <a:pos x="35" y="0"/>
                </a:cxn>
                <a:cxn ang="0">
                  <a:pos x="27" y="0"/>
                </a:cxn>
                <a:cxn ang="0">
                  <a:pos x="20" y="0"/>
                </a:cxn>
                <a:cxn ang="0">
                  <a:pos x="16" y="3"/>
                </a:cxn>
                <a:cxn ang="0">
                  <a:pos x="8" y="6"/>
                </a:cxn>
                <a:cxn ang="0">
                  <a:pos x="4" y="12"/>
                </a:cxn>
                <a:cxn ang="0">
                  <a:pos x="0" y="15"/>
                </a:cxn>
                <a:cxn ang="0">
                  <a:pos x="0" y="21"/>
                </a:cxn>
                <a:cxn ang="0">
                  <a:pos x="0" y="27"/>
                </a:cxn>
                <a:cxn ang="0">
                  <a:pos x="0" y="372"/>
                </a:cxn>
                <a:cxn ang="0">
                  <a:pos x="0" y="378"/>
                </a:cxn>
                <a:cxn ang="0">
                  <a:pos x="0" y="384"/>
                </a:cxn>
                <a:cxn ang="0">
                  <a:pos x="4" y="387"/>
                </a:cxn>
                <a:cxn ang="0">
                  <a:pos x="8" y="393"/>
                </a:cxn>
                <a:cxn ang="0">
                  <a:pos x="16" y="396"/>
                </a:cxn>
                <a:cxn ang="0">
                  <a:pos x="20" y="399"/>
                </a:cxn>
                <a:cxn ang="0">
                  <a:pos x="27" y="399"/>
                </a:cxn>
                <a:cxn ang="0">
                  <a:pos x="35" y="402"/>
                </a:cxn>
                <a:cxn ang="0">
                  <a:pos x="997" y="402"/>
                </a:cxn>
                <a:cxn ang="0">
                  <a:pos x="1005" y="399"/>
                </a:cxn>
                <a:cxn ang="0">
                  <a:pos x="1012" y="399"/>
                </a:cxn>
                <a:cxn ang="0">
                  <a:pos x="1016" y="396"/>
                </a:cxn>
                <a:cxn ang="0">
                  <a:pos x="1024" y="393"/>
                </a:cxn>
                <a:cxn ang="0">
                  <a:pos x="1028" y="387"/>
                </a:cxn>
                <a:cxn ang="0">
                  <a:pos x="1032" y="384"/>
                </a:cxn>
                <a:cxn ang="0">
                  <a:pos x="1032" y="378"/>
                </a:cxn>
                <a:cxn ang="0">
                  <a:pos x="1035" y="372"/>
                </a:cxn>
                <a:cxn ang="0">
                  <a:pos x="1035" y="27"/>
                </a:cxn>
                <a:cxn ang="0">
                  <a:pos x="1032" y="21"/>
                </a:cxn>
                <a:cxn ang="0">
                  <a:pos x="1032" y="15"/>
                </a:cxn>
                <a:cxn ang="0">
                  <a:pos x="1028" y="12"/>
                </a:cxn>
                <a:cxn ang="0">
                  <a:pos x="1024" y="6"/>
                </a:cxn>
                <a:cxn ang="0">
                  <a:pos x="1016" y="3"/>
                </a:cxn>
                <a:cxn ang="0">
                  <a:pos x="1012" y="0"/>
                </a:cxn>
                <a:cxn ang="0">
                  <a:pos x="1005" y="0"/>
                </a:cxn>
                <a:cxn ang="0">
                  <a:pos x="997" y="0"/>
                </a:cxn>
                <a:cxn ang="0">
                  <a:pos x="35" y="0"/>
                </a:cxn>
              </a:cxnLst>
              <a:rect l="0" t="0" r="r" b="b"/>
              <a:pathLst>
                <a:path w="1035" h="402">
                  <a:moveTo>
                    <a:pt x="35" y="0"/>
                  </a:moveTo>
                  <a:lnTo>
                    <a:pt x="27" y="0"/>
                  </a:lnTo>
                  <a:lnTo>
                    <a:pt x="20" y="0"/>
                  </a:lnTo>
                  <a:lnTo>
                    <a:pt x="16" y="3"/>
                  </a:lnTo>
                  <a:lnTo>
                    <a:pt x="8" y="6"/>
                  </a:lnTo>
                  <a:lnTo>
                    <a:pt x="4" y="12"/>
                  </a:lnTo>
                  <a:lnTo>
                    <a:pt x="0" y="15"/>
                  </a:lnTo>
                  <a:lnTo>
                    <a:pt x="0" y="21"/>
                  </a:lnTo>
                  <a:lnTo>
                    <a:pt x="0" y="27"/>
                  </a:lnTo>
                  <a:lnTo>
                    <a:pt x="0" y="372"/>
                  </a:lnTo>
                  <a:lnTo>
                    <a:pt x="0" y="378"/>
                  </a:lnTo>
                  <a:lnTo>
                    <a:pt x="0" y="384"/>
                  </a:lnTo>
                  <a:lnTo>
                    <a:pt x="4" y="387"/>
                  </a:lnTo>
                  <a:lnTo>
                    <a:pt x="8" y="393"/>
                  </a:lnTo>
                  <a:lnTo>
                    <a:pt x="16" y="396"/>
                  </a:lnTo>
                  <a:lnTo>
                    <a:pt x="20" y="399"/>
                  </a:lnTo>
                  <a:lnTo>
                    <a:pt x="27" y="399"/>
                  </a:lnTo>
                  <a:lnTo>
                    <a:pt x="35" y="402"/>
                  </a:lnTo>
                  <a:lnTo>
                    <a:pt x="997" y="402"/>
                  </a:lnTo>
                  <a:lnTo>
                    <a:pt x="1005" y="399"/>
                  </a:lnTo>
                  <a:lnTo>
                    <a:pt x="1012" y="399"/>
                  </a:lnTo>
                  <a:lnTo>
                    <a:pt x="1016" y="396"/>
                  </a:lnTo>
                  <a:lnTo>
                    <a:pt x="1024" y="393"/>
                  </a:lnTo>
                  <a:lnTo>
                    <a:pt x="1028" y="387"/>
                  </a:lnTo>
                  <a:lnTo>
                    <a:pt x="1032" y="384"/>
                  </a:lnTo>
                  <a:lnTo>
                    <a:pt x="1032" y="378"/>
                  </a:lnTo>
                  <a:lnTo>
                    <a:pt x="1035" y="372"/>
                  </a:lnTo>
                  <a:lnTo>
                    <a:pt x="1035" y="27"/>
                  </a:lnTo>
                  <a:lnTo>
                    <a:pt x="1032" y="21"/>
                  </a:lnTo>
                  <a:lnTo>
                    <a:pt x="1032" y="15"/>
                  </a:lnTo>
                  <a:lnTo>
                    <a:pt x="1028" y="12"/>
                  </a:lnTo>
                  <a:lnTo>
                    <a:pt x="1024" y="6"/>
                  </a:lnTo>
                  <a:lnTo>
                    <a:pt x="1016" y="3"/>
                  </a:lnTo>
                  <a:lnTo>
                    <a:pt x="1012" y="0"/>
                  </a:lnTo>
                  <a:lnTo>
                    <a:pt x="1005" y="0"/>
                  </a:lnTo>
                  <a:lnTo>
                    <a:pt x="997" y="0"/>
                  </a:lnTo>
                  <a:lnTo>
                    <a:pt x="35" y="0"/>
                  </a:lnTo>
                </a:path>
              </a:pathLst>
            </a:custGeom>
            <a:solidFill>
              <a:srgbClr val="99FF66"/>
            </a:solidFill>
            <a:ln w="19050">
              <a:solidFill>
                <a:srgbClr val="000000"/>
              </a:solidFill>
              <a:prstDash val="solid"/>
              <a:round/>
              <a:headEnd/>
              <a:tailEnd/>
            </a:ln>
          </p:spPr>
          <p:txBody>
            <a:bodyPr/>
            <a:lstStyle/>
            <a:p>
              <a:pPr>
                <a:defRPr/>
              </a:pPr>
              <a:endParaRPr lang="ja-JP" altLang="en-US" sz="1600" b="1" u="sng">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49" name="Rectangle 37"/>
            <p:cNvSpPr>
              <a:spLocks noChangeArrowheads="1"/>
            </p:cNvSpPr>
            <p:nvPr/>
          </p:nvSpPr>
          <p:spPr bwMode="auto">
            <a:xfrm>
              <a:off x="251320" y="1802656"/>
              <a:ext cx="1885950" cy="219075"/>
            </a:xfrm>
            <a:prstGeom prst="rect">
              <a:avLst/>
            </a:prstGeom>
            <a:solidFill>
              <a:srgbClr val="FFFF00"/>
            </a:solidFill>
            <a:ln w="12700">
              <a:solidFill>
                <a:srgbClr val="000000"/>
              </a:solidFill>
              <a:miter lim="800000"/>
              <a:headEnd/>
              <a:tailEnd/>
            </a:ln>
          </p:spPr>
          <p:txBody>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ct val="90000"/>
                </a:lnSpc>
                <a:spcBef>
                  <a:spcPct val="0"/>
                </a:spcBef>
                <a:buFontTx/>
                <a:buNone/>
              </a:pP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公的賃貸</a:t>
              </a:r>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住宅 </a:t>
              </a:r>
              <a:r>
                <a:rPr kumimoji="1" lang="en-US" altLang="ja-JP" sz="1100" b="1" dirty="0" smtClean="0">
                  <a:solidFill>
                    <a:schemeClr val="tx1"/>
                  </a:solidFill>
                  <a:latin typeface="HG丸ｺﾞｼｯｸM-PRO" panose="020F0600000000000000" pitchFamily="50" charset="-128"/>
                  <a:ea typeface="HG丸ｺﾞｼｯｸM-PRO" panose="020F0600000000000000" pitchFamily="50" charset="-128"/>
                </a:rPr>
                <a:t>40</a:t>
              </a:r>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万</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戸</a:t>
              </a:r>
            </a:p>
          </p:txBody>
        </p:sp>
        <p:sp>
          <p:nvSpPr>
            <p:cNvPr id="50" name="Freeform 43"/>
            <p:cNvSpPr>
              <a:spLocks/>
            </p:cNvSpPr>
            <p:nvPr/>
          </p:nvSpPr>
          <p:spPr bwMode="auto">
            <a:xfrm>
              <a:off x="265607" y="4961232"/>
              <a:ext cx="3989388" cy="2314031"/>
            </a:xfrm>
            <a:custGeom>
              <a:avLst/>
              <a:gdLst/>
              <a:ahLst/>
              <a:cxnLst>
                <a:cxn ang="0">
                  <a:pos x="66" y="0"/>
                </a:cxn>
                <a:cxn ang="0">
                  <a:pos x="50" y="0"/>
                </a:cxn>
                <a:cxn ang="0">
                  <a:pos x="39" y="3"/>
                </a:cxn>
                <a:cxn ang="0">
                  <a:pos x="27" y="6"/>
                </a:cxn>
                <a:cxn ang="0">
                  <a:pos x="20" y="15"/>
                </a:cxn>
                <a:cxn ang="0">
                  <a:pos x="8" y="21"/>
                </a:cxn>
                <a:cxn ang="0">
                  <a:pos x="4" y="30"/>
                </a:cxn>
                <a:cxn ang="0">
                  <a:pos x="0" y="39"/>
                </a:cxn>
                <a:cxn ang="0">
                  <a:pos x="0" y="51"/>
                </a:cxn>
                <a:cxn ang="0">
                  <a:pos x="0" y="1485"/>
                </a:cxn>
                <a:cxn ang="0">
                  <a:pos x="0" y="1497"/>
                </a:cxn>
                <a:cxn ang="0">
                  <a:pos x="4" y="1506"/>
                </a:cxn>
                <a:cxn ang="0">
                  <a:pos x="8" y="1515"/>
                </a:cxn>
                <a:cxn ang="0">
                  <a:pos x="20" y="1524"/>
                </a:cxn>
                <a:cxn ang="0">
                  <a:pos x="27" y="1530"/>
                </a:cxn>
                <a:cxn ang="0">
                  <a:pos x="39" y="1533"/>
                </a:cxn>
                <a:cxn ang="0">
                  <a:pos x="50" y="1536"/>
                </a:cxn>
                <a:cxn ang="0">
                  <a:pos x="66" y="1539"/>
                </a:cxn>
                <a:cxn ang="0">
                  <a:pos x="2444" y="1539"/>
                </a:cxn>
                <a:cxn ang="0">
                  <a:pos x="2459" y="1536"/>
                </a:cxn>
                <a:cxn ang="0">
                  <a:pos x="2471" y="1533"/>
                </a:cxn>
                <a:cxn ang="0">
                  <a:pos x="2482" y="1530"/>
                </a:cxn>
                <a:cxn ang="0">
                  <a:pos x="2494" y="1524"/>
                </a:cxn>
                <a:cxn ang="0">
                  <a:pos x="2501" y="1515"/>
                </a:cxn>
                <a:cxn ang="0">
                  <a:pos x="2505" y="1506"/>
                </a:cxn>
                <a:cxn ang="0">
                  <a:pos x="2509" y="1497"/>
                </a:cxn>
                <a:cxn ang="0">
                  <a:pos x="2513" y="1485"/>
                </a:cxn>
                <a:cxn ang="0">
                  <a:pos x="2513" y="51"/>
                </a:cxn>
                <a:cxn ang="0">
                  <a:pos x="2509" y="39"/>
                </a:cxn>
                <a:cxn ang="0">
                  <a:pos x="2505" y="30"/>
                </a:cxn>
                <a:cxn ang="0">
                  <a:pos x="2501" y="21"/>
                </a:cxn>
                <a:cxn ang="0">
                  <a:pos x="2494" y="15"/>
                </a:cxn>
                <a:cxn ang="0">
                  <a:pos x="2482" y="6"/>
                </a:cxn>
                <a:cxn ang="0">
                  <a:pos x="2471" y="3"/>
                </a:cxn>
                <a:cxn ang="0">
                  <a:pos x="2459" y="0"/>
                </a:cxn>
                <a:cxn ang="0">
                  <a:pos x="2444" y="0"/>
                </a:cxn>
                <a:cxn ang="0">
                  <a:pos x="66" y="0"/>
                </a:cxn>
              </a:cxnLst>
              <a:rect l="0" t="0" r="r" b="b"/>
              <a:pathLst>
                <a:path w="2513" h="1539">
                  <a:moveTo>
                    <a:pt x="66" y="0"/>
                  </a:moveTo>
                  <a:lnTo>
                    <a:pt x="50" y="0"/>
                  </a:lnTo>
                  <a:lnTo>
                    <a:pt x="39" y="3"/>
                  </a:lnTo>
                  <a:lnTo>
                    <a:pt x="27" y="6"/>
                  </a:lnTo>
                  <a:lnTo>
                    <a:pt x="20" y="15"/>
                  </a:lnTo>
                  <a:lnTo>
                    <a:pt x="8" y="21"/>
                  </a:lnTo>
                  <a:lnTo>
                    <a:pt x="4" y="30"/>
                  </a:lnTo>
                  <a:lnTo>
                    <a:pt x="0" y="39"/>
                  </a:lnTo>
                  <a:lnTo>
                    <a:pt x="0" y="51"/>
                  </a:lnTo>
                  <a:lnTo>
                    <a:pt x="0" y="1485"/>
                  </a:lnTo>
                  <a:lnTo>
                    <a:pt x="0" y="1497"/>
                  </a:lnTo>
                  <a:lnTo>
                    <a:pt x="4" y="1506"/>
                  </a:lnTo>
                  <a:lnTo>
                    <a:pt x="8" y="1515"/>
                  </a:lnTo>
                  <a:lnTo>
                    <a:pt x="20" y="1524"/>
                  </a:lnTo>
                  <a:lnTo>
                    <a:pt x="27" y="1530"/>
                  </a:lnTo>
                  <a:lnTo>
                    <a:pt x="39" y="1533"/>
                  </a:lnTo>
                  <a:lnTo>
                    <a:pt x="50" y="1536"/>
                  </a:lnTo>
                  <a:lnTo>
                    <a:pt x="66" y="1539"/>
                  </a:lnTo>
                  <a:lnTo>
                    <a:pt x="2444" y="1539"/>
                  </a:lnTo>
                  <a:lnTo>
                    <a:pt x="2459" y="1536"/>
                  </a:lnTo>
                  <a:lnTo>
                    <a:pt x="2471" y="1533"/>
                  </a:lnTo>
                  <a:lnTo>
                    <a:pt x="2482" y="1530"/>
                  </a:lnTo>
                  <a:lnTo>
                    <a:pt x="2494" y="1524"/>
                  </a:lnTo>
                  <a:lnTo>
                    <a:pt x="2501" y="1515"/>
                  </a:lnTo>
                  <a:lnTo>
                    <a:pt x="2505" y="1506"/>
                  </a:lnTo>
                  <a:lnTo>
                    <a:pt x="2509" y="1497"/>
                  </a:lnTo>
                  <a:lnTo>
                    <a:pt x="2513" y="1485"/>
                  </a:lnTo>
                  <a:lnTo>
                    <a:pt x="2513" y="51"/>
                  </a:lnTo>
                  <a:lnTo>
                    <a:pt x="2509" y="39"/>
                  </a:lnTo>
                  <a:lnTo>
                    <a:pt x="2505" y="30"/>
                  </a:lnTo>
                  <a:lnTo>
                    <a:pt x="2501" y="21"/>
                  </a:lnTo>
                  <a:lnTo>
                    <a:pt x="2494" y="15"/>
                  </a:lnTo>
                  <a:lnTo>
                    <a:pt x="2482" y="6"/>
                  </a:lnTo>
                  <a:lnTo>
                    <a:pt x="2471" y="3"/>
                  </a:lnTo>
                  <a:lnTo>
                    <a:pt x="2459" y="0"/>
                  </a:lnTo>
                  <a:lnTo>
                    <a:pt x="2444" y="0"/>
                  </a:lnTo>
                  <a:lnTo>
                    <a:pt x="66" y="0"/>
                  </a:lnTo>
                </a:path>
              </a:pathLst>
            </a:custGeom>
            <a:noFill/>
            <a:ln w="19050">
              <a:solidFill>
                <a:srgbClr val="000000"/>
              </a:solidFill>
              <a:prstDash val="solid"/>
              <a:round/>
              <a:headEnd/>
              <a:tailEnd/>
            </a:ln>
          </p:spPr>
          <p:txBody>
            <a:bodyPr/>
            <a:lstStyle/>
            <a:p>
              <a:pPr>
                <a:defRPr/>
              </a:pPr>
              <a:endParaRPr lang="ja-JP" altLang="en-US" sz="1600" b="1" u="sng">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51" name="Freeform 48"/>
            <p:cNvSpPr>
              <a:spLocks/>
            </p:cNvSpPr>
            <p:nvPr/>
          </p:nvSpPr>
          <p:spPr bwMode="auto">
            <a:xfrm>
              <a:off x="2210295" y="4659285"/>
              <a:ext cx="4157662" cy="255172"/>
            </a:xfrm>
            <a:custGeom>
              <a:avLst/>
              <a:gdLst/>
              <a:ahLst/>
              <a:cxnLst>
                <a:cxn ang="0">
                  <a:pos x="50" y="0"/>
                </a:cxn>
                <a:cxn ang="0">
                  <a:pos x="39" y="0"/>
                </a:cxn>
                <a:cxn ang="0">
                  <a:pos x="31" y="3"/>
                </a:cxn>
                <a:cxn ang="0">
                  <a:pos x="20" y="6"/>
                </a:cxn>
                <a:cxn ang="0">
                  <a:pos x="12" y="9"/>
                </a:cxn>
                <a:cxn ang="0">
                  <a:pos x="8" y="15"/>
                </a:cxn>
                <a:cxn ang="0">
                  <a:pos x="4" y="25"/>
                </a:cxn>
                <a:cxn ang="0">
                  <a:pos x="0" y="31"/>
                </a:cxn>
                <a:cxn ang="0">
                  <a:pos x="0" y="40"/>
                </a:cxn>
                <a:cxn ang="0">
                  <a:pos x="0" y="109"/>
                </a:cxn>
                <a:cxn ang="0">
                  <a:pos x="0" y="118"/>
                </a:cxn>
                <a:cxn ang="0">
                  <a:pos x="4" y="127"/>
                </a:cxn>
                <a:cxn ang="0">
                  <a:pos x="8" y="133"/>
                </a:cxn>
                <a:cxn ang="0">
                  <a:pos x="12" y="139"/>
                </a:cxn>
                <a:cxn ang="0">
                  <a:pos x="20" y="142"/>
                </a:cxn>
                <a:cxn ang="0">
                  <a:pos x="31" y="145"/>
                </a:cxn>
                <a:cxn ang="0">
                  <a:pos x="39" y="148"/>
                </a:cxn>
                <a:cxn ang="0">
                  <a:pos x="50" y="151"/>
                </a:cxn>
                <a:cxn ang="0">
                  <a:pos x="3790" y="151"/>
                </a:cxn>
                <a:cxn ang="0">
                  <a:pos x="3802" y="148"/>
                </a:cxn>
                <a:cxn ang="0">
                  <a:pos x="3813" y="145"/>
                </a:cxn>
                <a:cxn ang="0">
                  <a:pos x="3821" y="142"/>
                </a:cxn>
                <a:cxn ang="0">
                  <a:pos x="3829" y="139"/>
                </a:cxn>
                <a:cxn ang="0">
                  <a:pos x="3833" y="133"/>
                </a:cxn>
                <a:cxn ang="0">
                  <a:pos x="3836" y="127"/>
                </a:cxn>
                <a:cxn ang="0">
                  <a:pos x="3840" y="118"/>
                </a:cxn>
                <a:cxn ang="0">
                  <a:pos x="3844" y="109"/>
                </a:cxn>
                <a:cxn ang="0">
                  <a:pos x="3844" y="40"/>
                </a:cxn>
                <a:cxn ang="0">
                  <a:pos x="3840" y="31"/>
                </a:cxn>
                <a:cxn ang="0">
                  <a:pos x="3836" y="25"/>
                </a:cxn>
                <a:cxn ang="0">
                  <a:pos x="3833" y="15"/>
                </a:cxn>
                <a:cxn ang="0">
                  <a:pos x="3829" y="9"/>
                </a:cxn>
                <a:cxn ang="0">
                  <a:pos x="3821" y="6"/>
                </a:cxn>
                <a:cxn ang="0">
                  <a:pos x="3813" y="3"/>
                </a:cxn>
                <a:cxn ang="0">
                  <a:pos x="3802" y="0"/>
                </a:cxn>
                <a:cxn ang="0">
                  <a:pos x="3790" y="0"/>
                </a:cxn>
                <a:cxn ang="0">
                  <a:pos x="50" y="0"/>
                </a:cxn>
              </a:cxnLst>
              <a:rect l="0" t="0" r="r" b="b"/>
              <a:pathLst>
                <a:path w="3844" h="151">
                  <a:moveTo>
                    <a:pt x="50" y="0"/>
                  </a:moveTo>
                  <a:lnTo>
                    <a:pt x="39" y="0"/>
                  </a:lnTo>
                  <a:lnTo>
                    <a:pt x="31" y="3"/>
                  </a:lnTo>
                  <a:lnTo>
                    <a:pt x="20" y="6"/>
                  </a:lnTo>
                  <a:lnTo>
                    <a:pt x="12" y="9"/>
                  </a:lnTo>
                  <a:lnTo>
                    <a:pt x="8" y="15"/>
                  </a:lnTo>
                  <a:lnTo>
                    <a:pt x="4" y="25"/>
                  </a:lnTo>
                  <a:lnTo>
                    <a:pt x="0" y="31"/>
                  </a:lnTo>
                  <a:lnTo>
                    <a:pt x="0" y="40"/>
                  </a:lnTo>
                  <a:lnTo>
                    <a:pt x="0" y="109"/>
                  </a:lnTo>
                  <a:lnTo>
                    <a:pt x="0" y="118"/>
                  </a:lnTo>
                  <a:lnTo>
                    <a:pt x="4" y="127"/>
                  </a:lnTo>
                  <a:lnTo>
                    <a:pt x="8" y="133"/>
                  </a:lnTo>
                  <a:lnTo>
                    <a:pt x="12" y="139"/>
                  </a:lnTo>
                  <a:lnTo>
                    <a:pt x="20" y="142"/>
                  </a:lnTo>
                  <a:lnTo>
                    <a:pt x="31" y="145"/>
                  </a:lnTo>
                  <a:lnTo>
                    <a:pt x="39" y="148"/>
                  </a:lnTo>
                  <a:lnTo>
                    <a:pt x="50" y="151"/>
                  </a:lnTo>
                  <a:lnTo>
                    <a:pt x="3790" y="151"/>
                  </a:lnTo>
                  <a:lnTo>
                    <a:pt x="3802" y="148"/>
                  </a:lnTo>
                  <a:lnTo>
                    <a:pt x="3813" y="145"/>
                  </a:lnTo>
                  <a:lnTo>
                    <a:pt x="3821" y="142"/>
                  </a:lnTo>
                  <a:lnTo>
                    <a:pt x="3829" y="139"/>
                  </a:lnTo>
                  <a:lnTo>
                    <a:pt x="3833" y="133"/>
                  </a:lnTo>
                  <a:lnTo>
                    <a:pt x="3836" y="127"/>
                  </a:lnTo>
                  <a:lnTo>
                    <a:pt x="3840" y="118"/>
                  </a:lnTo>
                  <a:lnTo>
                    <a:pt x="3844" y="109"/>
                  </a:lnTo>
                  <a:lnTo>
                    <a:pt x="3844" y="40"/>
                  </a:lnTo>
                  <a:lnTo>
                    <a:pt x="3840" y="31"/>
                  </a:lnTo>
                  <a:lnTo>
                    <a:pt x="3836" y="25"/>
                  </a:lnTo>
                  <a:lnTo>
                    <a:pt x="3833" y="15"/>
                  </a:lnTo>
                  <a:lnTo>
                    <a:pt x="3829" y="9"/>
                  </a:lnTo>
                  <a:lnTo>
                    <a:pt x="3821" y="6"/>
                  </a:lnTo>
                  <a:lnTo>
                    <a:pt x="3813" y="3"/>
                  </a:lnTo>
                  <a:lnTo>
                    <a:pt x="3802" y="0"/>
                  </a:lnTo>
                  <a:lnTo>
                    <a:pt x="3790" y="0"/>
                  </a:lnTo>
                  <a:lnTo>
                    <a:pt x="50" y="0"/>
                  </a:lnTo>
                </a:path>
              </a:pathLst>
            </a:custGeom>
            <a:noFill/>
            <a:ln w="19050">
              <a:solidFill>
                <a:srgbClr val="000000"/>
              </a:solidFill>
              <a:prstDash val="solid"/>
              <a:round/>
              <a:headEnd/>
              <a:tailEnd/>
            </a:ln>
          </p:spPr>
          <p:txBody>
            <a:bodyPr/>
            <a:lstStyle/>
            <a:p>
              <a:pPr>
                <a:defRPr/>
              </a:pPr>
              <a:endParaRPr lang="ja-JP" altLang="en-US" sz="1600" b="1" u="sng">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52" name="Freeform 51"/>
            <p:cNvSpPr>
              <a:spLocks/>
            </p:cNvSpPr>
            <p:nvPr/>
          </p:nvSpPr>
          <p:spPr bwMode="auto">
            <a:xfrm>
              <a:off x="4307382" y="4961232"/>
              <a:ext cx="2046288" cy="1548856"/>
            </a:xfrm>
            <a:custGeom>
              <a:avLst/>
              <a:gdLst/>
              <a:ahLst/>
              <a:cxnLst>
                <a:cxn ang="0">
                  <a:pos x="62" y="0"/>
                </a:cxn>
                <a:cxn ang="0">
                  <a:pos x="50" y="0"/>
                </a:cxn>
                <a:cxn ang="0">
                  <a:pos x="39" y="3"/>
                </a:cxn>
                <a:cxn ang="0">
                  <a:pos x="27" y="6"/>
                </a:cxn>
                <a:cxn ang="0">
                  <a:pos x="16" y="12"/>
                </a:cxn>
                <a:cxn ang="0">
                  <a:pos x="8" y="21"/>
                </a:cxn>
                <a:cxn ang="0">
                  <a:pos x="4" y="30"/>
                </a:cxn>
                <a:cxn ang="0">
                  <a:pos x="0" y="39"/>
                </a:cxn>
                <a:cxn ang="0">
                  <a:pos x="0" y="48"/>
                </a:cxn>
                <a:cxn ang="0">
                  <a:pos x="0" y="1143"/>
                </a:cxn>
                <a:cxn ang="0">
                  <a:pos x="0" y="1152"/>
                </a:cxn>
                <a:cxn ang="0">
                  <a:pos x="4" y="1161"/>
                </a:cxn>
                <a:cxn ang="0">
                  <a:pos x="8" y="1170"/>
                </a:cxn>
                <a:cxn ang="0">
                  <a:pos x="16" y="1179"/>
                </a:cxn>
                <a:cxn ang="0">
                  <a:pos x="27" y="1185"/>
                </a:cxn>
                <a:cxn ang="0">
                  <a:pos x="39" y="1188"/>
                </a:cxn>
                <a:cxn ang="0">
                  <a:pos x="50" y="1191"/>
                </a:cxn>
                <a:cxn ang="0">
                  <a:pos x="62" y="1194"/>
                </a:cxn>
                <a:cxn ang="0">
                  <a:pos x="1224" y="1194"/>
                </a:cxn>
                <a:cxn ang="0">
                  <a:pos x="1235" y="1191"/>
                </a:cxn>
                <a:cxn ang="0">
                  <a:pos x="1247" y="1188"/>
                </a:cxn>
                <a:cxn ang="0">
                  <a:pos x="1258" y="1185"/>
                </a:cxn>
                <a:cxn ang="0">
                  <a:pos x="1270" y="1179"/>
                </a:cxn>
                <a:cxn ang="0">
                  <a:pos x="1278" y="1170"/>
                </a:cxn>
                <a:cxn ang="0">
                  <a:pos x="1281" y="1161"/>
                </a:cxn>
                <a:cxn ang="0">
                  <a:pos x="1285" y="1152"/>
                </a:cxn>
                <a:cxn ang="0">
                  <a:pos x="1289" y="1143"/>
                </a:cxn>
                <a:cxn ang="0">
                  <a:pos x="1289" y="48"/>
                </a:cxn>
                <a:cxn ang="0">
                  <a:pos x="1285" y="39"/>
                </a:cxn>
                <a:cxn ang="0">
                  <a:pos x="1281" y="30"/>
                </a:cxn>
                <a:cxn ang="0">
                  <a:pos x="1278" y="21"/>
                </a:cxn>
                <a:cxn ang="0">
                  <a:pos x="1270" y="12"/>
                </a:cxn>
                <a:cxn ang="0">
                  <a:pos x="1258" y="6"/>
                </a:cxn>
                <a:cxn ang="0">
                  <a:pos x="1247" y="3"/>
                </a:cxn>
                <a:cxn ang="0">
                  <a:pos x="1235" y="0"/>
                </a:cxn>
                <a:cxn ang="0">
                  <a:pos x="1224" y="0"/>
                </a:cxn>
                <a:cxn ang="0">
                  <a:pos x="62" y="0"/>
                </a:cxn>
              </a:cxnLst>
              <a:rect l="0" t="0" r="r" b="b"/>
              <a:pathLst>
                <a:path w="1289" h="1194">
                  <a:moveTo>
                    <a:pt x="62" y="0"/>
                  </a:moveTo>
                  <a:lnTo>
                    <a:pt x="50" y="0"/>
                  </a:lnTo>
                  <a:lnTo>
                    <a:pt x="39" y="3"/>
                  </a:lnTo>
                  <a:lnTo>
                    <a:pt x="27" y="6"/>
                  </a:lnTo>
                  <a:lnTo>
                    <a:pt x="16" y="12"/>
                  </a:lnTo>
                  <a:lnTo>
                    <a:pt x="8" y="21"/>
                  </a:lnTo>
                  <a:lnTo>
                    <a:pt x="4" y="30"/>
                  </a:lnTo>
                  <a:lnTo>
                    <a:pt x="0" y="39"/>
                  </a:lnTo>
                  <a:lnTo>
                    <a:pt x="0" y="48"/>
                  </a:lnTo>
                  <a:lnTo>
                    <a:pt x="0" y="1143"/>
                  </a:lnTo>
                  <a:lnTo>
                    <a:pt x="0" y="1152"/>
                  </a:lnTo>
                  <a:lnTo>
                    <a:pt x="4" y="1161"/>
                  </a:lnTo>
                  <a:lnTo>
                    <a:pt x="8" y="1170"/>
                  </a:lnTo>
                  <a:lnTo>
                    <a:pt x="16" y="1179"/>
                  </a:lnTo>
                  <a:lnTo>
                    <a:pt x="27" y="1185"/>
                  </a:lnTo>
                  <a:lnTo>
                    <a:pt x="39" y="1188"/>
                  </a:lnTo>
                  <a:lnTo>
                    <a:pt x="50" y="1191"/>
                  </a:lnTo>
                  <a:lnTo>
                    <a:pt x="62" y="1194"/>
                  </a:lnTo>
                  <a:lnTo>
                    <a:pt x="1224" y="1194"/>
                  </a:lnTo>
                  <a:lnTo>
                    <a:pt x="1235" y="1191"/>
                  </a:lnTo>
                  <a:lnTo>
                    <a:pt x="1247" y="1188"/>
                  </a:lnTo>
                  <a:lnTo>
                    <a:pt x="1258" y="1185"/>
                  </a:lnTo>
                  <a:lnTo>
                    <a:pt x="1270" y="1179"/>
                  </a:lnTo>
                  <a:lnTo>
                    <a:pt x="1278" y="1170"/>
                  </a:lnTo>
                  <a:lnTo>
                    <a:pt x="1281" y="1161"/>
                  </a:lnTo>
                  <a:lnTo>
                    <a:pt x="1285" y="1152"/>
                  </a:lnTo>
                  <a:lnTo>
                    <a:pt x="1289" y="1143"/>
                  </a:lnTo>
                  <a:lnTo>
                    <a:pt x="1289" y="48"/>
                  </a:lnTo>
                  <a:lnTo>
                    <a:pt x="1285" y="39"/>
                  </a:lnTo>
                  <a:lnTo>
                    <a:pt x="1281" y="30"/>
                  </a:lnTo>
                  <a:lnTo>
                    <a:pt x="1278" y="21"/>
                  </a:lnTo>
                  <a:lnTo>
                    <a:pt x="1270" y="12"/>
                  </a:lnTo>
                  <a:lnTo>
                    <a:pt x="1258" y="6"/>
                  </a:lnTo>
                  <a:lnTo>
                    <a:pt x="1247" y="3"/>
                  </a:lnTo>
                  <a:lnTo>
                    <a:pt x="1235" y="0"/>
                  </a:lnTo>
                  <a:lnTo>
                    <a:pt x="1224" y="0"/>
                  </a:lnTo>
                  <a:lnTo>
                    <a:pt x="62" y="0"/>
                  </a:lnTo>
                </a:path>
              </a:pathLst>
            </a:custGeom>
            <a:noFill/>
            <a:ln w="19050">
              <a:solidFill>
                <a:srgbClr val="000000"/>
              </a:solidFill>
              <a:prstDash val="solid"/>
              <a:round/>
              <a:headEnd/>
              <a:tailEnd/>
            </a:ln>
          </p:spPr>
          <p:txBody>
            <a:bodyPr/>
            <a:lstStyle/>
            <a:p>
              <a:pPr>
                <a:defRPr/>
              </a:pPr>
              <a:endParaRPr lang="ja-JP" altLang="en-US" sz="1600" b="1" u="sng">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53" name="Text Box 72"/>
            <p:cNvSpPr txBox="1">
              <a:spLocks noChangeArrowheads="1"/>
            </p:cNvSpPr>
            <p:nvPr/>
          </p:nvSpPr>
          <p:spPr bwMode="auto">
            <a:xfrm>
              <a:off x="-147944" y="1802656"/>
              <a:ext cx="357201" cy="3077058"/>
            </a:xfrm>
            <a:prstGeom prst="rect">
              <a:avLst/>
            </a:prstGeom>
            <a:solidFill>
              <a:srgbClr val="0000FF"/>
            </a:solidFill>
            <a:ln w="12700" algn="ctr">
              <a:solidFill>
                <a:schemeClr val="tx1"/>
              </a:solidFill>
              <a:miter lim="800000"/>
              <a:headEnd/>
              <a:tailEnd/>
            </a:ln>
          </p:spPr>
          <p:txBody>
            <a:bodyPr vert="eaVert" wrap="square" lIns="74295" tIns="8890" rIns="74295" bIns="889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just" eaLnBrk="1" hangingPunct="1">
                <a:spcBef>
                  <a:spcPct val="50000"/>
                </a:spcBef>
                <a:buFontTx/>
                <a:buNone/>
              </a:pPr>
              <a:r>
                <a:rPr kumimoji="1" lang="ja-JP" altLang="en-US" sz="1200" b="1" dirty="0">
                  <a:solidFill>
                    <a:schemeClr val="bg1"/>
                  </a:solidFill>
                  <a:latin typeface="ＭＳ Ｐゴシック" charset="-128"/>
                </a:rPr>
                <a:t>　　　　　賃貸住宅　　　　</a:t>
              </a:r>
              <a:r>
                <a:rPr kumimoji="1" lang="ja-JP" altLang="en-US" sz="1200" b="1" dirty="0" smtClean="0">
                  <a:solidFill>
                    <a:schemeClr val="bg1"/>
                  </a:solidFill>
                  <a:latin typeface="ＭＳ Ｐゴシック" charset="-128"/>
                </a:rPr>
                <a:t>２１６　万戸</a:t>
              </a:r>
              <a:endParaRPr kumimoji="1" lang="ja-JP" altLang="en-US" sz="1200" b="1" dirty="0">
                <a:solidFill>
                  <a:schemeClr val="bg1"/>
                </a:solidFill>
                <a:latin typeface="ＭＳ Ｐゴシック" charset="-128"/>
              </a:endParaRPr>
            </a:p>
          </p:txBody>
        </p:sp>
        <p:sp>
          <p:nvSpPr>
            <p:cNvPr id="54" name="Text Box 73"/>
            <p:cNvSpPr txBox="1">
              <a:spLocks noChangeArrowheads="1"/>
            </p:cNvSpPr>
            <p:nvPr/>
          </p:nvSpPr>
          <p:spPr bwMode="auto">
            <a:xfrm>
              <a:off x="-169141" y="4961233"/>
              <a:ext cx="357201" cy="2314030"/>
            </a:xfrm>
            <a:prstGeom prst="rect">
              <a:avLst/>
            </a:prstGeom>
            <a:solidFill>
              <a:srgbClr val="0000FF"/>
            </a:solidFill>
            <a:ln w="12700" algn="ctr">
              <a:solidFill>
                <a:schemeClr val="tx1"/>
              </a:solidFill>
              <a:miter lim="800000"/>
              <a:headEnd/>
              <a:tailEnd/>
            </a:ln>
          </p:spPr>
          <p:txBody>
            <a:bodyPr vert="eaVert" wrap="square" lIns="74295" tIns="8890" rIns="74295" bIns="889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just" eaLnBrk="1" hangingPunct="1">
                <a:spcBef>
                  <a:spcPct val="50000"/>
                </a:spcBef>
                <a:buFontTx/>
                <a:buNone/>
              </a:pPr>
              <a:r>
                <a:rPr kumimoji="1" lang="ja-JP" altLang="en-US" sz="1000" b="1" dirty="0">
                  <a:solidFill>
                    <a:schemeClr val="bg1"/>
                  </a:solidFill>
                  <a:latin typeface="ＭＳ Ｐゴシック" charset="-128"/>
                </a:rPr>
                <a:t>　　　</a:t>
              </a:r>
              <a:r>
                <a:rPr kumimoji="1" lang="ja-JP" altLang="en-US" sz="1200" b="1" dirty="0">
                  <a:solidFill>
                    <a:schemeClr val="bg1"/>
                  </a:solidFill>
                  <a:latin typeface="ＭＳ Ｐゴシック" charset="-128"/>
                </a:rPr>
                <a:t>　持　家　　　　</a:t>
              </a:r>
              <a:r>
                <a:rPr kumimoji="1" lang="ja-JP" altLang="en-US" sz="1200" b="1" dirty="0" smtClean="0">
                  <a:solidFill>
                    <a:schemeClr val="bg1"/>
                  </a:solidFill>
                  <a:latin typeface="ＭＳ Ｐゴシック" charset="-128"/>
                </a:rPr>
                <a:t>２５２</a:t>
              </a:r>
              <a:r>
                <a:rPr kumimoji="1" lang="ja-JP" altLang="en-US" sz="1200" b="1" dirty="0">
                  <a:solidFill>
                    <a:schemeClr val="bg1"/>
                  </a:solidFill>
                  <a:latin typeface="ＭＳ Ｐゴシック" charset="-128"/>
                </a:rPr>
                <a:t>　万戸</a:t>
              </a:r>
            </a:p>
          </p:txBody>
        </p:sp>
        <p:sp>
          <p:nvSpPr>
            <p:cNvPr id="55" name="Freeform 77"/>
            <p:cNvSpPr>
              <a:spLocks/>
            </p:cNvSpPr>
            <p:nvPr/>
          </p:nvSpPr>
          <p:spPr bwMode="auto">
            <a:xfrm>
              <a:off x="268631" y="3447900"/>
              <a:ext cx="1871663" cy="369937"/>
            </a:xfrm>
            <a:custGeom>
              <a:avLst/>
              <a:gdLst>
                <a:gd name="T0" fmla="*/ 233093 w 1035"/>
                <a:gd name="T1" fmla="*/ 0 h 120"/>
                <a:gd name="T2" fmla="*/ 198565 w 1035"/>
                <a:gd name="T3" fmla="*/ 0 h 120"/>
                <a:gd name="T4" fmla="*/ 138137 w 1035"/>
                <a:gd name="T5" fmla="*/ 0 h 120"/>
                <a:gd name="T6" fmla="*/ 103598 w 1035"/>
                <a:gd name="T7" fmla="*/ 1233478 h 120"/>
                <a:gd name="T8" fmla="*/ 69067 w 1035"/>
                <a:gd name="T9" fmla="*/ 2466758 h 120"/>
                <a:gd name="T10" fmla="*/ 34527 w 1035"/>
                <a:gd name="T11" fmla="*/ 3700329 h 120"/>
                <a:gd name="T12" fmla="*/ 0 w 1035"/>
                <a:gd name="T13" fmla="*/ 4933692 h 120"/>
                <a:gd name="T14" fmla="*/ 0 w 1035"/>
                <a:gd name="T15" fmla="*/ 7400529 h 120"/>
                <a:gd name="T16" fmla="*/ 0 w 1035"/>
                <a:gd name="T17" fmla="*/ 8634008 h 120"/>
                <a:gd name="T18" fmla="*/ 0 w 1035"/>
                <a:gd name="T19" fmla="*/ 39469363 h 120"/>
                <a:gd name="T20" fmla="*/ 0 w 1035"/>
                <a:gd name="T21" fmla="*/ 40702812 h 120"/>
                <a:gd name="T22" fmla="*/ 0 w 1035"/>
                <a:gd name="T23" fmla="*/ 43169778 h 120"/>
                <a:gd name="T24" fmla="*/ 34527 w 1035"/>
                <a:gd name="T25" fmla="*/ 44403087 h 120"/>
                <a:gd name="T26" fmla="*/ 69067 w 1035"/>
                <a:gd name="T27" fmla="*/ 45636606 h 120"/>
                <a:gd name="T28" fmla="*/ 103598 w 1035"/>
                <a:gd name="T29" fmla="*/ 46869851 h 120"/>
                <a:gd name="T30" fmla="*/ 138137 w 1035"/>
                <a:gd name="T31" fmla="*/ 48103371 h 120"/>
                <a:gd name="T32" fmla="*/ 198565 w 1035"/>
                <a:gd name="T33" fmla="*/ 48103371 h 120"/>
                <a:gd name="T34" fmla="*/ 233093 w 1035"/>
                <a:gd name="T35" fmla="*/ 49336766 h 120"/>
                <a:gd name="T36" fmla="*/ 8676300 w 1035"/>
                <a:gd name="T37" fmla="*/ 49336766 h 120"/>
                <a:gd name="T38" fmla="*/ 8702205 w 1035"/>
                <a:gd name="T39" fmla="*/ 48103371 h 120"/>
                <a:gd name="T40" fmla="*/ 8771275 w 1035"/>
                <a:gd name="T41" fmla="*/ 48103371 h 120"/>
                <a:gd name="T42" fmla="*/ 8805797 w 1035"/>
                <a:gd name="T43" fmla="*/ 46869851 h 120"/>
                <a:gd name="T44" fmla="*/ 8840338 w 1035"/>
                <a:gd name="T45" fmla="*/ 45636606 h 120"/>
                <a:gd name="T46" fmla="*/ 8874862 w 1035"/>
                <a:gd name="T47" fmla="*/ 44403087 h 120"/>
                <a:gd name="T48" fmla="*/ 8909401 w 1035"/>
                <a:gd name="T49" fmla="*/ 43169778 h 120"/>
                <a:gd name="T50" fmla="*/ 8909401 w 1035"/>
                <a:gd name="T51" fmla="*/ 40702812 h 120"/>
                <a:gd name="T52" fmla="*/ 8935303 w 1035"/>
                <a:gd name="T53" fmla="*/ 39469363 h 120"/>
                <a:gd name="T54" fmla="*/ 8935303 w 1035"/>
                <a:gd name="T55" fmla="*/ 8634008 h 120"/>
                <a:gd name="T56" fmla="*/ 8909401 w 1035"/>
                <a:gd name="T57" fmla="*/ 7400529 h 120"/>
                <a:gd name="T58" fmla="*/ 8909401 w 1035"/>
                <a:gd name="T59" fmla="*/ 4933692 h 120"/>
                <a:gd name="T60" fmla="*/ 8874862 w 1035"/>
                <a:gd name="T61" fmla="*/ 3700329 h 120"/>
                <a:gd name="T62" fmla="*/ 8840338 w 1035"/>
                <a:gd name="T63" fmla="*/ 2466758 h 120"/>
                <a:gd name="T64" fmla="*/ 8805797 w 1035"/>
                <a:gd name="T65" fmla="*/ 1233478 h 120"/>
                <a:gd name="T66" fmla="*/ 8771275 w 1035"/>
                <a:gd name="T67" fmla="*/ 0 h 120"/>
                <a:gd name="T68" fmla="*/ 8702205 w 1035"/>
                <a:gd name="T69" fmla="*/ 0 h 120"/>
                <a:gd name="T70" fmla="*/ 8676300 w 1035"/>
                <a:gd name="T71" fmla="*/ 0 h 120"/>
                <a:gd name="T72" fmla="*/ 233093 w 1035"/>
                <a:gd name="T73" fmla="*/ 0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5"/>
                <a:gd name="T112" fmla="*/ 0 h 120"/>
                <a:gd name="T113" fmla="*/ 1035 w 1035"/>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5" h="120">
                  <a:moveTo>
                    <a:pt x="27" y="0"/>
                  </a:moveTo>
                  <a:lnTo>
                    <a:pt x="23" y="0"/>
                  </a:lnTo>
                  <a:lnTo>
                    <a:pt x="16" y="0"/>
                  </a:lnTo>
                  <a:lnTo>
                    <a:pt x="12" y="3"/>
                  </a:lnTo>
                  <a:lnTo>
                    <a:pt x="8" y="6"/>
                  </a:lnTo>
                  <a:lnTo>
                    <a:pt x="4" y="9"/>
                  </a:lnTo>
                  <a:lnTo>
                    <a:pt x="0" y="12"/>
                  </a:lnTo>
                  <a:lnTo>
                    <a:pt x="0" y="18"/>
                  </a:lnTo>
                  <a:lnTo>
                    <a:pt x="0" y="21"/>
                  </a:lnTo>
                  <a:lnTo>
                    <a:pt x="0" y="96"/>
                  </a:lnTo>
                  <a:lnTo>
                    <a:pt x="0" y="99"/>
                  </a:lnTo>
                  <a:lnTo>
                    <a:pt x="0" y="105"/>
                  </a:lnTo>
                  <a:lnTo>
                    <a:pt x="4" y="108"/>
                  </a:lnTo>
                  <a:lnTo>
                    <a:pt x="8" y="111"/>
                  </a:lnTo>
                  <a:lnTo>
                    <a:pt x="12" y="114"/>
                  </a:lnTo>
                  <a:lnTo>
                    <a:pt x="16" y="117"/>
                  </a:lnTo>
                  <a:lnTo>
                    <a:pt x="23" y="117"/>
                  </a:lnTo>
                  <a:lnTo>
                    <a:pt x="27" y="120"/>
                  </a:lnTo>
                  <a:lnTo>
                    <a:pt x="1005" y="120"/>
                  </a:lnTo>
                  <a:lnTo>
                    <a:pt x="1008" y="117"/>
                  </a:lnTo>
                  <a:lnTo>
                    <a:pt x="1016" y="117"/>
                  </a:lnTo>
                  <a:lnTo>
                    <a:pt x="1020" y="114"/>
                  </a:lnTo>
                  <a:lnTo>
                    <a:pt x="1024" y="111"/>
                  </a:lnTo>
                  <a:lnTo>
                    <a:pt x="1028" y="108"/>
                  </a:lnTo>
                  <a:lnTo>
                    <a:pt x="1032" y="105"/>
                  </a:lnTo>
                  <a:lnTo>
                    <a:pt x="1032" y="99"/>
                  </a:lnTo>
                  <a:lnTo>
                    <a:pt x="1035" y="96"/>
                  </a:lnTo>
                  <a:lnTo>
                    <a:pt x="1035" y="21"/>
                  </a:lnTo>
                  <a:lnTo>
                    <a:pt x="1032" y="18"/>
                  </a:lnTo>
                  <a:lnTo>
                    <a:pt x="1032" y="12"/>
                  </a:lnTo>
                  <a:lnTo>
                    <a:pt x="1028" y="9"/>
                  </a:lnTo>
                  <a:lnTo>
                    <a:pt x="1024" y="6"/>
                  </a:lnTo>
                  <a:lnTo>
                    <a:pt x="1020" y="3"/>
                  </a:lnTo>
                  <a:lnTo>
                    <a:pt x="1016" y="0"/>
                  </a:lnTo>
                  <a:lnTo>
                    <a:pt x="1008" y="0"/>
                  </a:lnTo>
                  <a:lnTo>
                    <a:pt x="1005" y="0"/>
                  </a:lnTo>
                  <a:lnTo>
                    <a:pt x="27" y="0"/>
                  </a:lnTo>
                </a:path>
              </a:pathLst>
            </a:custGeom>
            <a:solidFill>
              <a:srgbClr val="99FF66"/>
            </a:solidFill>
            <a:ln w="19050">
              <a:solidFill>
                <a:srgbClr val="000000"/>
              </a:solidFill>
              <a:prstDash val="solid"/>
              <a:round/>
              <a:headEnd/>
              <a:tailEnd/>
            </a:ln>
          </p:spPr>
          <p:txBody>
            <a:bodyPr/>
            <a:lstStyle/>
            <a:p>
              <a:endParaRPr lang="ja-JP" altLang="en-US"/>
            </a:p>
          </p:txBody>
        </p:sp>
        <p:sp>
          <p:nvSpPr>
            <p:cNvPr id="56" name="Rectangle 17"/>
            <p:cNvSpPr>
              <a:spLocks noChangeArrowheads="1"/>
            </p:cNvSpPr>
            <p:nvPr/>
          </p:nvSpPr>
          <p:spPr bwMode="auto">
            <a:xfrm>
              <a:off x="484531" y="2871217"/>
              <a:ext cx="1439863" cy="52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ts val="700"/>
                </a:lnSpc>
                <a:spcBef>
                  <a:spcPct val="50000"/>
                </a:spcBef>
                <a:buFontTx/>
                <a:buNone/>
              </a:pPr>
              <a:r>
                <a:rPr kumimoji="1" lang="ja-JP" altLang="en-US" sz="1050" b="1" dirty="0">
                  <a:latin typeface="ＭＳ Ｐゴシック" charset="-128"/>
                </a:rPr>
                <a:t>市町営住宅（公営</a:t>
              </a:r>
              <a:r>
                <a:rPr kumimoji="1" lang="ja-JP" altLang="en-US" sz="1050" b="1" dirty="0" smtClean="0">
                  <a:latin typeface="ＭＳ Ｐゴシック" charset="-128"/>
                </a:rPr>
                <a:t>）</a:t>
              </a:r>
            </a:p>
            <a:p>
              <a:pPr algn="ctr" eaLnBrk="1" hangingPunct="1">
                <a:lnSpc>
                  <a:spcPts val="700"/>
                </a:lnSpc>
                <a:spcBef>
                  <a:spcPct val="50000"/>
                </a:spcBef>
                <a:buFontTx/>
                <a:buNone/>
              </a:pPr>
              <a:r>
                <a:rPr kumimoji="1" lang="en-US" altLang="ja-JP" sz="1050" b="1" dirty="0" smtClean="0">
                  <a:latin typeface="ＭＳ Ｐゴシック" charset="-128"/>
                </a:rPr>
                <a:t>11.6 </a:t>
              </a:r>
              <a:r>
                <a:rPr kumimoji="1" lang="ja-JP" altLang="en-US" sz="1050" b="1" dirty="0" smtClean="0">
                  <a:latin typeface="ＭＳ Ｐゴシック" charset="-128"/>
                </a:rPr>
                <a:t>万戸</a:t>
              </a:r>
            </a:p>
            <a:p>
              <a:pPr algn="ctr" eaLnBrk="1" hangingPunct="1">
                <a:lnSpc>
                  <a:spcPts val="700"/>
                </a:lnSpc>
                <a:spcBef>
                  <a:spcPct val="50000"/>
                </a:spcBef>
                <a:buFontTx/>
                <a:buNone/>
              </a:pPr>
              <a:r>
                <a:rPr kumimoji="1" lang="en-US" altLang="ja-JP" sz="1050" b="1" dirty="0" smtClean="0">
                  <a:latin typeface="ＭＳ Ｐゴシック" charset="-128"/>
                </a:rPr>
                <a:t>【</a:t>
              </a:r>
              <a:r>
                <a:rPr kumimoji="1" lang="ja-JP" altLang="en-US" sz="1050" b="1" dirty="0">
                  <a:latin typeface="ＭＳ Ｐゴシック" charset="-128"/>
                </a:rPr>
                <a:t>賃貸全体</a:t>
              </a:r>
              <a:r>
                <a:rPr kumimoji="1" lang="ja-JP" altLang="en-US" sz="1050" b="1" dirty="0" smtClean="0">
                  <a:solidFill>
                    <a:schemeClr val="tx1"/>
                  </a:solidFill>
                  <a:latin typeface="ＭＳ Ｐゴシック" charset="-128"/>
                </a:rPr>
                <a:t>の </a:t>
              </a:r>
              <a:r>
                <a:rPr kumimoji="1" lang="en-US" altLang="ja-JP" sz="1050" b="1" dirty="0" smtClean="0">
                  <a:solidFill>
                    <a:schemeClr val="tx1"/>
                  </a:solidFill>
                  <a:latin typeface="ＭＳ Ｐゴシック" charset="-128"/>
                </a:rPr>
                <a:t>5.4</a:t>
              </a:r>
              <a:r>
                <a:rPr kumimoji="1" lang="ja-JP" altLang="en-US" sz="1050" b="1" dirty="0" smtClean="0">
                  <a:latin typeface="ＭＳ Ｐゴシック" charset="-128"/>
                </a:rPr>
                <a:t>％</a:t>
              </a:r>
              <a:r>
                <a:rPr kumimoji="1" lang="en-US" altLang="ja-JP" sz="1050" b="1" dirty="0">
                  <a:latin typeface="ＭＳ Ｐゴシック" charset="-128"/>
                </a:rPr>
                <a:t>】</a:t>
              </a:r>
              <a:endParaRPr kumimoji="1" lang="en-US" altLang="ja-JP" sz="1050" b="1" dirty="0">
                <a:solidFill>
                  <a:schemeClr val="tx1"/>
                </a:solidFill>
                <a:latin typeface="ＭＳ Ｐゴシック" charset="-128"/>
              </a:endParaRPr>
            </a:p>
          </p:txBody>
        </p:sp>
        <p:sp>
          <p:nvSpPr>
            <p:cNvPr id="57" name="Freeform 77"/>
            <p:cNvSpPr>
              <a:spLocks/>
            </p:cNvSpPr>
            <p:nvPr/>
          </p:nvSpPr>
          <p:spPr bwMode="auto">
            <a:xfrm>
              <a:off x="268631" y="3889216"/>
              <a:ext cx="1871663" cy="290513"/>
            </a:xfrm>
            <a:custGeom>
              <a:avLst/>
              <a:gdLst/>
              <a:ahLst/>
              <a:cxnLst>
                <a:cxn ang="0">
                  <a:pos x="27" y="0"/>
                </a:cxn>
                <a:cxn ang="0">
                  <a:pos x="23" y="0"/>
                </a:cxn>
                <a:cxn ang="0">
                  <a:pos x="16" y="0"/>
                </a:cxn>
                <a:cxn ang="0">
                  <a:pos x="12" y="3"/>
                </a:cxn>
                <a:cxn ang="0">
                  <a:pos x="8" y="6"/>
                </a:cxn>
                <a:cxn ang="0">
                  <a:pos x="4" y="9"/>
                </a:cxn>
                <a:cxn ang="0">
                  <a:pos x="0" y="12"/>
                </a:cxn>
                <a:cxn ang="0">
                  <a:pos x="0" y="18"/>
                </a:cxn>
                <a:cxn ang="0">
                  <a:pos x="0" y="21"/>
                </a:cxn>
                <a:cxn ang="0">
                  <a:pos x="0" y="96"/>
                </a:cxn>
                <a:cxn ang="0">
                  <a:pos x="0" y="99"/>
                </a:cxn>
                <a:cxn ang="0">
                  <a:pos x="0" y="105"/>
                </a:cxn>
                <a:cxn ang="0">
                  <a:pos x="4" y="108"/>
                </a:cxn>
                <a:cxn ang="0">
                  <a:pos x="8" y="111"/>
                </a:cxn>
                <a:cxn ang="0">
                  <a:pos x="12" y="114"/>
                </a:cxn>
                <a:cxn ang="0">
                  <a:pos x="16" y="117"/>
                </a:cxn>
                <a:cxn ang="0">
                  <a:pos x="23" y="117"/>
                </a:cxn>
                <a:cxn ang="0">
                  <a:pos x="27" y="120"/>
                </a:cxn>
                <a:cxn ang="0">
                  <a:pos x="1005" y="120"/>
                </a:cxn>
                <a:cxn ang="0">
                  <a:pos x="1008" y="117"/>
                </a:cxn>
                <a:cxn ang="0">
                  <a:pos x="1016" y="117"/>
                </a:cxn>
                <a:cxn ang="0">
                  <a:pos x="1020" y="114"/>
                </a:cxn>
                <a:cxn ang="0">
                  <a:pos x="1024" y="111"/>
                </a:cxn>
                <a:cxn ang="0">
                  <a:pos x="1028" y="108"/>
                </a:cxn>
                <a:cxn ang="0">
                  <a:pos x="1032" y="105"/>
                </a:cxn>
                <a:cxn ang="0">
                  <a:pos x="1032" y="99"/>
                </a:cxn>
                <a:cxn ang="0">
                  <a:pos x="1035" y="96"/>
                </a:cxn>
                <a:cxn ang="0">
                  <a:pos x="1035" y="21"/>
                </a:cxn>
                <a:cxn ang="0">
                  <a:pos x="1032" y="18"/>
                </a:cxn>
                <a:cxn ang="0">
                  <a:pos x="1032" y="12"/>
                </a:cxn>
                <a:cxn ang="0">
                  <a:pos x="1028" y="9"/>
                </a:cxn>
                <a:cxn ang="0">
                  <a:pos x="1024" y="6"/>
                </a:cxn>
                <a:cxn ang="0">
                  <a:pos x="1020" y="3"/>
                </a:cxn>
                <a:cxn ang="0">
                  <a:pos x="1016" y="0"/>
                </a:cxn>
                <a:cxn ang="0">
                  <a:pos x="1008" y="0"/>
                </a:cxn>
                <a:cxn ang="0">
                  <a:pos x="1005" y="0"/>
                </a:cxn>
                <a:cxn ang="0">
                  <a:pos x="27" y="0"/>
                </a:cxn>
              </a:cxnLst>
              <a:rect l="0" t="0" r="r" b="b"/>
              <a:pathLst>
                <a:path w="1035" h="120">
                  <a:moveTo>
                    <a:pt x="27" y="0"/>
                  </a:moveTo>
                  <a:lnTo>
                    <a:pt x="23" y="0"/>
                  </a:lnTo>
                  <a:lnTo>
                    <a:pt x="16" y="0"/>
                  </a:lnTo>
                  <a:lnTo>
                    <a:pt x="12" y="3"/>
                  </a:lnTo>
                  <a:lnTo>
                    <a:pt x="8" y="6"/>
                  </a:lnTo>
                  <a:lnTo>
                    <a:pt x="4" y="9"/>
                  </a:lnTo>
                  <a:lnTo>
                    <a:pt x="0" y="12"/>
                  </a:lnTo>
                  <a:lnTo>
                    <a:pt x="0" y="18"/>
                  </a:lnTo>
                  <a:lnTo>
                    <a:pt x="0" y="21"/>
                  </a:lnTo>
                  <a:lnTo>
                    <a:pt x="0" y="96"/>
                  </a:lnTo>
                  <a:lnTo>
                    <a:pt x="0" y="99"/>
                  </a:lnTo>
                  <a:lnTo>
                    <a:pt x="0" y="105"/>
                  </a:lnTo>
                  <a:lnTo>
                    <a:pt x="4" y="108"/>
                  </a:lnTo>
                  <a:lnTo>
                    <a:pt x="8" y="111"/>
                  </a:lnTo>
                  <a:lnTo>
                    <a:pt x="12" y="114"/>
                  </a:lnTo>
                  <a:lnTo>
                    <a:pt x="16" y="117"/>
                  </a:lnTo>
                  <a:lnTo>
                    <a:pt x="23" y="117"/>
                  </a:lnTo>
                  <a:lnTo>
                    <a:pt x="27" y="120"/>
                  </a:lnTo>
                  <a:lnTo>
                    <a:pt x="1005" y="120"/>
                  </a:lnTo>
                  <a:lnTo>
                    <a:pt x="1008" y="117"/>
                  </a:lnTo>
                  <a:lnTo>
                    <a:pt x="1016" y="117"/>
                  </a:lnTo>
                  <a:lnTo>
                    <a:pt x="1020" y="114"/>
                  </a:lnTo>
                  <a:lnTo>
                    <a:pt x="1024" y="111"/>
                  </a:lnTo>
                  <a:lnTo>
                    <a:pt x="1028" y="108"/>
                  </a:lnTo>
                  <a:lnTo>
                    <a:pt x="1032" y="105"/>
                  </a:lnTo>
                  <a:lnTo>
                    <a:pt x="1032" y="99"/>
                  </a:lnTo>
                  <a:lnTo>
                    <a:pt x="1035" y="96"/>
                  </a:lnTo>
                  <a:lnTo>
                    <a:pt x="1035" y="21"/>
                  </a:lnTo>
                  <a:lnTo>
                    <a:pt x="1032" y="18"/>
                  </a:lnTo>
                  <a:lnTo>
                    <a:pt x="1032" y="12"/>
                  </a:lnTo>
                  <a:lnTo>
                    <a:pt x="1028" y="9"/>
                  </a:lnTo>
                  <a:lnTo>
                    <a:pt x="1024" y="6"/>
                  </a:lnTo>
                  <a:lnTo>
                    <a:pt x="1020" y="3"/>
                  </a:lnTo>
                  <a:lnTo>
                    <a:pt x="1016" y="0"/>
                  </a:lnTo>
                  <a:lnTo>
                    <a:pt x="1008" y="0"/>
                  </a:lnTo>
                  <a:lnTo>
                    <a:pt x="1005" y="0"/>
                  </a:lnTo>
                  <a:lnTo>
                    <a:pt x="27" y="0"/>
                  </a:lnTo>
                </a:path>
              </a:pathLst>
            </a:custGeom>
            <a:solidFill>
              <a:srgbClr val="99FF66"/>
            </a:solidFill>
            <a:ln w="19050">
              <a:solidFill>
                <a:srgbClr val="000000"/>
              </a:solidFill>
              <a:prstDash val="solid"/>
              <a:round/>
              <a:headEnd/>
              <a:tailEnd/>
            </a:ln>
          </p:spPr>
          <p:txBody>
            <a:bodyPr/>
            <a:lstStyle/>
            <a:p>
              <a:pPr>
                <a:defRPr/>
              </a:pPr>
              <a:endParaRPr lang="ja-JP" altLang="en-US" sz="1600" b="1" u="sng">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58" name="Rectangle 17"/>
            <p:cNvSpPr>
              <a:spLocks noChangeArrowheads="1"/>
            </p:cNvSpPr>
            <p:nvPr/>
          </p:nvSpPr>
          <p:spPr bwMode="auto">
            <a:xfrm>
              <a:off x="413095" y="3507332"/>
              <a:ext cx="1619250" cy="30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ct val="80000"/>
                </a:lnSpc>
                <a:spcBef>
                  <a:spcPct val="50000"/>
                </a:spcBef>
                <a:buFontTx/>
                <a:buNone/>
              </a:pPr>
              <a:r>
                <a:rPr kumimoji="1" lang="ja-JP" altLang="en-US" sz="1050" b="1" dirty="0">
                  <a:latin typeface="ＭＳ Ｐゴシック" charset="-128"/>
                </a:rPr>
                <a:t>改良</a:t>
              </a:r>
              <a:r>
                <a:rPr kumimoji="1" lang="ja-JP" altLang="en-US" sz="1050" b="1" dirty="0" smtClean="0">
                  <a:latin typeface="ＭＳ Ｐゴシック" charset="-128"/>
                </a:rPr>
                <a:t>住宅、再開発住宅等</a:t>
              </a:r>
              <a:r>
                <a:rPr kumimoji="1" lang="ja-JP" altLang="en-US" sz="1050" b="1" dirty="0">
                  <a:latin typeface="ＭＳ Ｐゴシック" charset="-128"/>
                </a:rPr>
                <a:t>　</a:t>
              </a:r>
              <a:r>
                <a:rPr lang="en-US" altLang="ja-JP" sz="1050" b="1" dirty="0" smtClean="0">
                  <a:latin typeface="ＭＳ Ｐゴシック" charset="-128"/>
                </a:rPr>
                <a:t>1</a:t>
              </a:r>
              <a:r>
                <a:rPr kumimoji="1" lang="en-US" altLang="ja-JP" sz="1050" b="1" dirty="0" smtClean="0">
                  <a:latin typeface="ＭＳ Ｐゴシック" charset="-128"/>
                </a:rPr>
                <a:t>.8 </a:t>
              </a:r>
              <a:r>
                <a:rPr kumimoji="1" lang="ja-JP" altLang="en-US" sz="1050" b="1" dirty="0" smtClean="0">
                  <a:latin typeface="ＭＳ Ｐゴシック" charset="-128"/>
                </a:rPr>
                <a:t>万戸</a:t>
              </a:r>
              <a:endParaRPr kumimoji="1" lang="ja-JP" altLang="en-US" sz="1050" b="1" dirty="0">
                <a:latin typeface="ＭＳ Ｐゴシック" charset="-128"/>
              </a:endParaRPr>
            </a:p>
          </p:txBody>
        </p:sp>
        <p:sp>
          <p:nvSpPr>
            <p:cNvPr id="59" name="Rectangle 17"/>
            <p:cNvSpPr>
              <a:spLocks noChangeArrowheads="1"/>
            </p:cNvSpPr>
            <p:nvPr/>
          </p:nvSpPr>
          <p:spPr bwMode="auto">
            <a:xfrm>
              <a:off x="305145" y="4006419"/>
              <a:ext cx="1727200" cy="12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ct val="65000"/>
                </a:lnSpc>
                <a:spcBef>
                  <a:spcPct val="50000"/>
                </a:spcBef>
                <a:buFontTx/>
                <a:buNone/>
              </a:pPr>
              <a:r>
                <a:rPr kumimoji="1" lang="ja-JP" altLang="en-US" sz="1050" b="1" dirty="0">
                  <a:latin typeface="ＭＳ Ｐゴシック" charset="-128"/>
                </a:rPr>
                <a:t>高優賃・特優賃　</a:t>
              </a:r>
              <a:r>
                <a:rPr lang="en-US" altLang="ja-JP" sz="1050" b="1" dirty="0" smtClean="0">
                  <a:latin typeface="ＭＳ Ｐゴシック" charset="-128"/>
                </a:rPr>
                <a:t>1</a:t>
              </a:r>
              <a:r>
                <a:rPr kumimoji="1" lang="en-US" altLang="ja-JP" sz="1050" b="1" dirty="0" smtClean="0">
                  <a:latin typeface="ＭＳ Ｐゴシック" charset="-128"/>
                </a:rPr>
                <a:t>.7 </a:t>
              </a:r>
              <a:r>
                <a:rPr kumimoji="1" lang="ja-JP" altLang="en-US" sz="1050" b="1" dirty="0" smtClean="0">
                  <a:latin typeface="ＭＳ Ｐゴシック" charset="-128"/>
                </a:rPr>
                <a:t>万戸</a:t>
              </a:r>
              <a:endParaRPr kumimoji="1" lang="ja-JP" altLang="en-US" sz="1050" b="1" dirty="0">
                <a:latin typeface="ＭＳ Ｐゴシック" charset="-128"/>
              </a:endParaRPr>
            </a:p>
          </p:txBody>
        </p:sp>
        <p:sp>
          <p:nvSpPr>
            <p:cNvPr id="60" name="Rectangle 17"/>
            <p:cNvSpPr>
              <a:spLocks noChangeArrowheads="1"/>
            </p:cNvSpPr>
            <p:nvPr/>
          </p:nvSpPr>
          <p:spPr bwMode="auto">
            <a:xfrm>
              <a:off x="469580" y="4346499"/>
              <a:ext cx="1439863" cy="46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ts val="600"/>
                </a:lnSpc>
                <a:spcBef>
                  <a:spcPct val="50000"/>
                </a:spcBef>
                <a:buFontTx/>
                <a:buNone/>
              </a:pPr>
              <a:r>
                <a:rPr kumimoji="1" lang="ja-JP" altLang="en-US" sz="1050" b="1" dirty="0">
                  <a:latin typeface="ＭＳ Ｐゴシック" charset="-128"/>
                </a:rPr>
                <a:t>公社・</a:t>
              </a:r>
              <a:r>
                <a:rPr kumimoji="1" lang="en-US" altLang="ja-JP" sz="1050" b="1" dirty="0">
                  <a:latin typeface="ＭＳ Ｐゴシック" charset="-128"/>
                </a:rPr>
                <a:t>UR</a:t>
              </a:r>
              <a:r>
                <a:rPr kumimoji="1" lang="ja-JP" altLang="en-US" sz="1050" b="1" dirty="0">
                  <a:latin typeface="ＭＳ Ｐゴシック" charset="-128"/>
                </a:rPr>
                <a:t>住宅</a:t>
              </a:r>
            </a:p>
            <a:p>
              <a:pPr algn="ctr" eaLnBrk="1" hangingPunct="1">
                <a:lnSpc>
                  <a:spcPts val="600"/>
                </a:lnSpc>
                <a:spcBef>
                  <a:spcPct val="50000"/>
                </a:spcBef>
                <a:buFontTx/>
                <a:buNone/>
              </a:pPr>
              <a:r>
                <a:rPr kumimoji="1" lang="en-US" altLang="ja-JP" sz="1050" b="1" dirty="0" smtClean="0">
                  <a:latin typeface="ＭＳ Ｐゴシック" charset="-128"/>
                </a:rPr>
                <a:t>12.9 </a:t>
              </a:r>
              <a:r>
                <a:rPr kumimoji="1" lang="ja-JP" altLang="en-US" sz="1050" b="1" dirty="0" smtClean="0">
                  <a:latin typeface="ＭＳ Ｐゴシック" charset="-128"/>
                </a:rPr>
                <a:t>万戸</a:t>
              </a:r>
              <a:endParaRPr kumimoji="1" lang="ja-JP" altLang="en-US" sz="1050" b="1" dirty="0">
                <a:latin typeface="ＭＳ Ｐゴシック" charset="-128"/>
              </a:endParaRPr>
            </a:p>
            <a:p>
              <a:pPr algn="ctr" eaLnBrk="1" hangingPunct="1">
                <a:lnSpc>
                  <a:spcPts val="600"/>
                </a:lnSpc>
                <a:spcBef>
                  <a:spcPct val="50000"/>
                </a:spcBef>
                <a:buFontTx/>
                <a:buNone/>
              </a:pPr>
              <a:r>
                <a:rPr kumimoji="1" lang="en-US" altLang="ja-JP" sz="1050" b="1" dirty="0">
                  <a:latin typeface="ＭＳ Ｐゴシック" charset="-128"/>
                </a:rPr>
                <a:t>【</a:t>
              </a:r>
              <a:r>
                <a:rPr kumimoji="1" lang="ja-JP" altLang="en-US" sz="1050" b="1" dirty="0">
                  <a:latin typeface="ＭＳ Ｐゴシック" charset="-128"/>
                </a:rPr>
                <a:t>賃貸全体</a:t>
              </a:r>
              <a:r>
                <a:rPr kumimoji="1" lang="ja-JP" altLang="en-US" sz="1050" b="1" dirty="0" smtClean="0">
                  <a:latin typeface="ＭＳ Ｐゴシック" charset="-128"/>
                </a:rPr>
                <a:t>の </a:t>
              </a:r>
              <a:r>
                <a:rPr kumimoji="1" lang="en-US" altLang="ja-JP" sz="1050" b="1" dirty="0" smtClean="0">
                  <a:latin typeface="ＭＳ Ｐゴシック" charset="-128"/>
                </a:rPr>
                <a:t>6.</a:t>
              </a:r>
              <a:r>
                <a:rPr kumimoji="1" lang="ja-JP" altLang="en-US" sz="1050" b="1" dirty="0" smtClean="0">
                  <a:latin typeface="ＭＳ Ｐゴシック" charset="-128"/>
                </a:rPr>
                <a:t>１％ </a:t>
              </a:r>
              <a:r>
                <a:rPr kumimoji="1" lang="en-US" altLang="ja-JP" sz="1050" b="1" dirty="0" smtClean="0">
                  <a:latin typeface="ＭＳ Ｐゴシック" charset="-128"/>
                </a:rPr>
                <a:t>】</a:t>
              </a:r>
              <a:endParaRPr kumimoji="1" lang="en-US" altLang="ja-JP" sz="1050" b="1" dirty="0">
                <a:solidFill>
                  <a:schemeClr val="tx1"/>
                </a:solidFill>
                <a:latin typeface="ＭＳ Ｐゴシック" charset="-128"/>
              </a:endParaRPr>
            </a:p>
          </p:txBody>
        </p:sp>
        <p:sp>
          <p:nvSpPr>
            <p:cNvPr id="61" name="Rectangle 17"/>
            <p:cNvSpPr>
              <a:spLocks noChangeArrowheads="1"/>
            </p:cNvSpPr>
            <p:nvPr/>
          </p:nvSpPr>
          <p:spPr bwMode="auto">
            <a:xfrm>
              <a:off x="3274778" y="2394715"/>
              <a:ext cx="2014410" cy="59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ct val="70000"/>
                </a:lnSpc>
                <a:spcBef>
                  <a:spcPct val="50000"/>
                </a:spcBef>
                <a:buFontTx/>
                <a:buNone/>
              </a:pPr>
              <a:r>
                <a:rPr kumimoji="1" lang="ja-JP" altLang="en-US" sz="1050" b="1" dirty="0">
                  <a:latin typeface="ＭＳ Ｐゴシック" charset="-128"/>
                </a:rPr>
                <a:t>木造民間賃貸住宅</a:t>
              </a:r>
            </a:p>
            <a:p>
              <a:pPr algn="ctr" eaLnBrk="1" hangingPunct="1">
                <a:lnSpc>
                  <a:spcPct val="70000"/>
                </a:lnSpc>
                <a:spcBef>
                  <a:spcPct val="50000"/>
                </a:spcBef>
                <a:buFontTx/>
                <a:buNone/>
              </a:pPr>
              <a:r>
                <a:rPr lang="en-US" altLang="ja-JP" sz="1050" b="1" dirty="0" smtClean="0">
                  <a:latin typeface="ＭＳ Ｐゴシック" charset="-128"/>
                </a:rPr>
                <a:t>27</a:t>
              </a:r>
              <a:r>
                <a:rPr kumimoji="1" lang="ja-JP" altLang="en-US" sz="1050" b="1" dirty="0" smtClean="0">
                  <a:latin typeface="ＭＳ Ｐゴシック" charset="-128"/>
                </a:rPr>
                <a:t>万戸</a:t>
              </a:r>
              <a:endParaRPr kumimoji="1" lang="ja-JP" altLang="en-US" sz="1050" b="1" dirty="0">
                <a:latin typeface="ＭＳ Ｐゴシック" charset="-128"/>
              </a:endParaRPr>
            </a:p>
            <a:p>
              <a:pPr algn="ctr" eaLnBrk="1" hangingPunct="1">
                <a:lnSpc>
                  <a:spcPct val="70000"/>
                </a:lnSpc>
                <a:spcBef>
                  <a:spcPct val="50000"/>
                </a:spcBef>
                <a:buFontTx/>
                <a:buNone/>
              </a:pPr>
              <a:r>
                <a:rPr kumimoji="1" lang="en-US" altLang="ja-JP" sz="1050" b="1" dirty="0">
                  <a:latin typeface="ＭＳ Ｐゴシック" charset="-128"/>
                </a:rPr>
                <a:t>【</a:t>
              </a:r>
              <a:r>
                <a:rPr kumimoji="1" lang="ja-JP" altLang="en-US" sz="1050" b="1" dirty="0">
                  <a:latin typeface="ＭＳ Ｐゴシック" charset="-128"/>
                </a:rPr>
                <a:t>賃貸全体</a:t>
              </a:r>
              <a:r>
                <a:rPr kumimoji="1" lang="ja-JP" altLang="en-US" sz="1050" b="1" dirty="0" smtClean="0">
                  <a:latin typeface="ＭＳ Ｐゴシック" charset="-128"/>
                </a:rPr>
                <a:t>の </a:t>
              </a:r>
              <a:r>
                <a:rPr kumimoji="1" lang="en-US" altLang="ja-JP" sz="1050" b="1" dirty="0" smtClean="0">
                  <a:latin typeface="ＭＳ Ｐゴシック" charset="-128"/>
                </a:rPr>
                <a:t>12.5</a:t>
              </a:r>
              <a:r>
                <a:rPr kumimoji="1" lang="ja-JP" altLang="en-US" sz="1050" b="1" dirty="0" smtClean="0">
                  <a:latin typeface="ＭＳ Ｐゴシック" charset="-128"/>
                </a:rPr>
                <a:t>％ </a:t>
              </a:r>
              <a:r>
                <a:rPr kumimoji="1" lang="en-US" altLang="ja-JP" sz="1050" b="1" dirty="0" smtClean="0">
                  <a:latin typeface="ＭＳ Ｐゴシック" charset="-128"/>
                </a:rPr>
                <a:t>】</a:t>
              </a:r>
              <a:endParaRPr kumimoji="1" lang="en-US" altLang="ja-JP" sz="1050" b="1" dirty="0">
                <a:solidFill>
                  <a:schemeClr val="tx1"/>
                </a:solidFill>
                <a:latin typeface="ＭＳ Ｐゴシック" charset="-128"/>
              </a:endParaRPr>
            </a:p>
          </p:txBody>
        </p:sp>
        <p:sp>
          <p:nvSpPr>
            <p:cNvPr id="62" name="Rectangle 17"/>
            <p:cNvSpPr>
              <a:spLocks noChangeArrowheads="1"/>
            </p:cNvSpPr>
            <p:nvPr/>
          </p:nvSpPr>
          <p:spPr bwMode="auto">
            <a:xfrm>
              <a:off x="3350977" y="3745979"/>
              <a:ext cx="1869948" cy="59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ct val="70000"/>
                </a:lnSpc>
                <a:spcBef>
                  <a:spcPct val="50000"/>
                </a:spcBef>
                <a:buFontTx/>
                <a:buNone/>
              </a:pPr>
              <a:r>
                <a:rPr kumimoji="1" lang="ja-JP" altLang="en-US" sz="1050" b="1" dirty="0">
                  <a:latin typeface="ＭＳ Ｐゴシック" charset="-128"/>
                </a:rPr>
                <a:t>非木造民間賃貸住宅</a:t>
              </a:r>
            </a:p>
            <a:p>
              <a:pPr algn="ctr" eaLnBrk="1" hangingPunct="1">
                <a:lnSpc>
                  <a:spcPct val="70000"/>
                </a:lnSpc>
                <a:spcBef>
                  <a:spcPct val="50000"/>
                </a:spcBef>
                <a:buFontTx/>
                <a:buNone/>
              </a:pPr>
              <a:r>
                <a:rPr kumimoji="1" lang="en-US" altLang="ja-JP" sz="1050" b="1" dirty="0" smtClean="0">
                  <a:latin typeface="ＭＳ Ｐゴシック" charset="-128"/>
                </a:rPr>
                <a:t>139</a:t>
              </a:r>
              <a:r>
                <a:rPr kumimoji="1" lang="ja-JP" altLang="en-US" sz="1050" b="1" dirty="0" smtClean="0">
                  <a:latin typeface="ＭＳ Ｐゴシック" charset="-128"/>
                </a:rPr>
                <a:t>万戸</a:t>
              </a:r>
              <a:endParaRPr kumimoji="1" lang="ja-JP" altLang="en-US" sz="1050" b="1" dirty="0">
                <a:latin typeface="ＭＳ Ｐゴシック" charset="-128"/>
              </a:endParaRPr>
            </a:p>
            <a:p>
              <a:pPr algn="ctr" eaLnBrk="1" hangingPunct="1">
                <a:lnSpc>
                  <a:spcPct val="70000"/>
                </a:lnSpc>
                <a:spcBef>
                  <a:spcPct val="50000"/>
                </a:spcBef>
                <a:buFontTx/>
                <a:buNone/>
              </a:pPr>
              <a:r>
                <a:rPr kumimoji="1" lang="en-US" altLang="ja-JP" sz="1050" b="1" dirty="0">
                  <a:latin typeface="ＭＳ Ｐゴシック" charset="-128"/>
                </a:rPr>
                <a:t>【</a:t>
              </a:r>
              <a:r>
                <a:rPr kumimoji="1" lang="ja-JP" altLang="en-US" sz="1050" b="1" dirty="0">
                  <a:latin typeface="ＭＳ Ｐゴシック" charset="-128"/>
                </a:rPr>
                <a:t>賃貸全体</a:t>
              </a:r>
              <a:r>
                <a:rPr kumimoji="1" lang="ja-JP" altLang="en-US" sz="1050" b="1" dirty="0" smtClean="0">
                  <a:latin typeface="ＭＳ Ｐゴシック" charset="-128"/>
                </a:rPr>
                <a:t>の </a:t>
              </a:r>
              <a:r>
                <a:rPr kumimoji="1" lang="en-US" altLang="ja-JP" sz="1050" b="1" dirty="0" smtClean="0">
                  <a:latin typeface="ＭＳ Ｐゴシック" charset="-128"/>
                </a:rPr>
                <a:t>6</a:t>
              </a:r>
              <a:r>
                <a:rPr kumimoji="1" lang="ja-JP" altLang="en-US" sz="1050" b="1" dirty="0" smtClean="0">
                  <a:latin typeface="ＭＳ Ｐゴシック" charset="-128"/>
                </a:rPr>
                <a:t>４</a:t>
              </a:r>
              <a:r>
                <a:rPr kumimoji="1" lang="en-US" altLang="ja-JP" sz="1050" b="1" dirty="0" smtClean="0">
                  <a:latin typeface="ＭＳ Ｐゴシック" charset="-128"/>
                </a:rPr>
                <a:t>.</a:t>
              </a:r>
              <a:r>
                <a:rPr lang="en-US" altLang="ja-JP" sz="1050" b="1" dirty="0" smtClean="0">
                  <a:latin typeface="ＭＳ Ｐゴシック" charset="-128"/>
                </a:rPr>
                <a:t>3</a:t>
              </a:r>
              <a:r>
                <a:rPr kumimoji="1" lang="ja-JP" altLang="en-US" sz="1050" b="1" dirty="0" smtClean="0">
                  <a:latin typeface="ＭＳ Ｐゴシック" charset="-128"/>
                </a:rPr>
                <a:t>％ </a:t>
              </a:r>
              <a:r>
                <a:rPr kumimoji="1" lang="en-US" altLang="ja-JP" sz="1050" b="1" dirty="0" smtClean="0">
                  <a:latin typeface="ＭＳ Ｐゴシック" charset="-128"/>
                </a:rPr>
                <a:t>】</a:t>
              </a:r>
              <a:endParaRPr kumimoji="1" lang="en-US" altLang="ja-JP" sz="1050" b="1" dirty="0">
                <a:solidFill>
                  <a:schemeClr val="tx1"/>
                </a:solidFill>
                <a:latin typeface="ＭＳ Ｐゴシック" charset="-128"/>
              </a:endParaRPr>
            </a:p>
          </p:txBody>
        </p:sp>
        <p:sp>
          <p:nvSpPr>
            <p:cNvPr id="63" name="Rectangle 17"/>
            <p:cNvSpPr>
              <a:spLocks noChangeArrowheads="1"/>
            </p:cNvSpPr>
            <p:nvPr/>
          </p:nvSpPr>
          <p:spPr bwMode="auto">
            <a:xfrm>
              <a:off x="1526083" y="5933824"/>
              <a:ext cx="1705359" cy="59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ct val="70000"/>
                </a:lnSpc>
                <a:spcBef>
                  <a:spcPct val="50000"/>
                </a:spcBef>
                <a:buFontTx/>
                <a:buNone/>
              </a:pPr>
              <a:r>
                <a:rPr kumimoji="1" lang="ja-JP" altLang="en-US" sz="1050" b="1" dirty="0">
                  <a:latin typeface="ＭＳ Ｐゴシック" charset="-128"/>
                </a:rPr>
                <a:t>戸建て（持家）</a:t>
              </a:r>
            </a:p>
            <a:p>
              <a:pPr algn="ctr" eaLnBrk="1" hangingPunct="1">
                <a:lnSpc>
                  <a:spcPct val="70000"/>
                </a:lnSpc>
                <a:spcBef>
                  <a:spcPct val="50000"/>
                </a:spcBef>
                <a:buFontTx/>
                <a:buNone/>
              </a:pPr>
              <a:r>
                <a:rPr kumimoji="1" lang="en-US" altLang="ja-JP" sz="1050" b="1" dirty="0" smtClean="0">
                  <a:latin typeface="ＭＳ Ｐゴシック" charset="-128"/>
                </a:rPr>
                <a:t>172</a:t>
              </a:r>
              <a:r>
                <a:rPr kumimoji="1" lang="ja-JP" altLang="en-US" sz="1050" b="1" dirty="0" smtClean="0">
                  <a:latin typeface="ＭＳ Ｐゴシック" charset="-128"/>
                </a:rPr>
                <a:t>万戸</a:t>
              </a:r>
              <a:endParaRPr kumimoji="1" lang="ja-JP" altLang="en-US" sz="1050" b="1" dirty="0">
                <a:latin typeface="ＭＳ Ｐゴシック" charset="-128"/>
              </a:endParaRPr>
            </a:p>
            <a:p>
              <a:pPr algn="ctr" eaLnBrk="1" hangingPunct="1">
                <a:lnSpc>
                  <a:spcPct val="70000"/>
                </a:lnSpc>
                <a:spcBef>
                  <a:spcPct val="50000"/>
                </a:spcBef>
                <a:buFontTx/>
                <a:buNone/>
              </a:pPr>
              <a:r>
                <a:rPr kumimoji="1" lang="en-US" altLang="ja-JP" sz="1050" b="1" dirty="0">
                  <a:latin typeface="ＭＳ Ｐゴシック" charset="-128"/>
                </a:rPr>
                <a:t>【</a:t>
              </a:r>
              <a:r>
                <a:rPr kumimoji="1" lang="ja-JP" altLang="en-US" sz="1050" b="1" dirty="0">
                  <a:latin typeface="ＭＳ Ｐゴシック" charset="-128"/>
                </a:rPr>
                <a:t>持家</a:t>
              </a:r>
              <a:r>
                <a:rPr kumimoji="1" lang="ja-JP" altLang="en-US" sz="1050" b="1" dirty="0" smtClean="0">
                  <a:latin typeface="ＭＳ Ｐゴシック" charset="-128"/>
                </a:rPr>
                <a:t>全体</a:t>
              </a:r>
              <a:r>
                <a:rPr lang="ja-JP" altLang="en-US" sz="1050" b="1" dirty="0" smtClean="0">
                  <a:latin typeface="ＭＳ Ｐゴシック" charset="-128"/>
                </a:rPr>
                <a:t>の</a:t>
              </a:r>
              <a:r>
                <a:rPr lang="en-US" altLang="ja-JP" sz="1050" b="1" dirty="0" smtClean="0">
                  <a:latin typeface="ＭＳ Ｐゴシック" charset="-128"/>
                </a:rPr>
                <a:t>68.2</a:t>
              </a:r>
              <a:r>
                <a:rPr kumimoji="1" lang="ja-JP" altLang="en-US" sz="1050" b="1" dirty="0" smtClean="0">
                  <a:latin typeface="ＭＳ Ｐゴシック" charset="-128"/>
                </a:rPr>
                <a:t>％ </a:t>
              </a:r>
              <a:r>
                <a:rPr kumimoji="1" lang="en-US" altLang="ja-JP" sz="1050" b="1" dirty="0" smtClean="0">
                  <a:latin typeface="ＭＳ Ｐゴシック" charset="-128"/>
                </a:rPr>
                <a:t>】</a:t>
              </a:r>
              <a:endParaRPr kumimoji="1" lang="en-US" altLang="ja-JP" sz="1050" b="1" dirty="0">
                <a:solidFill>
                  <a:schemeClr val="tx1"/>
                </a:solidFill>
                <a:latin typeface="ＭＳ Ｐゴシック" charset="-128"/>
              </a:endParaRPr>
            </a:p>
          </p:txBody>
        </p:sp>
        <p:sp>
          <p:nvSpPr>
            <p:cNvPr id="64" name="Rectangle 17"/>
            <p:cNvSpPr>
              <a:spLocks noChangeArrowheads="1"/>
            </p:cNvSpPr>
            <p:nvPr/>
          </p:nvSpPr>
          <p:spPr bwMode="auto">
            <a:xfrm>
              <a:off x="4334370" y="5351610"/>
              <a:ext cx="1979613" cy="82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ct val="70000"/>
                </a:lnSpc>
                <a:spcBef>
                  <a:spcPct val="50000"/>
                </a:spcBef>
                <a:buFontTx/>
                <a:buNone/>
              </a:pPr>
              <a:r>
                <a:rPr kumimoji="1" lang="ja-JP" altLang="en-US" sz="1050" b="1" dirty="0">
                  <a:latin typeface="ＭＳ Ｐゴシック" charset="-128"/>
                </a:rPr>
                <a:t>マンション（持家）</a:t>
              </a:r>
            </a:p>
            <a:p>
              <a:pPr algn="ctr" eaLnBrk="1" hangingPunct="1">
                <a:lnSpc>
                  <a:spcPct val="70000"/>
                </a:lnSpc>
                <a:spcBef>
                  <a:spcPct val="50000"/>
                </a:spcBef>
                <a:buFontTx/>
                <a:buNone/>
              </a:pPr>
              <a:r>
                <a:rPr kumimoji="1" lang="ja-JP" altLang="en-US" sz="1050" b="1" dirty="0">
                  <a:latin typeface="ＭＳ Ｐゴシック" charset="-128"/>
                </a:rPr>
                <a:t>共同</a:t>
              </a:r>
              <a:r>
                <a:rPr kumimoji="1" lang="ja-JP" altLang="en-US" sz="1050" b="1" dirty="0" smtClean="0">
                  <a:latin typeface="ＭＳ Ｐゴシック" charset="-128"/>
                </a:rPr>
                <a:t>建て・</a:t>
              </a:r>
              <a:r>
                <a:rPr kumimoji="1" lang="ja-JP" altLang="en-US" sz="1050" b="1" dirty="0">
                  <a:latin typeface="ＭＳ Ｐゴシック" charset="-128"/>
                </a:rPr>
                <a:t>３階建て以上</a:t>
              </a:r>
            </a:p>
            <a:p>
              <a:pPr algn="ctr" eaLnBrk="1" hangingPunct="1">
                <a:lnSpc>
                  <a:spcPct val="70000"/>
                </a:lnSpc>
                <a:spcBef>
                  <a:spcPct val="50000"/>
                </a:spcBef>
                <a:buFontTx/>
                <a:buNone/>
              </a:pPr>
              <a:r>
                <a:rPr kumimoji="1" lang="en-US" altLang="ja-JP" sz="1050" b="1" dirty="0" smtClean="0">
                  <a:latin typeface="ＭＳ Ｐゴシック" charset="-128"/>
                </a:rPr>
                <a:t>71</a:t>
              </a:r>
              <a:r>
                <a:rPr kumimoji="1" lang="ja-JP" altLang="en-US" sz="1050" b="1" dirty="0" smtClean="0">
                  <a:latin typeface="ＭＳ Ｐゴシック" charset="-128"/>
                </a:rPr>
                <a:t>万戸</a:t>
              </a:r>
              <a:endParaRPr kumimoji="1" lang="ja-JP" altLang="en-US" sz="1050" b="1" dirty="0">
                <a:latin typeface="ＭＳ Ｐゴシック" charset="-128"/>
              </a:endParaRPr>
            </a:p>
            <a:p>
              <a:pPr algn="ctr" eaLnBrk="1" hangingPunct="1">
                <a:lnSpc>
                  <a:spcPct val="70000"/>
                </a:lnSpc>
                <a:spcBef>
                  <a:spcPct val="50000"/>
                </a:spcBef>
                <a:buFontTx/>
                <a:buNone/>
              </a:pPr>
              <a:r>
                <a:rPr kumimoji="1" lang="en-US" altLang="ja-JP" sz="1050" b="1" dirty="0">
                  <a:latin typeface="ＭＳ Ｐゴシック" charset="-128"/>
                </a:rPr>
                <a:t>【</a:t>
              </a:r>
              <a:r>
                <a:rPr kumimoji="1" lang="ja-JP" altLang="en-US" sz="1050" b="1" dirty="0">
                  <a:latin typeface="ＭＳ Ｐゴシック" charset="-128"/>
                </a:rPr>
                <a:t>持家全体</a:t>
              </a:r>
              <a:r>
                <a:rPr kumimoji="1" lang="ja-JP" altLang="en-US" sz="1050" b="1" dirty="0" smtClean="0">
                  <a:latin typeface="ＭＳ Ｐゴシック" charset="-128"/>
                </a:rPr>
                <a:t>の </a:t>
              </a:r>
              <a:r>
                <a:rPr lang="en-US" altLang="ja-JP" sz="1050" b="1" dirty="0" smtClean="0">
                  <a:latin typeface="ＭＳ Ｐゴシック" charset="-128"/>
                </a:rPr>
                <a:t>28.2</a:t>
              </a:r>
              <a:r>
                <a:rPr kumimoji="1" lang="ja-JP" altLang="en-US" sz="1050" b="1" dirty="0" smtClean="0">
                  <a:latin typeface="ＭＳ Ｐゴシック" charset="-128"/>
                </a:rPr>
                <a:t>％ </a:t>
              </a:r>
              <a:r>
                <a:rPr kumimoji="1" lang="en-US" altLang="ja-JP" sz="1050" b="1" dirty="0" smtClean="0">
                  <a:latin typeface="ＭＳ Ｐゴシック" charset="-128"/>
                </a:rPr>
                <a:t>】</a:t>
              </a:r>
              <a:endParaRPr kumimoji="1" lang="en-US" altLang="ja-JP" sz="1050" b="1" dirty="0">
                <a:solidFill>
                  <a:schemeClr val="tx1"/>
                </a:solidFill>
                <a:latin typeface="ＭＳ Ｐゴシック" charset="-128"/>
              </a:endParaRPr>
            </a:p>
          </p:txBody>
        </p:sp>
        <p:sp>
          <p:nvSpPr>
            <p:cNvPr id="65" name="Rectangle 17"/>
            <p:cNvSpPr>
              <a:spLocks noChangeArrowheads="1"/>
            </p:cNvSpPr>
            <p:nvPr/>
          </p:nvSpPr>
          <p:spPr bwMode="auto">
            <a:xfrm>
              <a:off x="4495331" y="6405486"/>
              <a:ext cx="1810006" cy="82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ct val="70000"/>
                </a:lnSpc>
                <a:spcBef>
                  <a:spcPct val="50000"/>
                </a:spcBef>
                <a:buFontTx/>
                <a:buNone/>
              </a:pPr>
              <a:endParaRPr kumimoji="1" lang="ja-JP" altLang="en-US" sz="1050" b="1" dirty="0">
                <a:latin typeface="ＭＳ Ｐゴシック" charset="-128"/>
              </a:endParaRPr>
            </a:p>
            <a:p>
              <a:pPr algn="ctr" eaLnBrk="1" hangingPunct="1">
                <a:lnSpc>
                  <a:spcPct val="70000"/>
                </a:lnSpc>
                <a:spcBef>
                  <a:spcPct val="50000"/>
                </a:spcBef>
                <a:buFontTx/>
                <a:buNone/>
              </a:pPr>
              <a:r>
                <a:rPr kumimoji="1" lang="ja-JP" altLang="en-US" sz="1050" b="1" dirty="0">
                  <a:latin typeface="ＭＳ Ｐゴシック" charset="-128"/>
                </a:rPr>
                <a:t>その他長屋等（持家）</a:t>
              </a:r>
            </a:p>
            <a:p>
              <a:pPr algn="ctr" eaLnBrk="1" hangingPunct="1">
                <a:lnSpc>
                  <a:spcPct val="70000"/>
                </a:lnSpc>
                <a:spcBef>
                  <a:spcPct val="50000"/>
                </a:spcBef>
                <a:buFontTx/>
                <a:buNone/>
              </a:pPr>
              <a:r>
                <a:rPr lang="en-US" altLang="ja-JP" sz="1050" b="1" dirty="0" smtClean="0">
                  <a:latin typeface="ＭＳ Ｐゴシック" charset="-128"/>
                </a:rPr>
                <a:t>9</a:t>
              </a:r>
              <a:r>
                <a:rPr kumimoji="1" lang="ja-JP" altLang="en-US" sz="1050" b="1" dirty="0" smtClean="0">
                  <a:latin typeface="ＭＳ Ｐゴシック" charset="-128"/>
                </a:rPr>
                <a:t>万戸</a:t>
              </a:r>
              <a:endParaRPr kumimoji="1" lang="ja-JP" altLang="en-US" sz="1050" b="1" dirty="0">
                <a:latin typeface="ＭＳ Ｐゴシック" charset="-128"/>
              </a:endParaRPr>
            </a:p>
            <a:p>
              <a:pPr algn="ctr" eaLnBrk="1" hangingPunct="1">
                <a:lnSpc>
                  <a:spcPct val="70000"/>
                </a:lnSpc>
                <a:spcBef>
                  <a:spcPct val="50000"/>
                </a:spcBef>
                <a:buFontTx/>
                <a:buNone/>
              </a:pPr>
              <a:r>
                <a:rPr kumimoji="1" lang="en-US" altLang="ja-JP" sz="1050" b="1" dirty="0">
                  <a:latin typeface="ＭＳ Ｐゴシック" charset="-128"/>
                </a:rPr>
                <a:t>【</a:t>
              </a:r>
              <a:r>
                <a:rPr kumimoji="1" lang="ja-JP" altLang="en-US" sz="1050" b="1" dirty="0">
                  <a:latin typeface="ＭＳ Ｐゴシック" charset="-128"/>
                </a:rPr>
                <a:t>持家全体</a:t>
              </a:r>
              <a:r>
                <a:rPr kumimoji="1" lang="ja-JP" altLang="en-US" sz="1050" b="1" dirty="0" smtClean="0">
                  <a:latin typeface="ＭＳ Ｐゴシック" charset="-128"/>
                </a:rPr>
                <a:t>の </a:t>
              </a:r>
              <a:r>
                <a:rPr lang="en-US" altLang="ja-JP" sz="1050" b="1" dirty="0" smtClean="0">
                  <a:latin typeface="ＭＳ Ｐゴシック" charset="-128"/>
                </a:rPr>
                <a:t>3.6</a:t>
              </a:r>
              <a:r>
                <a:rPr kumimoji="1" lang="ja-JP" altLang="en-US" sz="1050" b="1" dirty="0" smtClean="0">
                  <a:latin typeface="ＭＳ Ｐゴシック" charset="-128"/>
                </a:rPr>
                <a:t>％ </a:t>
              </a:r>
              <a:r>
                <a:rPr kumimoji="1" lang="en-US" altLang="ja-JP" sz="1050" b="1" dirty="0" smtClean="0">
                  <a:latin typeface="ＭＳ Ｐゴシック" charset="-128"/>
                </a:rPr>
                <a:t>】</a:t>
              </a:r>
              <a:endParaRPr kumimoji="1" lang="en-US" altLang="ja-JP" sz="1050" b="1" dirty="0">
                <a:solidFill>
                  <a:schemeClr val="tx1"/>
                </a:solidFill>
                <a:latin typeface="ＭＳ Ｐゴシック" charset="-128"/>
              </a:endParaRPr>
            </a:p>
          </p:txBody>
        </p:sp>
        <p:sp>
          <p:nvSpPr>
            <p:cNvPr id="66" name="Rectangle 17"/>
            <p:cNvSpPr>
              <a:spLocks noChangeArrowheads="1"/>
            </p:cNvSpPr>
            <p:nvPr/>
          </p:nvSpPr>
          <p:spPr bwMode="auto">
            <a:xfrm>
              <a:off x="3010395" y="4743572"/>
              <a:ext cx="2557463" cy="13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ct val="70000"/>
                </a:lnSpc>
                <a:spcBef>
                  <a:spcPct val="50000"/>
                </a:spcBef>
                <a:buFontTx/>
                <a:buNone/>
              </a:pPr>
              <a:r>
                <a:rPr kumimoji="1" lang="ja-JP" altLang="en-US" sz="1050" b="1" dirty="0">
                  <a:solidFill>
                    <a:schemeClr val="tx1"/>
                  </a:solidFill>
                  <a:latin typeface="ＭＳ Ｐゴシック" charset="-128"/>
                </a:rPr>
                <a:t>その他（給与住宅・不詳等</a:t>
              </a:r>
              <a:r>
                <a:rPr kumimoji="1" lang="ja-JP" altLang="en-US" sz="1050" b="1" dirty="0" smtClean="0">
                  <a:solidFill>
                    <a:schemeClr val="tx1"/>
                  </a:solidFill>
                  <a:latin typeface="ＭＳ Ｐゴシック" charset="-128"/>
                </a:rPr>
                <a:t>）　１０万戸</a:t>
              </a:r>
              <a:endParaRPr kumimoji="1" lang="ja-JP" altLang="en-US" sz="1050" b="1" dirty="0">
                <a:solidFill>
                  <a:schemeClr val="tx1"/>
                </a:solidFill>
                <a:latin typeface="ＭＳ Ｐゴシック" charset="-128"/>
              </a:endParaRPr>
            </a:p>
          </p:txBody>
        </p:sp>
        <p:sp>
          <p:nvSpPr>
            <p:cNvPr id="67" name="Rectangle 37"/>
            <p:cNvSpPr>
              <a:spLocks noChangeArrowheads="1"/>
            </p:cNvSpPr>
            <p:nvPr/>
          </p:nvSpPr>
          <p:spPr bwMode="auto">
            <a:xfrm>
              <a:off x="2210295" y="1802655"/>
              <a:ext cx="4103688" cy="219075"/>
            </a:xfrm>
            <a:prstGeom prst="rect">
              <a:avLst/>
            </a:prstGeom>
            <a:solidFill>
              <a:srgbClr val="FFFF00"/>
            </a:solidFill>
            <a:ln w="12700">
              <a:solidFill>
                <a:srgbClr val="000000"/>
              </a:solidFill>
              <a:miter lim="800000"/>
              <a:headEnd/>
              <a:tailEnd/>
            </a:ln>
          </p:spPr>
          <p:txBody>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lnSpc>
                  <a:spcPct val="90000"/>
                </a:lnSpc>
                <a:spcBef>
                  <a:spcPct val="0"/>
                </a:spcBef>
                <a:buFontTx/>
                <a:buNone/>
              </a:pPr>
              <a:r>
                <a:rPr kumimoji="1" lang="zh-TW" altLang="en-US" sz="1100" b="1" dirty="0">
                  <a:solidFill>
                    <a:schemeClr val="tx1"/>
                  </a:solidFill>
                  <a:latin typeface="HG丸ｺﾞｼｯｸM-PRO" panose="020F0600000000000000" pitchFamily="50" charset="-128"/>
                  <a:ea typeface="HG丸ｺﾞｼｯｸM-PRO" panose="020F0600000000000000" pitchFamily="50" charset="-128"/>
                </a:rPr>
                <a:t>民間賃貸住宅　</a:t>
              </a:r>
              <a:r>
                <a:rPr kumimoji="1" lang="en-US" altLang="ja-JP" sz="1100" b="1"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７</a:t>
              </a:r>
              <a:r>
                <a:rPr lang="en-US" altLang="ja-JP" sz="1100" b="1" dirty="0" smtClean="0">
                  <a:solidFill>
                    <a:schemeClr val="tx1"/>
                  </a:solidFill>
                  <a:latin typeface="HG丸ｺﾞｼｯｸM-PRO" panose="020F0600000000000000" pitchFamily="50" charset="-128"/>
                  <a:ea typeface="HG丸ｺﾞｼｯｸM-PRO" panose="020F0600000000000000" pitchFamily="50" charset="-128"/>
                </a:rPr>
                <a:t>6</a:t>
              </a:r>
              <a:r>
                <a:rPr kumimoji="1" lang="zh-TW" altLang="en-US" sz="1100" b="1" dirty="0" smtClean="0">
                  <a:solidFill>
                    <a:schemeClr val="tx1"/>
                  </a:solidFill>
                  <a:latin typeface="HG丸ｺﾞｼｯｸM-PRO" panose="020F0600000000000000" pitchFamily="50" charset="-128"/>
                  <a:ea typeface="HG丸ｺﾞｼｯｸM-PRO" panose="020F0600000000000000" pitchFamily="50" charset="-128"/>
                </a:rPr>
                <a:t>万戸</a:t>
              </a:r>
              <a:endParaRPr kumimoji="1" lang="zh-TW" altLang="en-US" sz="11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37"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a:t>
            </a:fld>
            <a:endParaRPr lang="ja-JP" altLang="en-US" sz="1400">
              <a:solidFill>
                <a:schemeClr val="tx1"/>
              </a:solidFill>
            </a:endParaRPr>
          </a:p>
        </p:txBody>
      </p:sp>
    </p:spTree>
    <p:extLst>
      <p:ext uri="{BB962C8B-B14F-4D97-AF65-F5344CB8AC3E}">
        <p14:creationId xmlns:p14="http://schemas.microsoft.com/office/powerpoint/2010/main" val="2569931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大阪府の取組み（セーフティネット住宅の登録）</a:t>
            </a:r>
            <a:endPar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楕円 8"/>
          <p:cNvSpPr/>
          <p:nvPr/>
        </p:nvSpPr>
        <p:spPr>
          <a:xfrm>
            <a:off x="5603045" y="1124744"/>
            <a:ext cx="3083755" cy="6612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dirty="0" smtClean="0">
                <a:solidFill>
                  <a:schemeClr val="tx1"/>
                </a:solidFill>
                <a:latin typeface="Meiryo UI" panose="020B0604030504040204" pitchFamily="50" charset="-128"/>
                <a:ea typeface="Meiryo UI" panose="020B0604030504040204" pitchFamily="50" charset="-128"/>
              </a:rPr>
              <a:t>11,813</a:t>
            </a:r>
            <a:r>
              <a:rPr lang="ja-JP" altLang="en-US" dirty="0" smtClean="0">
                <a:solidFill>
                  <a:schemeClr val="tx1"/>
                </a:solidFill>
                <a:latin typeface="Meiryo UI" panose="020B0604030504040204" pitchFamily="50" charset="-128"/>
                <a:ea typeface="Meiryo UI" panose="020B0604030504040204" pitchFamily="50" charset="-128"/>
              </a:rPr>
              <a:t>戸</a:t>
            </a:r>
            <a:r>
              <a:rPr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R2.5.21</a:t>
            </a:r>
            <a:r>
              <a:rPr kumimoji="1" lang="ja-JP" altLang="en-US" sz="1200" dirty="0">
                <a:solidFill>
                  <a:schemeClr val="tx1"/>
                </a:solidFill>
                <a:latin typeface="Meiryo UI" panose="020B0604030504040204" pitchFamily="50" charset="-128"/>
                <a:ea typeface="Meiryo UI" panose="020B0604030504040204" pitchFamily="50" charset="-128"/>
              </a:rPr>
              <a:t>時点</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95536" y="692696"/>
            <a:ext cx="3918060" cy="1138773"/>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〇　セーフティネット住宅の登録</a:t>
            </a:r>
            <a:endParaRPr kumimoji="1"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登録目標　</a:t>
            </a:r>
            <a:r>
              <a:rPr kumimoji="1" lang="en-US" altLang="ja-JP" dirty="0" smtClean="0">
                <a:latin typeface="Meiryo UI" panose="020B0604030504040204" pitchFamily="50" charset="-128"/>
                <a:ea typeface="Meiryo UI" panose="020B0604030504040204" pitchFamily="50" charset="-128"/>
              </a:rPr>
              <a:t>20,000</a:t>
            </a:r>
            <a:r>
              <a:rPr kumimoji="1" lang="ja-JP" altLang="en-US" dirty="0" smtClean="0">
                <a:latin typeface="Meiryo UI" panose="020B0604030504040204" pitchFamily="50" charset="-128"/>
                <a:ea typeface="Meiryo UI" panose="020B0604030504040204" pitchFamily="50" charset="-128"/>
              </a:rPr>
              <a:t>戸（</a:t>
            </a:r>
            <a:r>
              <a:rPr kumimoji="1" lang="en-US" altLang="ja-JP" dirty="0" smtClean="0">
                <a:latin typeface="Meiryo UI" panose="020B0604030504040204" pitchFamily="50" charset="-128"/>
                <a:ea typeface="Meiryo UI" panose="020B0604030504040204" pitchFamily="50" charset="-128"/>
              </a:rPr>
              <a:t>R7</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（大阪府賃貸住宅供給促進計画</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H29</a:t>
            </a:r>
            <a:r>
              <a:rPr lang="ja-JP" altLang="en-US" sz="1200" dirty="0" smtClean="0">
                <a:latin typeface="Meiryo UI" panose="020B0604030504040204" pitchFamily="50" charset="-128"/>
                <a:ea typeface="Meiryo UI" panose="020B0604030504040204" pitchFamily="50" charset="-128"/>
              </a:rPr>
              <a:t>作成）</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7" name="右矢印 16"/>
          <p:cNvSpPr/>
          <p:nvPr/>
        </p:nvSpPr>
        <p:spPr>
          <a:xfrm>
            <a:off x="4661246" y="1311177"/>
            <a:ext cx="780484" cy="28803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2"/>
          <a:stretch>
            <a:fillRect/>
          </a:stretch>
        </p:blipFill>
        <p:spPr>
          <a:xfrm>
            <a:off x="1423411" y="2503867"/>
            <a:ext cx="6460043" cy="4114623"/>
          </a:xfrm>
          <a:prstGeom prst="rect">
            <a:avLst/>
          </a:prstGeom>
        </p:spPr>
      </p:pic>
      <p:sp>
        <p:nvSpPr>
          <p:cNvPr id="29" name="テキスト ボックス 1"/>
          <p:cNvSpPr txBox="1"/>
          <p:nvPr/>
        </p:nvSpPr>
        <p:spPr>
          <a:xfrm>
            <a:off x="6186609" y="6625824"/>
            <a:ext cx="2483768" cy="2644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105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：大阪府及び中核市データ</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リーフォーム 36"/>
          <p:cNvSpPr/>
          <p:nvPr/>
        </p:nvSpPr>
        <p:spPr>
          <a:xfrm>
            <a:off x="2563576" y="2360591"/>
            <a:ext cx="929149" cy="4062018"/>
          </a:xfrm>
          <a:custGeom>
            <a:avLst/>
            <a:gdLst>
              <a:gd name="connsiteX0" fmla="*/ 929149 w 929149"/>
              <a:gd name="connsiteY0" fmla="*/ 3524865 h 3524865"/>
              <a:gd name="connsiteX1" fmla="*/ 929149 w 929149"/>
              <a:gd name="connsiteY1" fmla="*/ 0 h 3524865"/>
              <a:gd name="connsiteX2" fmla="*/ 0 w 929149"/>
              <a:gd name="connsiteY2" fmla="*/ 0 h 3524865"/>
            </a:gdLst>
            <a:ahLst/>
            <a:cxnLst>
              <a:cxn ang="0">
                <a:pos x="connsiteX0" y="connsiteY0"/>
              </a:cxn>
              <a:cxn ang="0">
                <a:pos x="connsiteX1" y="connsiteY1"/>
              </a:cxn>
              <a:cxn ang="0">
                <a:pos x="connsiteX2" y="connsiteY2"/>
              </a:cxn>
            </a:cxnLst>
            <a:rect l="l" t="t" r="r" b="b"/>
            <a:pathLst>
              <a:path w="929149" h="3524865">
                <a:moveTo>
                  <a:pt x="929149" y="3524865"/>
                </a:moveTo>
                <a:lnTo>
                  <a:pt x="929149" y="0"/>
                </a:lnTo>
                <a:lnTo>
                  <a:pt x="0" y="0"/>
                </a:lnTo>
              </a:path>
            </a:pathLst>
          </a:custGeom>
          <a:noFill/>
          <a:ln w="3175">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906648" y="2358577"/>
            <a:ext cx="1593705" cy="415498"/>
          </a:xfrm>
          <a:prstGeom prst="rect">
            <a:avLst/>
          </a:prstGeom>
          <a:noFill/>
        </p:spPr>
        <p:txBody>
          <a:bodyPr wrap="none" rtlCol="0">
            <a:spAutoFit/>
          </a:bodyPr>
          <a:lstStyle/>
          <a:p>
            <a:pPr algn="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万円未満</a:t>
            </a:r>
            <a:r>
              <a:rPr kumimoji="1" lang="ja-JP" altLang="en-US" sz="1050" dirty="0" smtClean="0">
                <a:latin typeface="Meiryo UI" panose="020B0604030504040204" pitchFamily="50" charset="-128"/>
                <a:ea typeface="Meiryo UI" panose="020B0604030504040204" pitchFamily="50" charset="-128"/>
              </a:rPr>
              <a:t>かつ</a:t>
            </a:r>
            <a:r>
              <a:rPr kumimoji="1" lang="en-US" altLang="ja-JP" sz="1050" dirty="0" smtClean="0">
                <a:latin typeface="Meiryo UI" panose="020B0604030504040204" pitchFamily="50" charset="-128"/>
                <a:ea typeface="Meiryo UI" panose="020B0604030504040204" pitchFamily="50" charset="-128"/>
              </a:rPr>
              <a:t>25㎡</a:t>
            </a:r>
            <a:r>
              <a:rPr kumimoji="1" lang="ja-JP" altLang="en-US" sz="1050" dirty="0">
                <a:latin typeface="Meiryo UI" panose="020B0604030504040204" pitchFamily="50" charset="-128"/>
                <a:ea typeface="Meiryo UI" panose="020B0604030504040204" pitchFamily="50" charset="-128"/>
              </a:rPr>
              <a:t>以上</a:t>
            </a:r>
            <a:endParaRPr kumimoji="1" lang="en-US" altLang="ja-JP" sz="1050" dirty="0">
              <a:latin typeface="Meiryo UI" panose="020B0604030504040204" pitchFamily="50" charset="-128"/>
              <a:ea typeface="Meiryo UI" panose="020B0604030504040204" pitchFamily="50" charset="-128"/>
            </a:endParaRPr>
          </a:p>
          <a:p>
            <a:pPr algn="r"/>
            <a:r>
              <a:rPr lang="en-US" altLang="ja-JP" sz="1050" dirty="0" smtClean="0">
                <a:latin typeface="Meiryo UI" panose="020B0604030504040204" pitchFamily="50" charset="-128"/>
                <a:ea typeface="Meiryo UI" panose="020B0604030504040204" pitchFamily="50" charset="-128"/>
              </a:rPr>
              <a:t>3,416</a:t>
            </a:r>
            <a:r>
              <a:rPr lang="ja-JP" altLang="en-US" sz="1050" dirty="0" smtClean="0">
                <a:latin typeface="Meiryo UI" panose="020B0604030504040204" pitchFamily="50" charset="-128"/>
                <a:ea typeface="Meiryo UI" panose="020B0604030504040204" pitchFamily="50" charset="-128"/>
              </a:rPr>
              <a:t>戸</a:t>
            </a:r>
            <a:endParaRPr kumimoji="1" lang="ja-JP" altLang="en-US" sz="105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703501" y="5893873"/>
            <a:ext cx="755335" cy="261610"/>
          </a:xfrm>
          <a:prstGeom prst="rect">
            <a:avLst/>
          </a:prstGeom>
          <a:noFill/>
        </p:spPr>
        <p:txBody>
          <a:bodyPr wrap="none" rtlCol="0">
            <a:spAutoFit/>
          </a:bodyPr>
          <a:lstStyle/>
          <a:p>
            <a:r>
              <a:rPr lang="en-US" altLang="ja-JP" sz="1100" dirty="0"/>
              <a:t>18</a:t>
            </a:r>
            <a:r>
              <a:rPr lang="ja-JP" altLang="en-US" sz="1100" dirty="0"/>
              <a:t>～</a:t>
            </a:r>
            <a:r>
              <a:rPr lang="en-US" altLang="ja-JP" sz="1100" dirty="0"/>
              <a:t>24</a:t>
            </a:r>
            <a:r>
              <a:rPr kumimoji="1" lang="ja-JP" altLang="en-US" sz="1100" dirty="0"/>
              <a:t>㎡</a:t>
            </a:r>
          </a:p>
        </p:txBody>
      </p:sp>
      <p:sp>
        <p:nvSpPr>
          <p:cNvPr id="40" name="テキスト ボックス 39"/>
          <p:cNvSpPr txBox="1"/>
          <p:nvPr/>
        </p:nvSpPr>
        <p:spPr>
          <a:xfrm>
            <a:off x="2562660" y="5051642"/>
            <a:ext cx="752129" cy="261610"/>
          </a:xfrm>
          <a:prstGeom prst="rect">
            <a:avLst/>
          </a:prstGeom>
          <a:noFill/>
        </p:spPr>
        <p:txBody>
          <a:bodyPr wrap="none" rtlCol="0">
            <a:spAutoFit/>
          </a:bodyPr>
          <a:lstStyle/>
          <a:p>
            <a:r>
              <a:rPr lang="en-US" altLang="ja-JP" sz="1100" dirty="0"/>
              <a:t>25</a:t>
            </a:r>
            <a:r>
              <a:rPr kumimoji="1" lang="ja-JP" altLang="en-US" sz="1100" dirty="0"/>
              <a:t>㎡以上</a:t>
            </a:r>
          </a:p>
        </p:txBody>
      </p:sp>
      <p:sp>
        <p:nvSpPr>
          <p:cNvPr id="18" name="フリーフォーム 17"/>
          <p:cNvSpPr/>
          <p:nvPr/>
        </p:nvSpPr>
        <p:spPr>
          <a:xfrm>
            <a:off x="2158911" y="2896004"/>
            <a:ext cx="1194620" cy="3156155"/>
          </a:xfrm>
          <a:custGeom>
            <a:avLst/>
            <a:gdLst>
              <a:gd name="connsiteX0" fmla="*/ 752168 w 1194620"/>
              <a:gd name="connsiteY0" fmla="*/ 0 h 3156155"/>
              <a:gd name="connsiteX1" fmla="*/ 1194620 w 1194620"/>
              <a:gd name="connsiteY1" fmla="*/ 0 h 3156155"/>
              <a:gd name="connsiteX2" fmla="*/ 1194620 w 1194620"/>
              <a:gd name="connsiteY2" fmla="*/ 3023420 h 3156155"/>
              <a:gd name="connsiteX3" fmla="*/ 663678 w 1194620"/>
              <a:gd name="connsiteY3" fmla="*/ 3023420 h 3156155"/>
              <a:gd name="connsiteX4" fmla="*/ 516194 w 1194620"/>
              <a:gd name="connsiteY4" fmla="*/ 3156155 h 3156155"/>
              <a:gd name="connsiteX5" fmla="*/ 0 w 1194620"/>
              <a:gd name="connsiteY5" fmla="*/ 3156155 h 3156155"/>
              <a:gd name="connsiteX6" fmla="*/ 0 w 1194620"/>
              <a:gd name="connsiteY6" fmla="*/ 2050026 h 3156155"/>
              <a:gd name="connsiteX7" fmla="*/ 516194 w 1194620"/>
              <a:gd name="connsiteY7" fmla="*/ 2050026 h 3156155"/>
              <a:gd name="connsiteX8" fmla="*/ 752168 w 1194620"/>
              <a:gd name="connsiteY8" fmla="*/ 0 h 315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620" h="3156155">
                <a:moveTo>
                  <a:pt x="752168" y="0"/>
                </a:moveTo>
                <a:lnTo>
                  <a:pt x="1194620" y="0"/>
                </a:lnTo>
                <a:lnTo>
                  <a:pt x="1194620" y="3023420"/>
                </a:lnTo>
                <a:lnTo>
                  <a:pt x="663678" y="3023420"/>
                </a:lnTo>
                <a:lnTo>
                  <a:pt x="516194" y="3156155"/>
                </a:lnTo>
                <a:lnTo>
                  <a:pt x="0" y="3156155"/>
                </a:lnTo>
                <a:lnTo>
                  <a:pt x="0" y="2050026"/>
                </a:lnTo>
                <a:lnTo>
                  <a:pt x="516194" y="2050026"/>
                </a:lnTo>
                <a:lnTo>
                  <a:pt x="752168" y="0"/>
                </a:lnTo>
                <a:close/>
              </a:path>
            </a:pathLst>
          </a:cu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6893939A-097A-41A7-B6E4-FE90E5C118F7}"/>
              </a:ext>
            </a:extLst>
          </p:cNvPr>
          <p:cNvSpPr txBox="1"/>
          <p:nvPr/>
        </p:nvSpPr>
        <p:spPr>
          <a:xfrm>
            <a:off x="2954349" y="1933053"/>
            <a:ext cx="3838935" cy="338554"/>
          </a:xfrm>
          <a:prstGeom prst="rect">
            <a:avLst/>
          </a:prstGeom>
          <a:noFill/>
          <a:ln>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登録物件</a:t>
            </a:r>
            <a:r>
              <a:rPr lang="ja-JP" altLang="en-US" sz="1600" dirty="0">
                <a:latin typeface="Meiryo UI" panose="020B0604030504040204" pitchFamily="50" charset="-128"/>
                <a:ea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rPr>
              <a:t>家賃と面積の分布</a:t>
            </a:r>
            <a:r>
              <a:rPr kumimoji="1" lang="ja-JP" altLang="en-US" sz="1200" dirty="0" smtClean="0">
                <a:latin typeface="Meiryo UI" panose="020B0604030504040204" pitchFamily="50" charset="-128"/>
                <a:ea typeface="Meiryo UI" panose="020B0604030504040204" pitchFamily="50" charset="-128"/>
              </a:rPr>
              <a:t>（新耐震以降）</a:t>
            </a:r>
            <a:endParaRPr kumimoji="1" lang="ja-JP" altLang="en-US" sz="1600" dirty="0">
              <a:latin typeface="Meiryo UI" panose="020B0604030504040204" pitchFamily="50" charset="-128"/>
              <a:ea typeface="Meiryo UI" panose="020B0604030504040204" pitchFamily="50" charset="-128"/>
            </a:endParaRPr>
          </a:p>
        </p:txBody>
      </p:sp>
      <p:sp>
        <p:nvSpPr>
          <p:cNvPr id="20" name="正方形/長方形 19"/>
          <p:cNvSpPr/>
          <p:nvPr/>
        </p:nvSpPr>
        <p:spPr>
          <a:xfrm>
            <a:off x="251520" y="620688"/>
            <a:ext cx="8640960" cy="13123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20</a:t>
            </a:fld>
            <a:endParaRPr lang="ja-JP" altLang="en-US" sz="1400">
              <a:solidFill>
                <a:schemeClr val="tx1"/>
              </a:solidFill>
            </a:endParaRPr>
          </a:p>
        </p:txBody>
      </p:sp>
    </p:spTree>
    <p:extLst>
      <p:ext uri="{BB962C8B-B14F-4D97-AF65-F5344CB8AC3E}">
        <p14:creationId xmlns:p14="http://schemas.microsoft.com/office/powerpoint/2010/main" val="4218178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大阪府の取組み</a:t>
            </a:r>
            <a:r>
              <a:rPr lang="ja-JP" altLang="en-US" sz="18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支援法人・居住支援協議会の</a:t>
            </a:r>
            <a:r>
              <a:rPr lang="ja-JP" altLang="en-US" sz="18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67544" y="1105744"/>
            <a:ext cx="8496944" cy="1800493"/>
          </a:xfrm>
          <a:prstGeom prst="rect">
            <a:avLst/>
          </a:prstGeom>
        </p:spPr>
        <p:txBody>
          <a:bodyPr wrap="square">
            <a:spAutoFit/>
          </a:bodyPr>
          <a:lstStyle/>
          <a:p>
            <a:pPr>
              <a:lnSpc>
                <a:spcPct val="150000"/>
              </a:lnSpc>
            </a:pPr>
            <a:r>
              <a:rPr lang="ja-JP" altLang="en-US" sz="1600" dirty="0">
                <a:latin typeface="Meiryo UI" panose="020B0604030504040204" pitchFamily="50" charset="-128"/>
                <a:ea typeface="Meiryo UI" panose="020B0604030504040204" pitchFamily="50" charset="-128"/>
              </a:rPr>
              <a:t>・住宅確保要配慮者の住まいの確保や入居後の生活支援などを行う</a:t>
            </a: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（居住支援法人の取組み例）</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家賃債務保証　・　電話、訪問による安否確認　・　介護相談、福祉サービスの利用援助</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財産管理、成年後見、身元保証　・　</a:t>
            </a:r>
            <a:r>
              <a:rPr lang="ja-JP" altLang="en-US" sz="1400" dirty="0" err="1">
                <a:latin typeface="Meiryo UI" panose="020B0604030504040204" pitchFamily="50" charset="-128"/>
                <a:ea typeface="Meiryo UI" panose="020B0604030504040204" pitchFamily="50" charset="-128"/>
              </a:rPr>
              <a:t>障がい</a:t>
            </a:r>
            <a:r>
              <a:rPr lang="ja-JP" altLang="en-US" sz="1400" dirty="0">
                <a:latin typeface="Meiryo UI" panose="020B0604030504040204" pitchFamily="50" charset="-128"/>
                <a:ea typeface="Meiryo UI" panose="020B0604030504040204" pitchFamily="50" charset="-128"/>
              </a:rPr>
              <a:t>者就労支援　・　性的マイノリティ支援　　など</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・大阪府内の法に基づく指定法人数は</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56</a:t>
            </a:r>
            <a:r>
              <a:rPr lang="ja-JP" altLang="en-US" sz="1600" dirty="0" smtClean="0">
                <a:latin typeface="Meiryo UI" panose="020B0604030504040204" pitchFamily="50" charset="-128"/>
                <a:ea typeface="Meiryo UI" panose="020B0604030504040204" pitchFamily="50" charset="-128"/>
              </a:rPr>
              <a:t>法人</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全国</a:t>
            </a:r>
            <a:r>
              <a:rPr lang="en-US" altLang="ja-JP" sz="1600" dirty="0" smtClean="0">
                <a:latin typeface="Meiryo UI" panose="020B0604030504040204" pitchFamily="50" charset="-128"/>
                <a:ea typeface="Meiryo UI" panose="020B0604030504040204" pitchFamily="50" charset="-128"/>
              </a:rPr>
              <a:t>301</a:t>
            </a:r>
            <a:r>
              <a:rPr lang="ja-JP" altLang="en-US" sz="1600" dirty="0" smtClean="0">
                <a:latin typeface="Meiryo UI" panose="020B0604030504040204" pitchFamily="50" charset="-128"/>
                <a:ea typeface="Meiryo UI" panose="020B0604030504040204" pitchFamily="50" charset="-128"/>
              </a:rPr>
              <a:t>法人</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※R2.5.25</a:t>
            </a:r>
            <a:r>
              <a:rPr lang="ja-JP" altLang="en-US" sz="1600" dirty="0">
                <a:latin typeface="Meiryo UI" panose="020B0604030504040204" pitchFamily="50" charset="-128"/>
                <a:ea typeface="Meiryo UI" panose="020B0604030504040204" pitchFamily="50" charset="-128"/>
              </a:rPr>
              <a:t>時点</a:t>
            </a:r>
          </a:p>
        </p:txBody>
      </p:sp>
      <p:sp>
        <p:nvSpPr>
          <p:cNvPr id="6" name="大かっこ 5"/>
          <p:cNvSpPr/>
          <p:nvPr/>
        </p:nvSpPr>
        <p:spPr>
          <a:xfrm>
            <a:off x="683568" y="1520788"/>
            <a:ext cx="7200800" cy="946436"/>
          </a:xfrm>
          <a:prstGeom prst="bracketPair">
            <a:avLst>
              <a:gd name="adj" fmla="val 11008"/>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Rectangle 6">
            <a:extLst>
              <a:ext uri="{FF2B5EF4-FFF2-40B4-BE49-F238E27FC236}">
                <a16:creationId xmlns:a16="http://schemas.microsoft.com/office/drawing/2014/main" id="{8FEC8EFE-731C-4F64-8DA7-2A23E66029BF}"/>
              </a:ext>
            </a:extLst>
          </p:cNvPr>
          <p:cNvSpPr>
            <a:spLocks noChangeArrowheads="1"/>
          </p:cNvSpPr>
          <p:nvPr/>
        </p:nvSpPr>
        <p:spPr bwMode="auto">
          <a:xfrm>
            <a:off x="251520" y="728981"/>
            <a:ext cx="2276776" cy="369332"/>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居住支援法人</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6">
            <a:extLst>
              <a:ext uri="{FF2B5EF4-FFF2-40B4-BE49-F238E27FC236}">
                <a16:creationId xmlns:a16="http://schemas.microsoft.com/office/drawing/2014/main" id="{8FEC8EFE-731C-4F64-8DA7-2A23E66029BF}"/>
              </a:ext>
            </a:extLst>
          </p:cNvPr>
          <p:cNvSpPr>
            <a:spLocks noChangeArrowheads="1"/>
          </p:cNvSpPr>
          <p:nvPr/>
        </p:nvSpPr>
        <p:spPr bwMode="auto">
          <a:xfrm>
            <a:off x="251520" y="3212413"/>
            <a:ext cx="2448272" cy="369332"/>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居住支援協議会</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67544" y="3644473"/>
            <a:ext cx="8208912" cy="830997"/>
          </a:xfrm>
          <a:prstGeom prst="rect">
            <a:avLst/>
          </a:prstGeom>
        </p:spPr>
        <p:txBody>
          <a:bodyPr wrap="square">
            <a:spAutoFit/>
          </a:bodyPr>
          <a:lstStyle/>
          <a:p>
            <a:pPr marL="176213" indent="-176213"/>
            <a:r>
              <a:rPr lang="ja-JP" altLang="en-US" sz="1600" dirty="0">
                <a:latin typeface="Meiryo UI" panose="020B0604030504040204" pitchFamily="50" charset="-128"/>
                <a:ea typeface="Meiryo UI" panose="020B0604030504040204" pitchFamily="50" charset="-128"/>
              </a:rPr>
              <a:t>・ 大阪府内における居住支援の取組みを推進するため</a:t>
            </a:r>
            <a:r>
              <a:rPr lang="ja-JP" altLang="en-US" sz="1600" dirty="0" smtClean="0">
                <a:latin typeface="Meiryo UI" panose="020B0604030504040204" pitchFamily="50" charset="-128"/>
                <a:ea typeface="Meiryo UI" panose="020B0604030504040204" pitchFamily="50" charset="-128"/>
              </a:rPr>
              <a:t>、行政、不動産団体、福祉団体で構成される「</a:t>
            </a:r>
            <a:r>
              <a:rPr lang="ja-JP" altLang="en-US" sz="1600" dirty="0">
                <a:latin typeface="Meiryo UI" panose="020B0604030504040204" pitchFamily="50" charset="-128"/>
                <a:ea typeface="Meiryo UI" panose="020B0604030504040204" pitchFamily="50" charset="-128"/>
              </a:rPr>
              <a:t>Ｏｓａｋａあんしん住まい推進協議会」を</a:t>
            </a:r>
            <a:r>
              <a:rPr lang="ja-JP" altLang="en-US" sz="1600" dirty="0" smtClean="0">
                <a:latin typeface="Meiryo UI" panose="020B0604030504040204" pitchFamily="50" charset="-128"/>
                <a:ea typeface="Meiryo UI" panose="020B0604030504040204" pitchFamily="50" charset="-128"/>
              </a:rPr>
              <a:t>設立（</a:t>
            </a:r>
            <a:r>
              <a:rPr lang="en-US" altLang="ja-JP" sz="1600" dirty="0" smtClean="0">
                <a:latin typeface="Meiryo UI" panose="020B0604030504040204" pitchFamily="50" charset="-128"/>
                <a:ea typeface="Meiryo UI" panose="020B0604030504040204" pitchFamily="50" charset="-128"/>
              </a:rPr>
              <a:t>H27</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市</a:t>
            </a:r>
            <a:r>
              <a:rPr lang="ja-JP" altLang="en-US" sz="1600" dirty="0">
                <a:latin typeface="Meiryo UI" panose="020B0604030504040204" pitchFamily="50" charset="-128"/>
                <a:ea typeface="Meiryo UI" panose="020B0604030504040204" pitchFamily="50" charset="-128"/>
              </a:rPr>
              <a:t>単位</a:t>
            </a:r>
            <a:r>
              <a:rPr lang="ja-JP" altLang="en-US" sz="1600" dirty="0" smtClean="0">
                <a:latin typeface="Meiryo UI" panose="020B0604030504040204" pitchFamily="50" charset="-128"/>
                <a:ea typeface="Meiryo UI" panose="020B0604030504040204" pitchFamily="50" charset="-128"/>
              </a:rPr>
              <a:t>での居住支援協議会設立についても動きが出ている（豊中市、岸和田市で設立済み）。</a:t>
            </a:r>
            <a:endParaRPr lang="en-US" altLang="ja-JP" sz="1600" dirty="0">
              <a:latin typeface="Meiryo UI" panose="020B0604030504040204" pitchFamily="50" charset="-128"/>
              <a:ea typeface="Meiryo UI" panose="020B0604030504040204" pitchFamily="50" charset="-128"/>
            </a:endParaRPr>
          </a:p>
        </p:txBody>
      </p:sp>
      <p:sp>
        <p:nvSpPr>
          <p:cNvPr id="10" name="正方形/長方形 9"/>
          <p:cNvSpPr/>
          <p:nvPr/>
        </p:nvSpPr>
        <p:spPr>
          <a:xfrm>
            <a:off x="1259632" y="4932501"/>
            <a:ext cx="2032091" cy="340266"/>
          </a:xfrm>
          <a:prstGeom prst="rect">
            <a:avLst/>
          </a:prstGeom>
        </p:spPr>
        <p:style>
          <a:lnRef idx="1">
            <a:schemeClr val="accent2"/>
          </a:lnRef>
          <a:fillRef idx="2">
            <a:schemeClr val="accent2"/>
          </a:fillRef>
          <a:effectRef idx="1">
            <a:schemeClr val="accent2"/>
          </a:effectRef>
          <a:fontRef idx="minor">
            <a:schemeClr val="dk1"/>
          </a:fontRef>
        </p:style>
        <p:txBody>
          <a:bodyPr lIns="91423" tIns="45712" rIns="91423" bIns="45712" rtlCol="0" anchor="ctr"/>
          <a:lstStyle/>
          <a:p>
            <a:pPr algn="dist"/>
            <a:r>
              <a:rPr lang="ja-JP" altLang="en-US" sz="1300" dirty="0">
                <a:latin typeface="Meiryo UI" panose="020B0604030504040204" pitchFamily="50" charset="-128"/>
                <a:ea typeface="Meiryo UI" panose="020B0604030504040204" pitchFamily="50" charset="-128"/>
              </a:rPr>
              <a:t>あんぜん・あんしん賃貸</a:t>
            </a:r>
            <a:endParaRPr lang="en-US" altLang="ja-JP" sz="1300" dirty="0">
              <a:latin typeface="Meiryo UI" panose="020B0604030504040204" pitchFamily="50" charset="-128"/>
              <a:ea typeface="Meiryo UI" panose="020B0604030504040204" pitchFamily="50" charset="-128"/>
            </a:endParaRPr>
          </a:p>
          <a:p>
            <a:pPr algn="dist"/>
            <a:r>
              <a:rPr lang="ja-JP" altLang="en-US" sz="1300" dirty="0">
                <a:latin typeface="Meiryo UI" panose="020B0604030504040204" pitchFamily="50" charset="-128"/>
                <a:ea typeface="Meiryo UI" panose="020B0604030504040204" pitchFamily="50" charset="-128"/>
              </a:rPr>
              <a:t>検索システム</a:t>
            </a:r>
            <a:r>
              <a:rPr lang="ja-JP" altLang="en-US" sz="1100" dirty="0">
                <a:latin typeface="Meiryo UI" panose="020B0604030504040204" pitchFamily="50" charset="-128"/>
                <a:ea typeface="Meiryo UI" panose="020B0604030504040204" pitchFamily="50" charset="-128"/>
              </a:rPr>
              <a:t>を運営</a:t>
            </a:r>
          </a:p>
        </p:txBody>
      </p:sp>
      <p:sp>
        <p:nvSpPr>
          <p:cNvPr id="12" name="正方形/長方形 11"/>
          <p:cNvSpPr/>
          <p:nvPr/>
        </p:nvSpPr>
        <p:spPr>
          <a:xfrm>
            <a:off x="3520051" y="4944630"/>
            <a:ext cx="2032091" cy="244604"/>
          </a:xfrm>
          <a:prstGeom prst="rect">
            <a:avLst/>
          </a:prstGeom>
        </p:spPr>
        <p:style>
          <a:lnRef idx="1">
            <a:schemeClr val="accent2"/>
          </a:lnRef>
          <a:fillRef idx="2">
            <a:schemeClr val="accent2"/>
          </a:fillRef>
          <a:effectRef idx="1">
            <a:schemeClr val="accent2"/>
          </a:effectRef>
          <a:fontRef idx="minor">
            <a:schemeClr val="dk1"/>
          </a:fontRef>
        </p:style>
        <p:txBody>
          <a:bodyPr lIns="91423" tIns="45712" rIns="91423" bIns="45712" rtlCol="0" anchor="ctr"/>
          <a:lstStyle/>
          <a:p>
            <a:pPr algn="ctr"/>
            <a:r>
              <a:rPr lang="ja-JP" altLang="en-US" sz="1100" dirty="0">
                <a:latin typeface="Meiryo UI" panose="020B0604030504040204" pitchFamily="50" charset="-128"/>
                <a:ea typeface="Meiryo UI" panose="020B0604030504040204" pitchFamily="50" charset="-128"/>
              </a:rPr>
              <a:t>各種</a:t>
            </a:r>
            <a:r>
              <a:rPr lang="ja-JP" altLang="en-US" sz="1300" dirty="0">
                <a:latin typeface="Meiryo UI" panose="020B0604030504040204" pitchFamily="50" charset="-128"/>
                <a:ea typeface="Meiryo UI" panose="020B0604030504040204" pitchFamily="50" charset="-128"/>
              </a:rPr>
              <a:t>情報冊子</a:t>
            </a:r>
            <a:r>
              <a:rPr lang="ja-JP" altLang="en-US" sz="1100" dirty="0">
                <a:latin typeface="Meiryo UI" panose="020B0604030504040204" pitchFamily="50" charset="-128"/>
                <a:ea typeface="Meiryo UI" panose="020B0604030504040204" pitchFamily="50" charset="-128"/>
              </a:rPr>
              <a:t>の作成</a:t>
            </a:r>
          </a:p>
        </p:txBody>
      </p:sp>
      <p:sp>
        <p:nvSpPr>
          <p:cNvPr id="13" name="正方形/長方形 12"/>
          <p:cNvSpPr/>
          <p:nvPr/>
        </p:nvSpPr>
        <p:spPr>
          <a:xfrm>
            <a:off x="5682364" y="4944630"/>
            <a:ext cx="1970264" cy="244604"/>
          </a:xfrm>
          <a:prstGeom prst="rect">
            <a:avLst/>
          </a:prstGeom>
        </p:spPr>
        <p:style>
          <a:lnRef idx="1">
            <a:schemeClr val="accent2"/>
          </a:lnRef>
          <a:fillRef idx="2">
            <a:schemeClr val="accent2"/>
          </a:fillRef>
          <a:effectRef idx="1">
            <a:schemeClr val="accent2"/>
          </a:effectRef>
          <a:fontRef idx="minor">
            <a:schemeClr val="dk1"/>
          </a:fontRef>
        </p:style>
        <p:txBody>
          <a:bodyPr lIns="91423" tIns="45712" rIns="91423" bIns="45712" rtlCol="0" anchor="ctr"/>
          <a:lstStyle/>
          <a:p>
            <a:pPr algn="ctr"/>
            <a:r>
              <a:rPr lang="ja-JP" altLang="en-US" sz="1300" dirty="0">
                <a:latin typeface="Meiryo UI" panose="020B0604030504040204" pitchFamily="50" charset="-128"/>
                <a:ea typeface="Meiryo UI" panose="020B0604030504040204" pitchFamily="50" charset="-128"/>
              </a:rPr>
              <a:t>ホームページ</a:t>
            </a:r>
            <a:r>
              <a:rPr lang="ja-JP" altLang="en-US" sz="1100" dirty="0">
                <a:latin typeface="Meiryo UI" panose="020B0604030504040204" pitchFamily="50" charset="-128"/>
                <a:ea typeface="Meiryo UI" panose="020B0604030504040204" pitchFamily="50" charset="-128"/>
              </a:rPr>
              <a:t>での情報提供</a:t>
            </a: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5223" y="5293103"/>
            <a:ext cx="802780" cy="1229922"/>
          </a:xfrm>
          <a:prstGeom prst="rect">
            <a:avLst/>
          </a:prstGeom>
        </p:spPr>
      </p:pic>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446" y="5295406"/>
            <a:ext cx="809499" cy="1231742"/>
          </a:xfrm>
          <a:prstGeom prst="rect">
            <a:avLst/>
          </a:prstGeom>
          <a:ln w="3175">
            <a:solidFill>
              <a:schemeClr val="bg1">
                <a:lumMod val="50000"/>
              </a:schemeClr>
            </a:solidFill>
          </a:ln>
        </p:spPr>
      </p:pic>
      <p:pic>
        <p:nvPicPr>
          <p:cNvPr id="36" name="図 35"/>
          <p:cNvPicPr>
            <a:picLocks noChangeAspect="1"/>
          </p:cNvPicPr>
          <p:nvPr/>
        </p:nvPicPr>
        <p:blipFill rotWithShape="1">
          <a:blip r:embed="rId4"/>
          <a:srcRect l="21221" t="16532" r="22328" b="16532"/>
          <a:stretch/>
        </p:blipFill>
        <p:spPr>
          <a:xfrm>
            <a:off x="5787030" y="5233812"/>
            <a:ext cx="1685386" cy="1123591"/>
          </a:xfrm>
          <a:prstGeom prst="rect">
            <a:avLst/>
          </a:prstGeom>
        </p:spPr>
      </p:pic>
      <p:pic>
        <p:nvPicPr>
          <p:cNvPr id="37" name="Picture 2" descr="E:\LIB\04民間住宅助成Ｇ\▼H25年度新フォルダ分類\080_事業\02■住宅セーフティネット法関係\02_住宅確保要配慮者あんしん居住推進事業\H27年度\150700_説明会関係\04_当日資料\04_大阪府\av.jpg"/>
          <p:cNvPicPr>
            <a:picLocks noChangeAspect="1" noChangeArrowheads="1"/>
          </p:cNvPicPr>
          <p:nvPr/>
        </p:nvPicPr>
        <p:blipFill rotWithShape="1">
          <a:blip r:embed="rId5">
            <a:extLst>
              <a:ext uri="{28A0092B-C50C-407E-A947-70E740481C1C}">
                <a14:useLocalDpi xmlns:a14="http://schemas.microsoft.com/office/drawing/2010/main" val="0"/>
              </a:ext>
            </a:extLst>
          </a:blip>
          <a:srcRect l="19725" t="93467" r="31661"/>
          <a:stretch/>
        </p:blipFill>
        <p:spPr bwMode="auto">
          <a:xfrm>
            <a:off x="6187860" y="6401982"/>
            <a:ext cx="1067112" cy="177544"/>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p:cNvPicPr>
            <a:picLocks noChangeAspect="1"/>
          </p:cNvPicPr>
          <p:nvPr/>
        </p:nvPicPr>
        <p:blipFill rotWithShape="1">
          <a:blip r:embed="rId6"/>
          <a:srcRect l="26203" t="782" r="26203" b="1766"/>
          <a:stretch/>
        </p:blipFill>
        <p:spPr>
          <a:xfrm>
            <a:off x="1834492" y="5366380"/>
            <a:ext cx="1006684" cy="1158857"/>
          </a:xfrm>
          <a:prstGeom prst="rect">
            <a:avLst/>
          </a:prstGeom>
        </p:spPr>
      </p:pic>
      <p:sp>
        <p:nvSpPr>
          <p:cNvPr id="3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21</a:t>
            </a:fld>
            <a:endParaRPr lang="ja-JP" altLang="en-US" sz="1400">
              <a:solidFill>
                <a:schemeClr val="tx1"/>
              </a:solidFill>
            </a:endParaRPr>
          </a:p>
        </p:txBody>
      </p:sp>
      <p:sp>
        <p:nvSpPr>
          <p:cNvPr id="40" name="Rectangle 6">
            <a:extLst>
              <a:ext uri="{FF2B5EF4-FFF2-40B4-BE49-F238E27FC236}">
                <a16:creationId xmlns:a16="http://schemas.microsoft.com/office/drawing/2014/main" id="{8FEC8EFE-731C-4F64-8DA7-2A23E66029BF}"/>
              </a:ext>
            </a:extLst>
          </p:cNvPr>
          <p:cNvSpPr>
            <a:spLocks noChangeArrowheads="1"/>
          </p:cNvSpPr>
          <p:nvPr/>
        </p:nvSpPr>
        <p:spPr bwMode="auto">
          <a:xfrm>
            <a:off x="1062578" y="4553933"/>
            <a:ext cx="1543827" cy="276999"/>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algn="ctr" eaLnBrk="1" hangingPunct="1">
              <a:spcBef>
                <a:spcPct val="0"/>
              </a:spcBef>
              <a:buFontTx/>
              <a:buNone/>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協議会の取組み</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4573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大阪府の取組み</a:t>
            </a:r>
            <a:r>
              <a:rPr lang="ja-JP" altLang="en-US" sz="18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（家賃</a:t>
            </a:r>
            <a:r>
              <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債務保証市場環境</a:t>
            </a:r>
            <a:r>
              <a:rPr lang="ja-JP" altLang="en-US" sz="18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整備）</a:t>
            </a:r>
            <a:endPar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Rectangle 6">
            <a:extLst>
              <a:ext uri="{FF2B5EF4-FFF2-40B4-BE49-F238E27FC236}">
                <a16:creationId xmlns:a16="http://schemas.microsoft.com/office/drawing/2014/main" id="{8FEC8EFE-731C-4F64-8DA7-2A23E66029BF}"/>
              </a:ext>
            </a:extLst>
          </p:cNvPr>
          <p:cNvSpPr>
            <a:spLocks noChangeArrowheads="1"/>
          </p:cNvSpPr>
          <p:nvPr/>
        </p:nvSpPr>
        <p:spPr bwMode="auto">
          <a:xfrm>
            <a:off x="279000" y="764704"/>
            <a:ext cx="8586000" cy="923330"/>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家主の不安感の解消、入居者の居住支援を促進するため、家賃債務保証と併せて、集金代行や葬儀の実施等の家主</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支援、見守り</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・生活相談</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等の入居</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支援を行う居住支援法人に対し、その家賃債務保証料にかかる</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補助を実施予定（</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22</a:t>
            </a:fld>
            <a:endParaRPr lang="ja-JP" altLang="en-US" sz="1400">
              <a:solidFill>
                <a:schemeClr val="tx1"/>
              </a:solidFill>
            </a:endParaRPr>
          </a:p>
        </p:txBody>
      </p:sp>
      <p:sp>
        <p:nvSpPr>
          <p:cNvPr id="8" name="角丸四角形 7"/>
          <p:cNvSpPr/>
          <p:nvPr/>
        </p:nvSpPr>
        <p:spPr>
          <a:xfrm>
            <a:off x="1823757" y="2604444"/>
            <a:ext cx="7140731" cy="3888431"/>
          </a:xfrm>
          <a:prstGeom prst="roundRect">
            <a:avLst>
              <a:gd name="adj" fmla="val 5820"/>
            </a:avLst>
          </a:prstGeom>
          <a:solidFill>
            <a:srgbClr val="CCFFFF"/>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endParaRPr lang="ja-JP" altLang="en-US" sz="2000" dirty="0">
              <a:solidFill>
                <a:schemeClr val="tx1"/>
              </a:solidFill>
              <a:latin typeface="+mj-ea"/>
              <a:ea typeface="+mj-ea"/>
            </a:endParaRPr>
          </a:p>
        </p:txBody>
      </p:sp>
      <p:sp>
        <p:nvSpPr>
          <p:cNvPr id="9" name="角丸四角形 8"/>
          <p:cNvSpPr/>
          <p:nvPr/>
        </p:nvSpPr>
        <p:spPr>
          <a:xfrm>
            <a:off x="2544191" y="4916871"/>
            <a:ext cx="414611" cy="1050911"/>
          </a:xfrm>
          <a:prstGeom prst="round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家主</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0" name="グループ化 9"/>
          <p:cNvGrpSpPr>
            <a:grpSpLocks noChangeAspect="1"/>
          </p:cNvGrpSpPr>
          <p:nvPr/>
        </p:nvGrpSpPr>
        <p:grpSpPr>
          <a:xfrm>
            <a:off x="3140127" y="4979663"/>
            <a:ext cx="1173472" cy="830762"/>
            <a:chOff x="7108275" y="1484776"/>
            <a:chExt cx="1387091" cy="859690"/>
          </a:xfrm>
        </p:grpSpPr>
        <p:sp>
          <p:nvSpPr>
            <p:cNvPr id="11" name="正方形/長方形 10"/>
            <p:cNvSpPr/>
            <p:nvPr/>
          </p:nvSpPr>
          <p:spPr>
            <a:xfrm>
              <a:off x="7147533" y="1543622"/>
              <a:ext cx="1151209" cy="800844"/>
            </a:xfrm>
            <a:prstGeom prst="rect">
              <a:avLst/>
            </a:prstGeom>
            <a:solidFill>
              <a:srgbClr val="FFFFFF"/>
            </a:solidFill>
            <a:ln w="952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台形 11"/>
            <p:cNvSpPr/>
            <p:nvPr/>
          </p:nvSpPr>
          <p:spPr>
            <a:xfrm rot="5400000">
              <a:off x="7992990" y="1849374"/>
              <a:ext cx="800843" cy="189337"/>
            </a:xfrm>
            <a:prstGeom prst="trapezoid">
              <a:avLst>
                <a:gd name="adj" fmla="val 44522"/>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a:spLocks noChangeAspect="1"/>
            </p:cNvSpPr>
            <p:nvPr/>
          </p:nvSpPr>
          <p:spPr>
            <a:xfrm>
              <a:off x="7217873" y="1709739"/>
              <a:ext cx="131062" cy="204151"/>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a:spLocks noChangeAspect="1"/>
            </p:cNvSpPr>
            <p:nvPr/>
          </p:nvSpPr>
          <p:spPr>
            <a:xfrm>
              <a:off x="7601960" y="1709739"/>
              <a:ext cx="131062" cy="204151"/>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a:spLocks noChangeAspect="1"/>
            </p:cNvSpPr>
            <p:nvPr/>
          </p:nvSpPr>
          <p:spPr>
            <a:xfrm>
              <a:off x="7998429" y="1709739"/>
              <a:ext cx="131062" cy="204151"/>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a:spLocks noChangeAspect="1"/>
            </p:cNvSpPr>
            <p:nvPr/>
          </p:nvSpPr>
          <p:spPr>
            <a:xfrm>
              <a:off x="7217877" y="2104727"/>
              <a:ext cx="131061" cy="204150"/>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a:spLocks noChangeAspect="1"/>
            </p:cNvSpPr>
            <p:nvPr/>
          </p:nvSpPr>
          <p:spPr>
            <a:xfrm>
              <a:off x="7601971" y="2104727"/>
              <a:ext cx="131061" cy="204150"/>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a:spLocks noChangeAspect="1"/>
            </p:cNvSpPr>
            <p:nvPr/>
          </p:nvSpPr>
          <p:spPr>
            <a:xfrm>
              <a:off x="7998437" y="2104728"/>
              <a:ext cx="131061" cy="204150"/>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台形 54"/>
            <p:cNvSpPr/>
            <p:nvPr/>
          </p:nvSpPr>
          <p:spPr>
            <a:xfrm rot="5400000">
              <a:off x="8346297" y="1523366"/>
              <a:ext cx="175964" cy="107505"/>
            </a:xfrm>
            <a:custGeom>
              <a:avLst/>
              <a:gdLst>
                <a:gd name="connsiteX0" fmla="*/ 0 w 53712"/>
                <a:gd name="connsiteY0" fmla="*/ 83306 h 83306"/>
                <a:gd name="connsiteX1" fmla="*/ 23914 w 53712"/>
                <a:gd name="connsiteY1" fmla="*/ 0 h 83306"/>
                <a:gd name="connsiteX2" fmla="*/ 29798 w 53712"/>
                <a:gd name="connsiteY2" fmla="*/ 0 h 83306"/>
                <a:gd name="connsiteX3" fmla="*/ 53712 w 53712"/>
                <a:gd name="connsiteY3" fmla="*/ 83306 h 83306"/>
                <a:gd name="connsiteX4" fmla="*/ 0 w 53712"/>
                <a:gd name="connsiteY4" fmla="*/ 83306 h 83306"/>
                <a:gd name="connsiteX0" fmla="*/ 0 w 77423"/>
                <a:gd name="connsiteY0" fmla="*/ 92831 h 92831"/>
                <a:gd name="connsiteX1" fmla="*/ 23914 w 77423"/>
                <a:gd name="connsiteY1" fmla="*/ 9525 h 92831"/>
                <a:gd name="connsiteX2" fmla="*/ 77423 w 77423"/>
                <a:gd name="connsiteY2" fmla="*/ 0 h 92831"/>
                <a:gd name="connsiteX3" fmla="*/ 53712 w 77423"/>
                <a:gd name="connsiteY3" fmla="*/ 92831 h 92831"/>
                <a:gd name="connsiteX4" fmla="*/ 0 w 77423"/>
                <a:gd name="connsiteY4" fmla="*/ 92831 h 92831"/>
                <a:gd name="connsiteX0" fmla="*/ 0 w 77423"/>
                <a:gd name="connsiteY0" fmla="*/ 83306 h 83306"/>
                <a:gd name="connsiteX1" fmla="*/ 23914 w 77423"/>
                <a:gd name="connsiteY1" fmla="*/ 0 h 83306"/>
                <a:gd name="connsiteX2" fmla="*/ 77423 w 77423"/>
                <a:gd name="connsiteY2" fmla="*/ 0 h 83306"/>
                <a:gd name="connsiteX3" fmla="*/ 53712 w 77423"/>
                <a:gd name="connsiteY3" fmla="*/ 83306 h 83306"/>
                <a:gd name="connsiteX4" fmla="*/ 0 w 77423"/>
                <a:gd name="connsiteY4" fmla="*/ 83306 h 83306"/>
                <a:gd name="connsiteX0" fmla="*/ 0 w 77422"/>
                <a:gd name="connsiteY0" fmla="*/ 83306 h 83306"/>
                <a:gd name="connsiteX1" fmla="*/ 23913 w 77422"/>
                <a:gd name="connsiteY1" fmla="*/ 0 h 83306"/>
                <a:gd name="connsiteX2" fmla="*/ 77422 w 77422"/>
                <a:gd name="connsiteY2" fmla="*/ 0 h 83306"/>
                <a:gd name="connsiteX3" fmla="*/ 53711 w 77422"/>
                <a:gd name="connsiteY3" fmla="*/ 83306 h 83306"/>
                <a:gd name="connsiteX4" fmla="*/ 0 w 77422"/>
                <a:gd name="connsiteY4" fmla="*/ 83306 h 83306"/>
                <a:gd name="connsiteX0" fmla="*/ 0 w 77422"/>
                <a:gd name="connsiteY0" fmla="*/ 83306 h 83306"/>
                <a:gd name="connsiteX1" fmla="*/ 32296 w 77422"/>
                <a:gd name="connsiteY1" fmla="*/ 0 h 83306"/>
                <a:gd name="connsiteX2" fmla="*/ 77422 w 77422"/>
                <a:gd name="connsiteY2" fmla="*/ 0 h 83306"/>
                <a:gd name="connsiteX3" fmla="*/ 53711 w 77422"/>
                <a:gd name="connsiteY3" fmla="*/ 83306 h 83306"/>
                <a:gd name="connsiteX4" fmla="*/ 0 w 77422"/>
                <a:gd name="connsiteY4" fmla="*/ 83306 h 8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2" h="83306">
                  <a:moveTo>
                    <a:pt x="0" y="83306"/>
                  </a:moveTo>
                  <a:lnTo>
                    <a:pt x="32296" y="0"/>
                  </a:lnTo>
                  <a:lnTo>
                    <a:pt x="77422" y="0"/>
                  </a:lnTo>
                  <a:lnTo>
                    <a:pt x="53711" y="83306"/>
                  </a:lnTo>
                  <a:lnTo>
                    <a:pt x="0" y="83306"/>
                  </a:lnTo>
                  <a:close/>
                </a:path>
              </a:pathLst>
            </a:cu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台形 54"/>
            <p:cNvSpPr/>
            <p:nvPr/>
          </p:nvSpPr>
          <p:spPr>
            <a:xfrm rot="5400000">
              <a:off x="8229594" y="2024397"/>
              <a:ext cx="416768" cy="114777"/>
            </a:xfrm>
            <a:custGeom>
              <a:avLst/>
              <a:gdLst>
                <a:gd name="connsiteX0" fmla="*/ 0 w 121491"/>
                <a:gd name="connsiteY0" fmla="*/ 0 h 45719"/>
                <a:gd name="connsiteX1" fmla="*/ 121491 w 121491"/>
                <a:gd name="connsiteY1" fmla="*/ 0 h 45719"/>
                <a:gd name="connsiteX2" fmla="*/ 121491 w 121491"/>
                <a:gd name="connsiteY2" fmla="*/ 45719 h 45719"/>
                <a:gd name="connsiteX3" fmla="*/ 0 w 121491"/>
                <a:gd name="connsiteY3" fmla="*/ 45719 h 45719"/>
                <a:gd name="connsiteX4" fmla="*/ 0 w 121491"/>
                <a:gd name="connsiteY4" fmla="*/ 0 h 45719"/>
                <a:gd name="connsiteX0" fmla="*/ 0 w 426291"/>
                <a:gd name="connsiteY0" fmla="*/ 52387 h 98106"/>
                <a:gd name="connsiteX1" fmla="*/ 426291 w 426291"/>
                <a:gd name="connsiteY1" fmla="*/ 0 h 98106"/>
                <a:gd name="connsiteX2" fmla="*/ 121491 w 426291"/>
                <a:gd name="connsiteY2" fmla="*/ 98106 h 98106"/>
                <a:gd name="connsiteX3" fmla="*/ 0 w 426291"/>
                <a:gd name="connsiteY3" fmla="*/ 98106 h 98106"/>
                <a:gd name="connsiteX4" fmla="*/ 0 w 426291"/>
                <a:gd name="connsiteY4" fmla="*/ 52387 h 98106"/>
                <a:gd name="connsiteX0" fmla="*/ 347665 w 426291"/>
                <a:gd name="connsiteY0" fmla="*/ 0 h 126683"/>
                <a:gd name="connsiteX1" fmla="*/ 426291 w 426291"/>
                <a:gd name="connsiteY1" fmla="*/ 28577 h 126683"/>
                <a:gd name="connsiteX2" fmla="*/ 121491 w 426291"/>
                <a:gd name="connsiteY2" fmla="*/ 126683 h 126683"/>
                <a:gd name="connsiteX3" fmla="*/ 0 w 426291"/>
                <a:gd name="connsiteY3" fmla="*/ 126683 h 126683"/>
                <a:gd name="connsiteX4" fmla="*/ 347665 w 426291"/>
                <a:gd name="connsiteY4" fmla="*/ 0 h 126683"/>
                <a:gd name="connsiteX0" fmla="*/ 347665 w 421529"/>
                <a:gd name="connsiteY0" fmla="*/ 0 h 126683"/>
                <a:gd name="connsiteX1" fmla="*/ 421529 w 421529"/>
                <a:gd name="connsiteY1" fmla="*/ 9527 h 126683"/>
                <a:gd name="connsiteX2" fmla="*/ 121491 w 421529"/>
                <a:gd name="connsiteY2" fmla="*/ 126683 h 126683"/>
                <a:gd name="connsiteX3" fmla="*/ 0 w 421529"/>
                <a:gd name="connsiteY3" fmla="*/ 126683 h 126683"/>
                <a:gd name="connsiteX4" fmla="*/ 347665 w 421529"/>
                <a:gd name="connsiteY4" fmla="*/ 0 h 126683"/>
                <a:gd name="connsiteX0" fmla="*/ 345284 w 421529"/>
                <a:gd name="connsiteY0" fmla="*/ 2379 h 117156"/>
                <a:gd name="connsiteX1" fmla="*/ 421529 w 421529"/>
                <a:gd name="connsiteY1" fmla="*/ 0 h 117156"/>
                <a:gd name="connsiteX2" fmla="*/ 121491 w 421529"/>
                <a:gd name="connsiteY2" fmla="*/ 117156 h 117156"/>
                <a:gd name="connsiteX3" fmla="*/ 0 w 421529"/>
                <a:gd name="connsiteY3" fmla="*/ 117156 h 117156"/>
                <a:gd name="connsiteX4" fmla="*/ 345284 w 421529"/>
                <a:gd name="connsiteY4" fmla="*/ 2379 h 117156"/>
                <a:gd name="connsiteX0" fmla="*/ 345284 w 416769"/>
                <a:gd name="connsiteY0" fmla="*/ 0 h 114777"/>
                <a:gd name="connsiteX1" fmla="*/ 416769 w 416769"/>
                <a:gd name="connsiteY1" fmla="*/ 2 h 114777"/>
                <a:gd name="connsiteX2" fmla="*/ 121491 w 416769"/>
                <a:gd name="connsiteY2" fmla="*/ 114777 h 114777"/>
                <a:gd name="connsiteX3" fmla="*/ 0 w 416769"/>
                <a:gd name="connsiteY3" fmla="*/ 114777 h 114777"/>
                <a:gd name="connsiteX4" fmla="*/ 345284 w 416769"/>
                <a:gd name="connsiteY4" fmla="*/ 0 h 114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69" h="114777">
                  <a:moveTo>
                    <a:pt x="345284" y="0"/>
                  </a:moveTo>
                  <a:lnTo>
                    <a:pt x="416769" y="2"/>
                  </a:lnTo>
                  <a:lnTo>
                    <a:pt x="121491" y="114777"/>
                  </a:lnTo>
                  <a:lnTo>
                    <a:pt x="0" y="114777"/>
                  </a:lnTo>
                  <a:lnTo>
                    <a:pt x="345284" y="0"/>
                  </a:lnTo>
                  <a:close/>
                </a:path>
              </a:pathLst>
            </a:custGeom>
            <a:pattFill prst="ltVert">
              <a:fgClr>
                <a:schemeClr val="bg1">
                  <a:lumMod val="75000"/>
                </a:schemeClr>
              </a:fgClr>
              <a:bgClr>
                <a:schemeClr val="bg1"/>
              </a:bgClr>
            </a:pattFill>
            <a:ln w="9525">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台形 54"/>
            <p:cNvSpPr/>
            <p:nvPr/>
          </p:nvSpPr>
          <p:spPr>
            <a:xfrm rot="5400000">
              <a:off x="8254589" y="2051780"/>
              <a:ext cx="288184" cy="188595"/>
            </a:xfrm>
            <a:custGeom>
              <a:avLst/>
              <a:gdLst>
                <a:gd name="connsiteX0" fmla="*/ 0 w 121491"/>
                <a:gd name="connsiteY0" fmla="*/ 0 h 45719"/>
                <a:gd name="connsiteX1" fmla="*/ 121491 w 121491"/>
                <a:gd name="connsiteY1" fmla="*/ 0 h 45719"/>
                <a:gd name="connsiteX2" fmla="*/ 121491 w 121491"/>
                <a:gd name="connsiteY2" fmla="*/ 45719 h 45719"/>
                <a:gd name="connsiteX3" fmla="*/ 0 w 121491"/>
                <a:gd name="connsiteY3" fmla="*/ 45719 h 45719"/>
                <a:gd name="connsiteX4" fmla="*/ 0 w 121491"/>
                <a:gd name="connsiteY4" fmla="*/ 0 h 45719"/>
                <a:gd name="connsiteX0" fmla="*/ 0 w 426291"/>
                <a:gd name="connsiteY0" fmla="*/ 52387 h 98106"/>
                <a:gd name="connsiteX1" fmla="*/ 426291 w 426291"/>
                <a:gd name="connsiteY1" fmla="*/ 0 h 98106"/>
                <a:gd name="connsiteX2" fmla="*/ 121491 w 426291"/>
                <a:gd name="connsiteY2" fmla="*/ 98106 h 98106"/>
                <a:gd name="connsiteX3" fmla="*/ 0 w 426291"/>
                <a:gd name="connsiteY3" fmla="*/ 98106 h 98106"/>
                <a:gd name="connsiteX4" fmla="*/ 0 w 426291"/>
                <a:gd name="connsiteY4" fmla="*/ 52387 h 98106"/>
                <a:gd name="connsiteX0" fmla="*/ 347665 w 426291"/>
                <a:gd name="connsiteY0" fmla="*/ 0 h 126683"/>
                <a:gd name="connsiteX1" fmla="*/ 426291 w 426291"/>
                <a:gd name="connsiteY1" fmla="*/ 28577 h 126683"/>
                <a:gd name="connsiteX2" fmla="*/ 121491 w 426291"/>
                <a:gd name="connsiteY2" fmla="*/ 126683 h 126683"/>
                <a:gd name="connsiteX3" fmla="*/ 0 w 426291"/>
                <a:gd name="connsiteY3" fmla="*/ 126683 h 126683"/>
                <a:gd name="connsiteX4" fmla="*/ 347665 w 426291"/>
                <a:gd name="connsiteY4" fmla="*/ 0 h 126683"/>
                <a:gd name="connsiteX0" fmla="*/ 347665 w 421529"/>
                <a:gd name="connsiteY0" fmla="*/ 0 h 126683"/>
                <a:gd name="connsiteX1" fmla="*/ 421529 w 421529"/>
                <a:gd name="connsiteY1" fmla="*/ 9527 h 126683"/>
                <a:gd name="connsiteX2" fmla="*/ 121491 w 421529"/>
                <a:gd name="connsiteY2" fmla="*/ 126683 h 126683"/>
                <a:gd name="connsiteX3" fmla="*/ 0 w 421529"/>
                <a:gd name="connsiteY3" fmla="*/ 126683 h 126683"/>
                <a:gd name="connsiteX4" fmla="*/ 347665 w 421529"/>
                <a:gd name="connsiteY4" fmla="*/ 0 h 126683"/>
                <a:gd name="connsiteX0" fmla="*/ 345284 w 421529"/>
                <a:gd name="connsiteY0" fmla="*/ 2379 h 117156"/>
                <a:gd name="connsiteX1" fmla="*/ 421529 w 421529"/>
                <a:gd name="connsiteY1" fmla="*/ 0 h 117156"/>
                <a:gd name="connsiteX2" fmla="*/ 121491 w 421529"/>
                <a:gd name="connsiteY2" fmla="*/ 117156 h 117156"/>
                <a:gd name="connsiteX3" fmla="*/ 0 w 421529"/>
                <a:gd name="connsiteY3" fmla="*/ 117156 h 117156"/>
                <a:gd name="connsiteX4" fmla="*/ 345284 w 421529"/>
                <a:gd name="connsiteY4" fmla="*/ 2379 h 117156"/>
                <a:gd name="connsiteX0" fmla="*/ 364285 w 440530"/>
                <a:gd name="connsiteY0" fmla="*/ 2379 h 348137"/>
                <a:gd name="connsiteX1" fmla="*/ 440530 w 440530"/>
                <a:gd name="connsiteY1" fmla="*/ 0 h 348137"/>
                <a:gd name="connsiteX2" fmla="*/ 0 w 440530"/>
                <a:gd name="connsiteY2" fmla="*/ 348137 h 348137"/>
                <a:gd name="connsiteX3" fmla="*/ 19001 w 440530"/>
                <a:gd name="connsiteY3" fmla="*/ 117156 h 348137"/>
                <a:gd name="connsiteX4" fmla="*/ 364285 w 440530"/>
                <a:gd name="connsiteY4" fmla="*/ 2379 h 348137"/>
                <a:gd name="connsiteX0" fmla="*/ 369095 w 445340"/>
                <a:gd name="connsiteY0" fmla="*/ 2379 h 348137"/>
                <a:gd name="connsiteX1" fmla="*/ 445340 w 445340"/>
                <a:gd name="connsiteY1" fmla="*/ 0 h 348137"/>
                <a:gd name="connsiteX2" fmla="*/ 4810 w 445340"/>
                <a:gd name="connsiteY2" fmla="*/ 348137 h 348137"/>
                <a:gd name="connsiteX3" fmla="*/ 0 w 445340"/>
                <a:gd name="connsiteY3" fmla="*/ 267175 h 348137"/>
                <a:gd name="connsiteX4" fmla="*/ 369095 w 445340"/>
                <a:gd name="connsiteY4" fmla="*/ 2379 h 348137"/>
                <a:gd name="connsiteX0" fmla="*/ 369095 w 369095"/>
                <a:gd name="connsiteY0" fmla="*/ 0 h 345758"/>
                <a:gd name="connsiteX1" fmla="*/ 290562 w 369095"/>
                <a:gd name="connsiteY1" fmla="*/ 207171 h 345758"/>
                <a:gd name="connsiteX2" fmla="*/ 4810 w 369095"/>
                <a:gd name="connsiteY2" fmla="*/ 345758 h 345758"/>
                <a:gd name="connsiteX3" fmla="*/ 0 w 369095"/>
                <a:gd name="connsiteY3" fmla="*/ 264796 h 345758"/>
                <a:gd name="connsiteX4" fmla="*/ 369095 w 369095"/>
                <a:gd name="connsiteY4" fmla="*/ 0 h 345758"/>
                <a:gd name="connsiteX0" fmla="*/ 288135 w 290562"/>
                <a:gd name="connsiteY0" fmla="*/ 0 h 190976"/>
                <a:gd name="connsiteX1" fmla="*/ 290562 w 290562"/>
                <a:gd name="connsiteY1" fmla="*/ 52389 h 190976"/>
                <a:gd name="connsiteX2" fmla="*/ 4810 w 290562"/>
                <a:gd name="connsiteY2" fmla="*/ 190976 h 190976"/>
                <a:gd name="connsiteX3" fmla="*/ 0 w 290562"/>
                <a:gd name="connsiteY3" fmla="*/ 110014 h 190976"/>
                <a:gd name="connsiteX4" fmla="*/ 288135 w 290562"/>
                <a:gd name="connsiteY4" fmla="*/ 0 h 190976"/>
                <a:gd name="connsiteX0" fmla="*/ 288135 w 290562"/>
                <a:gd name="connsiteY0" fmla="*/ 0 h 188595"/>
                <a:gd name="connsiteX1" fmla="*/ 290562 w 290562"/>
                <a:gd name="connsiteY1" fmla="*/ 52389 h 188595"/>
                <a:gd name="connsiteX2" fmla="*/ 4810 w 290562"/>
                <a:gd name="connsiteY2" fmla="*/ 188595 h 188595"/>
                <a:gd name="connsiteX3" fmla="*/ 0 w 290562"/>
                <a:gd name="connsiteY3" fmla="*/ 110014 h 188595"/>
                <a:gd name="connsiteX4" fmla="*/ 288135 w 290562"/>
                <a:gd name="connsiteY4" fmla="*/ 0 h 188595"/>
                <a:gd name="connsiteX0" fmla="*/ 288135 w 288184"/>
                <a:gd name="connsiteY0" fmla="*/ 0 h 188595"/>
                <a:gd name="connsiteX1" fmla="*/ 288184 w 288184"/>
                <a:gd name="connsiteY1" fmla="*/ 54771 h 188595"/>
                <a:gd name="connsiteX2" fmla="*/ 4810 w 288184"/>
                <a:gd name="connsiteY2" fmla="*/ 188595 h 188595"/>
                <a:gd name="connsiteX3" fmla="*/ 0 w 288184"/>
                <a:gd name="connsiteY3" fmla="*/ 110014 h 188595"/>
                <a:gd name="connsiteX4" fmla="*/ 288135 w 288184"/>
                <a:gd name="connsiteY4" fmla="*/ 0 h 188595"/>
                <a:gd name="connsiteX0" fmla="*/ 288135 w 288184"/>
                <a:gd name="connsiteY0" fmla="*/ 0 h 188595"/>
                <a:gd name="connsiteX1" fmla="*/ 288184 w 288184"/>
                <a:gd name="connsiteY1" fmla="*/ 54771 h 188595"/>
                <a:gd name="connsiteX2" fmla="*/ 50 w 288184"/>
                <a:gd name="connsiteY2" fmla="*/ 188595 h 188595"/>
                <a:gd name="connsiteX3" fmla="*/ 0 w 288184"/>
                <a:gd name="connsiteY3" fmla="*/ 110014 h 188595"/>
                <a:gd name="connsiteX4" fmla="*/ 288135 w 288184"/>
                <a:gd name="connsiteY4" fmla="*/ 0 h 18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84" h="188595">
                  <a:moveTo>
                    <a:pt x="288135" y="0"/>
                  </a:moveTo>
                  <a:cubicBezTo>
                    <a:pt x="288151" y="18257"/>
                    <a:pt x="288168" y="36514"/>
                    <a:pt x="288184" y="54771"/>
                  </a:cubicBezTo>
                  <a:lnTo>
                    <a:pt x="50" y="188595"/>
                  </a:lnTo>
                  <a:cubicBezTo>
                    <a:pt x="33" y="162401"/>
                    <a:pt x="17" y="136208"/>
                    <a:pt x="0" y="110014"/>
                  </a:cubicBezTo>
                  <a:lnTo>
                    <a:pt x="288135" y="0"/>
                  </a:lnTo>
                  <a:close/>
                </a:path>
              </a:pathLst>
            </a:custGeom>
            <a:pattFill prst="ltHorz">
              <a:fgClr>
                <a:srgbClr val="7F7F7F"/>
              </a:fgClr>
              <a:bgClr>
                <a:srgbClr val="BFBFBF"/>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a:spLocks noChangeAspect="1"/>
            </p:cNvSpPr>
            <p:nvPr/>
          </p:nvSpPr>
          <p:spPr>
            <a:xfrm>
              <a:off x="7375359" y="2109325"/>
              <a:ext cx="87872" cy="73503"/>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a:spLocks noChangeAspect="1"/>
            </p:cNvSpPr>
            <p:nvPr/>
          </p:nvSpPr>
          <p:spPr>
            <a:xfrm>
              <a:off x="7765174" y="2109325"/>
              <a:ext cx="87872" cy="73503"/>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a:spLocks noChangeAspect="1"/>
            </p:cNvSpPr>
            <p:nvPr/>
          </p:nvSpPr>
          <p:spPr>
            <a:xfrm>
              <a:off x="8158521" y="2109325"/>
              <a:ext cx="87872" cy="73503"/>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a:spLocks noChangeAspect="1"/>
            </p:cNvSpPr>
            <p:nvPr/>
          </p:nvSpPr>
          <p:spPr>
            <a:xfrm>
              <a:off x="7375359" y="1678340"/>
              <a:ext cx="87872" cy="73503"/>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a:spLocks noChangeAspect="1"/>
            </p:cNvSpPr>
            <p:nvPr/>
          </p:nvSpPr>
          <p:spPr>
            <a:xfrm>
              <a:off x="7765174" y="1678340"/>
              <a:ext cx="87872" cy="73503"/>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a:spLocks noChangeAspect="1"/>
            </p:cNvSpPr>
            <p:nvPr/>
          </p:nvSpPr>
          <p:spPr>
            <a:xfrm>
              <a:off x="8158521" y="1678340"/>
              <a:ext cx="87872" cy="73503"/>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7108275" y="1484776"/>
              <a:ext cx="1272308" cy="12642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7108282" y="1873397"/>
              <a:ext cx="1272308" cy="126426"/>
            </a:xfrm>
            <a:prstGeom prst="rect">
              <a:avLst/>
            </a:prstGeom>
            <a:pattFill prst="ltVert">
              <a:fgClr>
                <a:srgbClr val="BFBFBF"/>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0" name="角丸四角形 29"/>
          <p:cNvSpPr/>
          <p:nvPr/>
        </p:nvSpPr>
        <p:spPr>
          <a:xfrm>
            <a:off x="7123280" y="4830475"/>
            <a:ext cx="1108653" cy="1268079"/>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住宅確保要配慮者</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1" name="直線矢印コネクタ 30"/>
          <p:cNvCxnSpPr/>
          <p:nvPr/>
        </p:nvCxnSpPr>
        <p:spPr>
          <a:xfrm flipH="1">
            <a:off x="4772993" y="5730303"/>
            <a:ext cx="2137872" cy="0"/>
          </a:xfrm>
          <a:prstGeom prst="straightConnector1">
            <a:avLst/>
          </a:prstGeom>
          <a:ln w="1905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5467249" y="5794557"/>
            <a:ext cx="784693" cy="23601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入居</a:t>
            </a:r>
          </a:p>
        </p:txBody>
      </p:sp>
      <p:cxnSp>
        <p:nvCxnSpPr>
          <p:cNvPr id="34" name="直線矢印コネクタ 33"/>
          <p:cNvCxnSpPr/>
          <p:nvPr/>
        </p:nvCxnSpPr>
        <p:spPr>
          <a:xfrm flipV="1">
            <a:off x="3987351" y="4069047"/>
            <a:ext cx="621696" cy="724672"/>
          </a:xfrm>
          <a:prstGeom prst="straightConnector1">
            <a:avLst/>
          </a:prstGeom>
          <a:ln w="1905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4184580" y="4400413"/>
            <a:ext cx="863162" cy="23601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契約</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6" name="直線矢印コネクタ 35"/>
          <p:cNvCxnSpPr/>
          <p:nvPr/>
        </p:nvCxnSpPr>
        <p:spPr>
          <a:xfrm>
            <a:off x="6917631" y="4056167"/>
            <a:ext cx="759975" cy="673165"/>
          </a:xfrm>
          <a:prstGeom prst="straightConnector1">
            <a:avLst/>
          </a:prstGeom>
          <a:ln w="762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7228339" y="3940098"/>
            <a:ext cx="1915662" cy="795036"/>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サービスの提供</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3752666" y="2870442"/>
            <a:ext cx="4028413" cy="1055100"/>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0" tIns="36000" rIns="0" bIns="0" rtlCol="0" anchor="ctr" anchorCtr="0"/>
          <a:lstStyle/>
          <a:p>
            <a:pPr algn="ctr"/>
            <a:r>
              <a:rPr lang="ja-JP" altLang="en-US"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居住</a:t>
            </a:r>
            <a:r>
              <a:rPr lang="ja-JP" altLang="en-US" sz="2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支援法人</a:t>
            </a:r>
            <a:endParaRPr lang="en-US" altLang="ja-JP" sz="2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（家賃債務保証、家主支援、入居者支援）</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2032507" y="2033714"/>
            <a:ext cx="5661332" cy="429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家賃債務保証市場環境整備促進事業</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のイメージ</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264504" y="3040264"/>
            <a:ext cx="1272635" cy="93610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nchorCtr="0"/>
          <a:lstStyle/>
          <a:p>
            <a:pPr algn="ct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endPar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3" name="直線矢印コネクタ 42"/>
          <p:cNvCxnSpPr/>
          <p:nvPr/>
        </p:nvCxnSpPr>
        <p:spPr>
          <a:xfrm>
            <a:off x="6495613" y="4077716"/>
            <a:ext cx="732726" cy="670349"/>
          </a:xfrm>
          <a:prstGeom prst="straightConnector1">
            <a:avLst/>
          </a:prstGeom>
          <a:ln w="1905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5187069" y="4386710"/>
            <a:ext cx="1892129" cy="370759"/>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契約</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（保証料・サービス料負担）</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p:cNvSpPr/>
          <p:nvPr/>
        </p:nvSpPr>
        <p:spPr>
          <a:xfrm>
            <a:off x="2863526" y="5952810"/>
            <a:ext cx="1909467" cy="47223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住宅確保要配慮者</a:t>
            </a: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の入居を拒まない</a:t>
            </a:r>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住宅</a:t>
            </a:r>
            <a:endPar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6" name="直線矢印コネクタ 45"/>
          <p:cNvCxnSpPr/>
          <p:nvPr/>
        </p:nvCxnSpPr>
        <p:spPr>
          <a:xfrm flipV="1">
            <a:off x="3648365" y="4057914"/>
            <a:ext cx="621696" cy="724672"/>
          </a:xfrm>
          <a:prstGeom prst="straightConnector1">
            <a:avLst/>
          </a:prstGeom>
          <a:ln w="76200">
            <a:solidFill>
              <a:schemeClr val="tx1"/>
            </a:solidFill>
            <a:headEnd type="triangle"/>
            <a:tailEnd type="none" w="sm" len="med"/>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2100784" y="3997959"/>
            <a:ext cx="1998181" cy="795036"/>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サービスの提供</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8" name="直線矢印コネクタ 47"/>
          <p:cNvCxnSpPr/>
          <p:nvPr/>
        </p:nvCxnSpPr>
        <p:spPr>
          <a:xfrm flipH="1">
            <a:off x="4772993" y="5505118"/>
            <a:ext cx="2137872" cy="0"/>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5260799" y="5268002"/>
            <a:ext cx="1149492" cy="20937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賃貸借契約</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右矢印 49"/>
          <p:cNvSpPr/>
          <p:nvPr/>
        </p:nvSpPr>
        <p:spPr>
          <a:xfrm>
            <a:off x="1574308" y="3161471"/>
            <a:ext cx="2158721" cy="6348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メイリオ" panose="020B0604030504040204" pitchFamily="50" charset="-128"/>
                <a:ea typeface="メイリオ" panose="020B0604030504040204" pitchFamily="50" charset="-128"/>
              </a:rPr>
              <a:t>家賃債務保証料に</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1600" dirty="0" smtClean="0">
                <a:solidFill>
                  <a:schemeClr val="tx1"/>
                </a:solidFill>
                <a:latin typeface="メイリオ" panose="020B0604030504040204" pitchFamily="50" charset="-128"/>
                <a:ea typeface="メイリオ" panose="020B0604030504040204" pitchFamily="50" charset="-128"/>
              </a:rPr>
              <a:t>対して補助</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pPr algn="ctr"/>
            <a:r>
              <a:rPr lang="ja-JP" altLang="en-US" sz="1200" dirty="0" smtClean="0">
                <a:solidFill>
                  <a:schemeClr val="tx1"/>
                </a:solidFill>
                <a:latin typeface="メイリオ" panose="020B0604030504040204" pitchFamily="50" charset="-128"/>
                <a:ea typeface="メイリオ" panose="020B0604030504040204" pitchFamily="50" charset="-128"/>
              </a:rPr>
              <a:t>（６万円</a:t>
            </a:r>
            <a:r>
              <a:rPr lang="en-US" altLang="ja-JP" sz="1200" dirty="0" smtClean="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件を上限）</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21194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家賃補助・家賃債務保証料補助の事例</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6">
            <a:extLst>
              <a:ext uri="{FF2B5EF4-FFF2-40B4-BE49-F238E27FC236}">
                <a16:creationId xmlns:a16="http://schemas.microsoft.com/office/drawing/2014/main" id="{8FEC8EFE-731C-4F64-8DA7-2A23E66029BF}"/>
              </a:ext>
            </a:extLst>
          </p:cNvPr>
          <p:cNvSpPr>
            <a:spLocks noChangeArrowheads="1"/>
          </p:cNvSpPr>
          <p:nvPr/>
        </p:nvSpPr>
        <p:spPr bwMode="auto">
          <a:xfrm>
            <a:off x="279000" y="542972"/>
            <a:ext cx="8586000" cy="646331"/>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セーフティネット住宅の家賃低廉化・家賃債務保証料低廉化に対して、全国</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自治体が補助事業を実施</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（調査時点の見込みを含む）</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4264214" y="2351207"/>
            <a:ext cx="4631180" cy="3247840"/>
          </a:xfrm>
          <a:prstGeom prst="rect">
            <a:avLst/>
          </a:prstGeom>
          <a:ln>
            <a:solidFill>
              <a:schemeClr val="bg1">
                <a:lumMod val="50000"/>
              </a:schemeClr>
            </a:solidFill>
          </a:ln>
        </p:spPr>
      </p:pic>
      <p:sp>
        <p:nvSpPr>
          <p:cNvPr id="7" name="テキスト ボックス 1"/>
          <p:cNvSpPr txBox="1"/>
          <p:nvPr/>
        </p:nvSpPr>
        <p:spPr>
          <a:xfrm>
            <a:off x="6917383" y="5599047"/>
            <a:ext cx="1942396" cy="4188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出典</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：横浜市ホームページより</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789509282"/>
              </p:ext>
            </p:extLst>
          </p:nvPr>
        </p:nvGraphicFramePr>
        <p:xfrm>
          <a:off x="286753" y="1523966"/>
          <a:ext cx="3788944" cy="5242560"/>
        </p:xfrm>
        <a:graphic>
          <a:graphicData uri="http://schemas.openxmlformats.org/drawingml/2006/table">
            <a:tbl>
              <a:tblPr firstRow="1" bandRow="1">
                <a:tableStyleId>{5C22544A-7EE6-4342-B048-85BDC9FD1C3A}</a:tableStyleId>
              </a:tblPr>
              <a:tblGrid>
                <a:gridCol w="723562">
                  <a:extLst>
                    <a:ext uri="{9D8B030D-6E8A-4147-A177-3AD203B41FA5}">
                      <a16:colId xmlns:a16="http://schemas.microsoft.com/office/drawing/2014/main" val="2371670414"/>
                    </a:ext>
                  </a:extLst>
                </a:gridCol>
                <a:gridCol w="1800200">
                  <a:extLst>
                    <a:ext uri="{9D8B030D-6E8A-4147-A177-3AD203B41FA5}">
                      <a16:colId xmlns:a16="http://schemas.microsoft.com/office/drawing/2014/main" val="2141292536"/>
                    </a:ext>
                  </a:extLst>
                </a:gridCol>
                <a:gridCol w="632591">
                  <a:extLst>
                    <a:ext uri="{9D8B030D-6E8A-4147-A177-3AD203B41FA5}">
                      <a16:colId xmlns:a16="http://schemas.microsoft.com/office/drawing/2014/main" val="147303278"/>
                    </a:ext>
                  </a:extLst>
                </a:gridCol>
                <a:gridCol w="632591">
                  <a:extLst>
                    <a:ext uri="{9D8B030D-6E8A-4147-A177-3AD203B41FA5}">
                      <a16:colId xmlns:a16="http://schemas.microsoft.com/office/drawing/2014/main" val="3475203098"/>
                    </a:ext>
                  </a:extLst>
                </a:gridCol>
              </a:tblGrid>
              <a:tr h="225823">
                <a:tc>
                  <a:txBody>
                    <a:bodyPr/>
                    <a:lstStyle/>
                    <a:p>
                      <a:pPr algn="ctr"/>
                      <a:r>
                        <a:rPr kumimoji="1" lang="ja-JP" altLang="en-US" sz="800" dirty="0" smtClean="0"/>
                        <a:t>都道府県</a:t>
                      </a:r>
                      <a:endParaRPr kumimoji="1" lang="ja-JP" altLang="en-US" sz="800" dirty="0"/>
                    </a:p>
                  </a:txBody>
                  <a:tcPr anchor="ctr"/>
                </a:tc>
                <a:tc>
                  <a:txBody>
                    <a:bodyPr/>
                    <a:lstStyle/>
                    <a:p>
                      <a:pPr algn="ctr"/>
                      <a:r>
                        <a:rPr kumimoji="1" lang="ja-JP" altLang="en-US" sz="800" dirty="0" smtClean="0"/>
                        <a:t>市区町村</a:t>
                      </a:r>
                      <a:endParaRPr kumimoji="1" lang="ja-JP" altLang="en-US" sz="800" dirty="0"/>
                    </a:p>
                  </a:txBody>
                  <a:tcPr anchor="ctr"/>
                </a:tc>
                <a:tc>
                  <a:txBody>
                    <a:bodyPr/>
                    <a:lstStyle/>
                    <a:p>
                      <a:pPr algn="ctr"/>
                      <a:r>
                        <a:rPr kumimoji="1" lang="ja-JP" altLang="en-US" sz="800" dirty="0" smtClean="0"/>
                        <a:t>家賃</a:t>
                      </a:r>
                      <a:endParaRPr kumimoji="1" lang="ja-JP" altLang="en-US" sz="800" dirty="0"/>
                    </a:p>
                  </a:txBody>
                  <a:tcPr anchor="ctr"/>
                </a:tc>
                <a:tc>
                  <a:txBody>
                    <a:bodyPr/>
                    <a:lstStyle/>
                    <a:p>
                      <a:pPr algn="ctr"/>
                      <a:r>
                        <a:rPr kumimoji="1" lang="ja-JP" altLang="en-US" sz="800" dirty="0" smtClean="0"/>
                        <a:t>家賃債務</a:t>
                      </a:r>
                      <a:endParaRPr kumimoji="1" lang="en-US" altLang="ja-JP" sz="800" dirty="0" smtClean="0"/>
                    </a:p>
                    <a:p>
                      <a:pPr algn="ctr"/>
                      <a:r>
                        <a:rPr kumimoji="1" lang="ja-JP" altLang="en-US" sz="800" dirty="0" smtClean="0"/>
                        <a:t>保証料</a:t>
                      </a:r>
                      <a:endParaRPr kumimoji="1" lang="ja-JP" altLang="en-US" sz="800" dirty="0"/>
                    </a:p>
                  </a:txBody>
                  <a:tcPr anchor="ctr"/>
                </a:tc>
                <a:extLst>
                  <a:ext uri="{0D108BD9-81ED-4DB2-BD59-A6C34878D82A}">
                    <a16:rowId xmlns:a16="http://schemas.microsoft.com/office/drawing/2014/main" val="3367087983"/>
                  </a:ext>
                </a:extLst>
              </a:tr>
              <a:tr h="143706">
                <a:tc>
                  <a:txBody>
                    <a:bodyPr/>
                    <a:lstStyle/>
                    <a:p>
                      <a:r>
                        <a:rPr kumimoji="1" lang="ja-JP" altLang="en-US" sz="800" dirty="0" smtClean="0"/>
                        <a:t>北海道</a:t>
                      </a:r>
                      <a:endParaRPr kumimoji="1" lang="ja-JP" altLang="en-US" sz="800" dirty="0"/>
                    </a:p>
                  </a:txBody>
                  <a:tcPr/>
                </a:tc>
                <a:tc>
                  <a:txBody>
                    <a:bodyPr/>
                    <a:lstStyle/>
                    <a:p>
                      <a:r>
                        <a:rPr kumimoji="1" lang="ja-JP" altLang="en-US" sz="800" dirty="0" smtClean="0"/>
                        <a:t>網走市</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631099400"/>
                  </a:ext>
                </a:extLst>
              </a:tr>
              <a:tr h="143706">
                <a:tc>
                  <a:txBody>
                    <a:bodyPr/>
                    <a:lstStyle/>
                    <a:p>
                      <a:endParaRPr kumimoji="1" lang="ja-JP" altLang="en-US" sz="800"/>
                    </a:p>
                  </a:txBody>
                  <a:tcPr/>
                </a:tc>
                <a:tc>
                  <a:txBody>
                    <a:bodyPr/>
                    <a:lstStyle/>
                    <a:p>
                      <a:r>
                        <a:rPr kumimoji="1" lang="ja-JP" altLang="en-US" sz="800" dirty="0" smtClean="0"/>
                        <a:t>音更町</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944640820"/>
                  </a:ext>
                </a:extLst>
              </a:tr>
              <a:tr h="143706">
                <a:tc>
                  <a:txBody>
                    <a:bodyPr/>
                    <a:lstStyle/>
                    <a:p>
                      <a:r>
                        <a:rPr kumimoji="1" lang="ja-JP" altLang="en-US" sz="800" dirty="0" smtClean="0"/>
                        <a:t>青森県</a:t>
                      </a:r>
                      <a:endParaRPr kumimoji="1" lang="ja-JP" altLang="en-US" sz="800" dirty="0"/>
                    </a:p>
                  </a:txBody>
                  <a:tcPr/>
                </a:tc>
                <a:tc>
                  <a:txBody>
                    <a:bodyPr/>
                    <a:lstStyle/>
                    <a:p>
                      <a:r>
                        <a:rPr kumimoji="1" lang="ja-JP" altLang="en-US" sz="800" dirty="0" smtClean="0"/>
                        <a:t>十和田市</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2693388769"/>
                  </a:ext>
                </a:extLst>
              </a:tr>
              <a:tr h="143706">
                <a:tc>
                  <a:txBody>
                    <a:bodyPr/>
                    <a:lstStyle/>
                    <a:p>
                      <a:r>
                        <a:rPr kumimoji="1" lang="ja-JP" altLang="en-US" sz="800" dirty="0" smtClean="0"/>
                        <a:t>岩手県</a:t>
                      </a:r>
                      <a:endParaRPr kumimoji="1" lang="ja-JP" altLang="en-US" sz="800" dirty="0"/>
                    </a:p>
                  </a:txBody>
                  <a:tcPr/>
                </a:tc>
                <a:tc>
                  <a:txBody>
                    <a:bodyPr/>
                    <a:lstStyle/>
                    <a:p>
                      <a:r>
                        <a:rPr kumimoji="1" lang="ja-JP" altLang="en-US" sz="800" dirty="0" smtClean="0"/>
                        <a:t>花巻市</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1220598838"/>
                  </a:ext>
                </a:extLst>
              </a:tr>
              <a:tr h="143706">
                <a:tc>
                  <a:txBody>
                    <a:bodyPr/>
                    <a:lstStyle/>
                    <a:p>
                      <a:r>
                        <a:rPr kumimoji="1" lang="ja-JP" altLang="en-US" sz="800" dirty="0" smtClean="0"/>
                        <a:t>宮城県</a:t>
                      </a:r>
                      <a:endParaRPr kumimoji="1" lang="ja-JP" altLang="en-US" sz="800" dirty="0"/>
                    </a:p>
                  </a:txBody>
                  <a:tcPr/>
                </a:tc>
                <a:tc>
                  <a:txBody>
                    <a:bodyPr/>
                    <a:lstStyle/>
                    <a:p>
                      <a:r>
                        <a:rPr kumimoji="1" lang="ja-JP" altLang="en-US" sz="800" dirty="0" smtClean="0"/>
                        <a:t>大崎市</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919934483"/>
                  </a:ext>
                </a:extLst>
              </a:tr>
              <a:tr h="143706">
                <a:tc>
                  <a:txBody>
                    <a:bodyPr/>
                    <a:lstStyle/>
                    <a:p>
                      <a:r>
                        <a:rPr kumimoji="1" lang="ja-JP" altLang="en-US" sz="800" dirty="0" smtClean="0"/>
                        <a:t>山形県</a:t>
                      </a:r>
                      <a:endParaRPr kumimoji="1" lang="ja-JP" altLang="en-US" sz="800" dirty="0"/>
                    </a:p>
                  </a:txBody>
                  <a:tcPr/>
                </a:tc>
                <a:tc>
                  <a:txBody>
                    <a:bodyPr/>
                    <a:lstStyle/>
                    <a:p>
                      <a:r>
                        <a:rPr kumimoji="1" lang="ja-JP" altLang="en-US" sz="800" dirty="0" smtClean="0"/>
                        <a:t>山形市</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2923306590"/>
                  </a:ext>
                </a:extLst>
              </a:tr>
              <a:tr h="143706">
                <a:tc>
                  <a:txBody>
                    <a:bodyPr/>
                    <a:lstStyle/>
                    <a:p>
                      <a:endParaRPr kumimoji="1" lang="ja-JP" altLang="en-US" sz="800"/>
                    </a:p>
                  </a:txBody>
                  <a:tcPr/>
                </a:tc>
                <a:tc>
                  <a:txBody>
                    <a:bodyPr/>
                    <a:lstStyle/>
                    <a:p>
                      <a:r>
                        <a:rPr kumimoji="1" lang="ja-JP" altLang="en-US" sz="800" dirty="0" smtClean="0"/>
                        <a:t>鶴岡市・南陽市・白鷹町</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3841395796"/>
                  </a:ext>
                </a:extLst>
              </a:tr>
              <a:tr h="143706">
                <a:tc>
                  <a:txBody>
                    <a:bodyPr/>
                    <a:lstStyle/>
                    <a:p>
                      <a:r>
                        <a:rPr kumimoji="1" lang="ja-JP" altLang="en-US" sz="800" dirty="0" smtClean="0"/>
                        <a:t>栃木県</a:t>
                      </a:r>
                      <a:endParaRPr kumimoji="1" lang="ja-JP" altLang="en-US" sz="800" dirty="0"/>
                    </a:p>
                  </a:txBody>
                  <a:tcPr/>
                </a:tc>
                <a:tc>
                  <a:txBody>
                    <a:bodyPr/>
                    <a:lstStyle/>
                    <a:p>
                      <a:r>
                        <a:rPr kumimoji="1" lang="ja-JP" altLang="en-US" sz="800" dirty="0" smtClean="0"/>
                        <a:t>栃木市・茂木町</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540552712"/>
                  </a:ext>
                </a:extLst>
              </a:tr>
              <a:tr h="143706">
                <a:tc>
                  <a:txBody>
                    <a:bodyPr/>
                    <a:lstStyle/>
                    <a:p>
                      <a:r>
                        <a:rPr kumimoji="1" lang="ja-JP" altLang="en-US" sz="800" dirty="0" smtClean="0"/>
                        <a:t>埼玉県</a:t>
                      </a:r>
                      <a:endParaRPr kumimoji="1" lang="ja-JP" altLang="en-US" sz="800" dirty="0"/>
                    </a:p>
                  </a:txBody>
                  <a:tcPr/>
                </a:tc>
                <a:tc>
                  <a:txBody>
                    <a:bodyPr/>
                    <a:lstStyle/>
                    <a:p>
                      <a:r>
                        <a:rPr kumimoji="1" lang="ja-JP" altLang="en-US" sz="800" dirty="0" smtClean="0"/>
                        <a:t>さいたま市</a:t>
                      </a:r>
                      <a:endParaRPr kumimoji="1" lang="ja-JP" altLang="en-US" sz="800" dirty="0"/>
                    </a:p>
                  </a:txBody>
                  <a:tcPr/>
                </a:tc>
                <a:tc>
                  <a:txBody>
                    <a:bodyPr/>
                    <a:lstStyle/>
                    <a:p>
                      <a:pPr algn="ctr"/>
                      <a:endParaRPr kumimoji="1" lang="ja-JP" altLang="en-US" sz="800" dirty="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3400917156"/>
                  </a:ext>
                </a:extLst>
              </a:tr>
              <a:tr h="143706">
                <a:tc>
                  <a:txBody>
                    <a:bodyPr/>
                    <a:lstStyle/>
                    <a:p>
                      <a:r>
                        <a:rPr kumimoji="1" lang="ja-JP" altLang="en-US" sz="800" dirty="0" smtClean="0"/>
                        <a:t>千葉県</a:t>
                      </a:r>
                      <a:endParaRPr kumimoji="1" lang="ja-JP" altLang="en-US" sz="800" dirty="0"/>
                    </a:p>
                  </a:txBody>
                  <a:tcPr/>
                </a:tc>
                <a:tc>
                  <a:txBody>
                    <a:bodyPr/>
                    <a:lstStyle/>
                    <a:p>
                      <a:r>
                        <a:rPr kumimoji="1" lang="ja-JP" altLang="en-US" sz="800" dirty="0" smtClean="0"/>
                        <a:t>千葉市</a:t>
                      </a:r>
                      <a:endParaRPr kumimoji="1" lang="ja-JP" altLang="en-US" sz="800" dirty="0"/>
                    </a:p>
                  </a:txBody>
                  <a:tcPr/>
                </a:tc>
                <a:tc>
                  <a:txBody>
                    <a:bodyPr/>
                    <a:lstStyle/>
                    <a:p>
                      <a:pPr algn="ctr"/>
                      <a:endParaRPr kumimoji="1" lang="ja-JP" altLang="en-US" sz="80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1888012376"/>
                  </a:ext>
                </a:extLst>
              </a:tr>
              <a:tr h="143706">
                <a:tc>
                  <a:txBody>
                    <a:bodyPr/>
                    <a:lstStyle/>
                    <a:p>
                      <a:endParaRPr kumimoji="1" lang="ja-JP" altLang="en-US" sz="800"/>
                    </a:p>
                  </a:txBody>
                  <a:tcPr/>
                </a:tc>
                <a:tc>
                  <a:txBody>
                    <a:bodyPr/>
                    <a:lstStyle/>
                    <a:p>
                      <a:r>
                        <a:rPr kumimoji="1" lang="ja-JP" altLang="en-US" sz="800" dirty="0" smtClean="0"/>
                        <a:t>船橋市</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1450912027"/>
                  </a:ext>
                </a:extLst>
              </a:tr>
              <a:tr h="143706">
                <a:tc>
                  <a:txBody>
                    <a:bodyPr/>
                    <a:lstStyle/>
                    <a:p>
                      <a:r>
                        <a:rPr kumimoji="1" lang="ja-JP" altLang="en-US" sz="800" dirty="0" smtClean="0"/>
                        <a:t>東京都</a:t>
                      </a:r>
                      <a:endParaRPr kumimoji="1" lang="ja-JP" altLang="en-US" sz="800" dirty="0"/>
                    </a:p>
                  </a:txBody>
                  <a:tcPr/>
                </a:tc>
                <a:tc>
                  <a:txBody>
                    <a:bodyPr/>
                    <a:lstStyle/>
                    <a:p>
                      <a:r>
                        <a:rPr kumimoji="1" lang="ja-JP" altLang="en-US" sz="800" dirty="0" smtClean="0"/>
                        <a:t>（都）</a:t>
                      </a:r>
                      <a:endParaRPr kumimoji="1" lang="ja-JP" altLang="en-US" sz="800" dirty="0"/>
                    </a:p>
                  </a:txBody>
                  <a:tcPr/>
                </a:tc>
                <a:tc>
                  <a:txBody>
                    <a:bodyPr/>
                    <a:lstStyle/>
                    <a:p>
                      <a:pPr algn="ctr"/>
                      <a:r>
                        <a:rPr kumimoji="1" lang="ja-JP" altLang="en-US" sz="800" dirty="0" smtClean="0"/>
                        <a:t>〇</a:t>
                      </a:r>
                      <a:endParaRPr kumimoji="1" lang="ja-JP" altLang="en-US" sz="800" dirty="0"/>
                    </a:p>
                  </a:txBody>
                  <a:tcPr anchor="ctr"/>
                </a:tc>
                <a:tc>
                  <a:txBody>
                    <a:bodyPr/>
                    <a:lstStyle/>
                    <a:p>
                      <a:pPr algn="ctr"/>
                      <a:r>
                        <a:rPr kumimoji="1" lang="ja-JP" altLang="en-US" sz="800" dirty="0" smtClean="0"/>
                        <a:t>〇</a:t>
                      </a:r>
                      <a:endParaRPr kumimoji="1" lang="ja-JP" altLang="en-US" sz="800" dirty="0"/>
                    </a:p>
                  </a:txBody>
                  <a:tcPr anchor="ctr"/>
                </a:tc>
                <a:extLst>
                  <a:ext uri="{0D108BD9-81ED-4DB2-BD59-A6C34878D82A}">
                    <a16:rowId xmlns:a16="http://schemas.microsoft.com/office/drawing/2014/main" val="3860512250"/>
                  </a:ext>
                </a:extLst>
              </a:tr>
              <a:tr h="143706">
                <a:tc>
                  <a:txBody>
                    <a:bodyPr/>
                    <a:lstStyle/>
                    <a:p>
                      <a:endParaRPr kumimoji="1" lang="ja-JP" altLang="en-US" sz="800"/>
                    </a:p>
                  </a:txBody>
                  <a:tcPr/>
                </a:tc>
                <a:tc>
                  <a:txBody>
                    <a:bodyPr/>
                    <a:lstStyle/>
                    <a:p>
                      <a:r>
                        <a:rPr kumimoji="1" lang="ja-JP" altLang="en-US" sz="800" dirty="0" smtClean="0"/>
                        <a:t>墨田区・豊島区・八王子市</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1061841431"/>
                  </a:ext>
                </a:extLst>
              </a:tr>
              <a:tr h="143706">
                <a:tc>
                  <a:txBody>
                    <a:bodyPr/>
                    <a:lstStyle/>
                    <a:p>
                      <a:endParaRPr kumimoji="1" lang="ja-JP" altLang="en-US" sz="800"/>
                    </a:p>
                  </a:txBody>
                  <a:tcPr/>
                </a:tc>
                <a:tc>
                  <a:txBody>
                    <a:bodyPr/>
                    <a:lstStyle/>
                    <a:p>
                      <a:r>
                        <a:rPr kumimoji="1" lang="ja-JP" altLang="en-US" sz="800" dirty="0" smtClean="0"/>
                        <a:t>世田谷区・練馬区</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4007805545"/>
                  </a:ext>
                </a:extLst>
              </a:tr>
              <a:tr h="143706">
                <a:tc>
                  <a:txBody>
                    <a:bodyPr/>
                    <a:lstStyle/>
                    <a:p>
                      <a:r>
                        <a:rPr kumimoji="1" lang="ja-JP" altLang="en-US" sz="800" dirty="0" smtClean="0"/>
                        <a:t>神奈川県</a:t>
                      </a:r>
                      <a:endParaRPr kumimoji="1" lang="ja-JP" altLang="en-US" sz="800" dirty="0"/>
                    </a:p>
                  </a:txBody>
                  <a:tcPr/>
                </a:tc>
                <a:tc>
                  <a:txBody>
                    <a:bodyPr/>
                    <a:lstStyle/>
                    <a:p>
                      <a:r>
                        <a:rPr kumimoji="1" lang="ja-JP" altLang="en-US" sz="800" dirty="0" smtClean="0"/>
                        <a:t>横浜市</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4258775214"/>
                  </a:ext>
                </a:extLst>
              </a:tr>
              <a:tr h="143706">
                <a:tc>
                  <a:txBody>
                    <a:bodyPr/>
                    <a:lstStyle/>
                    <a:p>
                      <a:r>
                        <a:rPr kumimoji="1" lang="ja-JP" altLang="en-US" sz="800" dirty="0" smtClean="0"/>
                        <a:t>静岡県</a:t>
                      </a:r>
                      <a:endParaRPr kumimoji="1" lang="ja-JP" altLang="en-US" sz="800" dirty="0"/>
                    </a:p>
                  </a:txBody>
                  <a:tcPr/>
                </a:tc>
                <a:tc>
                  <a:txBody>
                    <a:bodyPr/>
                    <a:lstStyle/>
                    <a:p>
                      <a:r>
                        <a:rPr kumimoji="1" lang="ja-JP" altLang="en-US" sz="800" dirty="0" smtClean="0"/>
                        <a:t>長泉町</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3074151721"/>
                  </a:ext>
                </a:extLst>
              </a:tr>
              <a:tr h="143706">
                <a:tc>
                  <a:txBody>
                    <a:bodyPr/>
                    <a:lstStyle/>
                    <a:p>
                      <a:r>
                        <a:rPr kumimoji="1" lang="ja-JP" altLang="en-US" sz="800" dirty="0" smtClean="0"/>
                        <a:t>愛知県</a:t>
                      </a:r>
                      <a:endParaRPr kumimoji="1" lang="ja-JP" altLang="en-US" sz="800" dirty="0"/>
                    </a:p>
                  </a:txBody>
                  <a:tcPr/>
                </a:tc>
                <a:tc>
                  <a:txBody>
                    <a:bodyPr/>
                    <a:lstStyle/>
                    <a:p>
                      <a:r>
                        <a:rPr kumimoji="1" lang="ja-JP" altLang="en-US" sz="800" dirty="0" smtClean="0"/>
                        <a:t>名古屋市</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2966982027"/>
                  </a:ext>
                </a:extLst>
              </a:tr>
              <a:tr h="143706">
                <a:tc>
                  <a:txBody>
                    <a:bodyPr/>
                    <a:lstStyle/>
                    <a:p>
                      <a:r>
                        <a:rPr kumimoji="1" lang="ja-JP" altLang="en-US" sz="800" dirty="0" smtClean="0"/>
                        <a:t>京都府</a:t>
                      </a:r>
                      <a:endParaRPr kumimoji="1" lang="ja-JP" altLang="en-US" sz="800" dirty="0"/>
                    </a:p>
                  </a:txBody>
                  <a:tcPr/>
                </a:tc>
                <a:tc>
                  <a:txBody>
                    <a:bodyPr/>
                    <a:lstStyle/>
                    <a:p>
                      <a:r>
                        <a:rPr kumimoji="1" lang="ja-JP" altLang="en-US" sz="800" dirty="0" smtClean="0"/>
                        <a:t>京都市</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3517397076"/>
                  </a:ext>
                </a:extLst>
              </a:tr>
              <a:tr h="143706">
                <a:tc>
                  <a:txBody>
                    <a:bodyPr/>
                    <a:lstStyle/>
                    <a:p>
                      <a:r>
                        <a:rPr kumimoji="1" lang="ja-JP" altLang="en-US" sz="800" dirty="0" smtClean="0"/>
                        <a:t>大阪府</a:t>
                      </a:r>
                      <a:endParaRPr kumimoji="1" lang="ja-JP" altLang="en-US" sz="800" dirty="0"/>
                    </a:p>
                  </a:txBody>
                  <a:tcPr/>
                </a:tc>
                <a:tc>
                  <a:txBody>
                    <a:bodyPr/>
                    <a:lstStyle/>
                    <a:p>
                      <a:r>
                        <a:rPr kumimoji="1" lang="ja-JP" altLang="en-US" sz="800" dirty="0" smtClean="0"/>
                        <a:t>豊中市</a:t>
                      </a:r>
                      <a:endParaRPr kumimoji="1" lang="ja-JP" altLang="en-US" sz="800" dirty="0"/>
                    </a:p>
                  </a:txBody>
                  <a:tcPr/>
                </a:tc>
                <a:tc>
                  <a:txBody>
                    <a:bodyPr/>
                    <a:lstStyle/>
                    <a:p>
                      <a:pPr algn="ctr"/>
                      <a:endParaRPr kumimoji="1" lang="ja-JP" altLang="en-US" sz="80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1451900031"/>
                  </a:ext>
                </a:extLst>
              </a:tr>
              <a:tr h="143706">
                <a:tc>
                  <a:txBody>
                    <a:bodyPr/>
                    <a:lstStyle/>
                    <a:p>
                      <a:r>
                        <a:rPr kumimoji="1" lang="ja-JP" altLang="en-US" sz="800" dirty="0" smtClean="0"/>
                        <a:t>兵庫県</a:t>
                      </a:r>
                      <a:endParaRPr kumimoji="1" lang="ja-JP" altLang="en-US" sz="800" dirty="0"/>
                    </a:p>
                  </a:txBody>
                  <a:tcPr/>
                </a:tc>
                <a:tc>
                  <a:txBody>
                    <a:bodyPr/>
                    <a:lstStyle/>
                    <a:p>
                      <a:r>
                        <a:rPr kumimoji="1" lang="ja-JP" altLang="en-US" sz="800" dirty="0" smtClean="0"/>
                        <a:t>（県）</a:t>
                      </a:r>
                      <a:endParaRPr kumimoji="1" lang="ja-JP" altLang="en-US" sz="800" dirty="0"/>
                    </a:p>
                  </a:txBody>
                  <a:tcPr/>
                </a:tc>
                <a:tc>
                  <a:txBody>
                    <a:bodyPr/>
                    <a:lstStyle/>
                    <a:p>
                      <a:pPr algn="ctr"/>
                      <a:r>
                        <a:rPr kumimoji="1" lang="ja-JP" altLang="en-US" sz="800" dirty="0" smtClean="0"/>
                        <a:t>〇</a:t>
                      </a:r>
                      <a:endParaRPr kumimoji="1" lang="ja-JP" altLang="en-US" sz="800" dirty="0"/>
                    </a:p>
                  </a:txBody>
                  <a:tcPr anchor="ctr"/>
                </a:tc>
                <a:tc>
                  <a:txBody>
                    <a:bodyPr/>
                    <a:lstStyle/>
                    <a:p>
                      <a:pPr algn="ctr"/>
                      <a:r>
                        <a:rPr kumimoji="1" lang="ja-JP" altLang="en-US" sz="800" dirty="0" smtClean="0"/>
                        <a:t>〇</a:t>
                      </a:r>
                      <a:endParaRPr kumimoji="1" lang="ja-JP" altLang="en-US" sz="800" dirty="0"/>
                    </a:p>
                  </a:txBody>
                  <a:tcPr anchor="ctr"/>
                </a:tc>
                <a:extLst>
                  <a:ext uri="{0D108BD9-81ED-4DB2-BD59-A6C34878D82A}">
                    <a16:rowId xmlns:a16="http://schemas.microsoft.com/office/drawing/2014/main" val="1869242796"/>
                  </a:ext>
                </a:extLst>
              </a:tr>
              <a:tr h="143706">
                <a:tc>
                  <a:txBody>
                    <a:bodyPr/>
                    <a:lstStyle/>
                    <a:p>
                      <a:endParaRPr kumimoji="1" lang="ja-JP" altLang="en-US" sz="800" dirty="0"/>
                    </a:p>
                  </a:txBody>
                  <a:tcPr/>
                </a:tc>
                <a:tc>
                  <a:txBody>
                    <a:bodyPr/>
                    <a:lstStyle/>
                    <a:p>
                      <a:r>
                        <a:rPr kumimoji="1" lang="ja-JP" altLang="en-US" sz="800" dirty="0" smtClean="0"/>
                        <a:t>神戸市・姫路市・南あわじ市・神河町</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1454462981"/>
                  </a:ext>
                </a:extLst>
              </a:tr>
              <a:tr h="143706">
                <a:tc>
                  <a:txBody>
                    <a:bodyPr/>
                    <a:lstStyle/>
                    <a:p>
                      <a:r>
                        <a:rPr kumimoji="1" lang="ja-JP" altLang="en-US" sz="800" dirty="0" smtClean="0"/>
                        <a:t>鳥取県</a:t>
                      </a:r>
                      <a:endParaRPr kumimoji="1" lang="ja-JP" altLang="en-US" sz="800" dirty="0"/>
                    </a:p>
                  </a:txBody>
                  <a:tcPr/>
                </a:tc>
                <a:tc>
                  <a:txBody>
                    <a:bodyPr/>
                    <a:lstStyle/>
                    <a:p>
                      <a:r>
                        <a:rPr kumimoji="1" lang="ja-JP" altLang="en-US" sz="800" dirty="0" smtClean="0"/>
                        <a:t>（県）</a:t>
                      </a:r>
                      <a:endParaRPr kumimoji="1" lang="ja-JP" altLang="en-US" sz="800" dirty="0"/>
                    </a:p>
                  </a:txBody>
                  <a:tcPr/>
                </a:tc>
                <a:tc>
                  <a:txBody>
                    <a:bodyPr/>
                    <a:lstStyle/>
                    <a:p>
                      <a:pPr algn="ctr"/>
                      <a:r>
                        <a:rPr kumimoji="1" lang="ja-JP" altLang="en-US" sz="800" dirty="0" smtClean="0"/>
                        <a:t>〇</a:t>
                      </a:r>
                      <a:endParaRPr kumimoji="1" lang="ja-JP" altLang="en-US" sz="800" dirty="0"/>
                    </a:p>
                  </a:txBody>
                  <a:tcPr anchor="ctr"/>
                </a:tc>
                <a:tc>
                  <a:txBody>
                    <a:bodyPr/>
                    <a:lstStyle/>
                    <a:p>
                      <a:pPr algn="ctr"/>
                      <a:r>
                        <a:rPr kumimoji="1" lang="ja-JP" altLang="en-US" sz="800" dirty="0" smtClean="0"/>
                        <a:t>〇</a:t>
                      </a:r>
                      <a:endParaRPr kumimoji="1" lang="ja-JP" altLang="en-US" sz="800" dirty="0"/>
                    </a:p>
                  </a:txBody>
                  <a:tcPr anchor="ctr"/>
                </a:tc>
                <a:extLst>
                  <a:ext uri="{0D108BD9-81ED-4DB2-BD59-A6C34878D82A}">
                    <a16:rowId xmlns:a16="http://schemas.microsoft.com/office/drawing/2014/main" val="657351387"/>
                  </a:ext>
                </a:extLst>
              </a:tr>
              <a:tr h="143706">
                <a:tc>
                  <a:txBody>
                    <a:bodyPr/>
                    <a:lstStyle/>
                    <a:p>
                      <a:endParaRPr kumimoji="1" lang="ja-JP" altLang="en-US" sz="800" dirty="0"/>
                    </a:p>
                  </a:txBody>
                  <a:tcPr/>
                </a:tc>
                <a:tc>
                  <a:txBody>
                    <a:bodyPr/>
                    <a:lstStyle/>
                    <a:p>
                      <a:r>
                        <a:rPr kumimoji="1" lang="ja-JP" altLang="en-US" sz="800" dirty="0" smtClean="0"/>
                        <a:t>鳥取市</a:t>
                      </a:r>
                      <a:endParaRPr kumimoji="1" lang="ja-JP" altLang="en-US" sz="800" dirty="0"/>
                    </a:p>
                  </a:txBody>
                  <a:tcPr/>
                </a:tc>
                <a:tc>
                  <a:txBody>
                    <a:bodyPr/>
                    <a:lstStyle/>
                    <a:p>
                      <a:pPr algn="ctr"/>
                      <a:r>
                        <a:rPr kumimoji="1" lang="ja-JP" altLang="en-US" sz="800" dirty="0" smtClean="0"/>
                        <a:t>◎</a:t>
                      </a:r>
                      <a:endParaRPr kumimoji="1" lang="ja-JP" altLang="en-US" sz="800" dirty="0"/>
                    </a:p>
                  </a:txBody>
                  <a:tcPr anchor="ctr"/>
                </a:tc>
                <a:tc>
                  <a:txBody>
                    <a:bodyPr/>
                    <a:lstStyle/>
                    <a:p>
                      <a:pPr algn="ctr"/>
                      <a:r>
                        <a:rPr kumimoji="1" lang="ja-JP" altLang="en-US" sz="800" dirty="0" smtClean="0"/>
                        <a:t>◎</a:t>
                      </a:r>
                      <a:endParaRPr kumimoji="1" lang="ja-JP" altLang="en-US" sz="800" dirty="0"/>
                    </a:p>
                  </a:txBody>
                  <a:tcPr anchor="ctr"/>
                </a:tc>
                <a:extLst>
                  <a:ext uri="{0D108BD9-81ED-4DB2-BD59-A6C34878D82A}">
                    <a16:rowId xmlns:a16="http://schemas.microsoft.com/office/drawing/2014/main" val="500962448"/>
                  </a:ext>
                </a:extLst>
              </a:tr>
            </a:tbl>
          </a:graphicData>
        </a:graphic>
      </p:graphicFrame>
      <p:sp>
        <p:nvSpPr>
          <p:cNvPr id="5" name="テキスト ボックス 4"/>
          <p:cNvSpPr txBox="1"/>
          <p:nvPr/>
        </p:nvSpPr>
        <p:spPr>
          <a:xfrm>
            <a:off x="463499" y="1216189"/>
            <a:ext cx="3416320"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令和元年度の補助事業実施見込み自治体</a:t>
            </a:r>
            <a:endParaRPr kumimoji="1" lang="ja-JP" altLang="en-US" sz="1400" dirty="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4081814" y="6302579"/>
            <a:ext cx="3586529" cy="4188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：国土交通省調査（</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R1.9)</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◎事業実施、〇都県単費による市区町村への支援</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475174" y="1766578"/>
            <a:ext cx="2595582" cy="477054"/>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大家向けパンフレット（横浜市）</a:t>
            </a:r>
            <a:endParaRPr kumimoji="1" lang="en-US" altLang="ja-JP" sz="14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上限４万円（月当たり）を補助</a:t>
            </a:r>
            <a:endParaRPr kumimoji="1" lang="ja-JP" altLang="en-US" sz="1100" dirty="0">
              <a:latin typeface="Meiryo UI" panose="020B0604030504040204" pitchFamily="50" charset="-128"/>
              <a:ea typeface="Meiryo UI" panose="020B0604030504040204" pitchFamily="50" charset="-128"/>
            </a:endParaRPr>
          </a:p>
        </p:txBody>
      </p:sp>
      <p:sp>
        <p:nvSpPr>
          <p:cNvPr id="11"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23</a:t>
            </a:fld>
            <a:endParaRPr lang="ja-JP" altLang="en-US" sz="1400">
              <a:solidFill>
                <a:schemeClr val="tx1"/>
              </a:solidFill>
            </a:endParaRPr>
          </a:p>
        </p:txBody>
      </p:sp>
    </p:spTree>
    <p:extLst>
      <p:ext uri="{BB962C8B-B14F-4D97-AF65-F5344CB8AC3E}">
        <p14:creationId xmlns:p14="http://schemas.microsoft.com/office/powerpoint/2010/main" val="3261891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712555692"/>
              </p:ext>
            </p:extLst>
          </p:nvPr>
        </p:nvGraphicFramePr>
        <p:xfrm>
          <a:off x="287524" y="1369056"/>
          <a:ext cx="8568952" cy="5342816"/>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374890142"/>
                    </a:ext>
                  </a:extLst>
                </a:gridCol>
                <a:gridCol w="6120680">
                  <a:extLst>
                    <a:ext uri="{9D8B030D-6E8A-4147-A177-3AD203B41FA5}">
                      <a16:colId xmlns:a16="http://schemas.microsoft.com/office/drawing/2014/main" val="4292439186"/>
                    </a:ext>
                  </a:extLst>
                </a:gridCol>
              </a:tblGrid>
              <a:tr h="2034085">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民間賃貸住宅を</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取り巻く状況</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Ø"/>
                      </a:pPr>
                      <a:r>
                        <a:rPr kumimoji="1" lang="ja-JP" altLang="en-US" sz="1600" b="0" dirty="0" smtClean="0">
                          <a:solidFill>
                            <a:schemeClr val="tx1"/>
                          </a:solidFill>
                          <a:latin typeface="Meiryo UI" panose="020B0604030504040204" pitchFamily="50" charset="-128"/>
                          <a:ea typeface="Meiryo UI" panose="020B0604030504040204" pitchFamily="50" charset="-128"/>
                        </a:rPr>
                        <a:t>賃貸住宅総数は右肩上がりで増加。空家数も増加。</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b="0" dirty="0" smtClean="0">
                          <a:solidFill>
                            <a:schemeClr val="tx1"/>
                          </a:solidFill>
                          <a:latin typeface="Meiryo UI" panose="020B0604030504040204" pitchFamily="50" charset="-128"/>
                          <a:ea typeface="Meiryo UI" panose="020B0604030504040204" pitchFamily="50" charset="-128"/>
                        </a:rPr>
                        <a:t>質（バリアフリー、耐震性、面積）は年々向上。</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b="0" dirty="0" smtClean="0">
                          <a:solidFill>
                            <a:schemeClr val="tx1"/>
                          </a:solidFill>
                          <a:latin typeface="Meiryo UI" panose="020B0604030504040204" pitchFamily="50" charset="-128"/>
                          <a:ea typeface="Meiryo UI" panose="020B0604030504040204" pitchFamily="50" charset="-128"/>
                        </a:rPr>
                        <a:t>低廉な家賃で最低限の質</a:t>
                      </a:r>
                      <a:r>
                        <a:rPr kumimoji="1" lang="ja-JP" altLang="en-US" sz="1400" b="0" dirty="0" smtClean="0">
                          <a:solidFill>
                            <a:schemeClr val="tx1"/>
                          </a:solidFill>
                          <a:latin typeface="Meiryo UI" panose="020B0604030504040204" pitchFamily="50" charset="-128"/>
                          <a:ea typeface="Meiryo UI" panose="020B0604030504040204" pitchFamily="50" charset="-128"/>
                        </a:rPr>
                        <a:t>（最低居住面積水準</a:t>
                      </a:r>
                      <a:r>
                        <a:rPr kumimoji="1" lang="en-US" altLang="ja-JP" sz="1400" b="0" dirty="0" smtClean="0">
                          <a:solidFill>
                            <a:schemeClr val="tx1"/>
                          </a:solidFill>
                          <a:latin typeface="Meiryo UI" panose="020B0604030504040204" pitchFamily="50" charset="-128"/>
                          <a:ea typeface="Meiryo UI" panose="020B0604030504040204" pitchFamily="50" charset="-128"/>
                        </a:rPr>
                        <a:t>/</a:t>
                      </a:r>
                      <a:r>
                        <a:rPr kumimoji="1" lang="ja-JP" altLang="en-US" sz="1400" b="0" dirty="0" smtClean="0">
                          <a:solidFill>
                            <a:schemeClr val="tx1"/>
                          </a:solidFill>
                          <a:latin typeface="Meiryo UI" panose="020B0604030504040204" pitchFamily="50" charset="-128"/>
                          <a:ea typeface="Meiryo UI" panose="020B0604030504040204" pitchFamily="50" charset="-128"/>
                        </a:rPr>
                        <a:t>耐震性）</a:t>
                      </a:r>
                      <a:r>
                        <a:rPr kumimoji="1" lang="ja-JP" altLang="en-US" sz="1600" b="0" dirty="0" smtClean="0">
                          <a:solidFill>
                            <a:schemeClr val="tx1"/>
                          </a:solidFill>
                          <a:latin typeface="Meiryo UI" panose="020B0604030504040204" pitchFamily="50" charset="-128"/>
                          <a:ea typeface="Meiryo UI" panose="020B0604030504040204" pitchFamily="50" charset="-128"/>
                        </a:rPr>
                        <a:t>を備えたストックは少ないが、一定数存在。</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b="0" dirty="0" smtClean="0">
                          <a:solidFill>
                            <a:schemeClr val="tx1"/>
                          </a:solidFill>
                          <a:latin typeface="Meiryo UI" panose="020B0604030504040204" pitchFamily="50" charset="-128"/>
                          <a:ea typeface="Meiryo UI" panose="020B0604030504040204" pitchFamily="50" charset="-128"/>
                        </a:rPr>
                        <a:t>市場流通ベースでは、低廉で最低限の質を備えた住宅が極めて少ない状況。</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614410"/>
                  </a:ext>
                </a:extLst>
              </a:tr>
              <a:tr h="1357401">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住宅セーフティネットの</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構築に向けた課題</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Ø"/>
                      </a:pPr>
                      <a:r>
                        <a:rPr kumimoji="1" lang="ja-JP" altLang="en-US" sz="1600" b="0" dirty="0" smtClean="0">
                          <a:solidFill>
                            <a:schemeClr val="tx1"/>
                          </a:solidFill>
                          <a:latin typeface="Meiryo UI" panose="020B0604030504040204" pitchFamily="50" charset="-128"/>
                          <a:ea typeface="Meiryo UI" panose="020B0604030504040204" pitchFamily="50" charset="-128"/>
                        </a:rPr>
                        <a:t>自治体の財政事情等により家賃補助などの制度設計が困難な中、「経済的側面」「質的側面」から住宅に困窮する府民に対して、いかにして一定の質を備えた低廉な家賃の民間賃貸住宅の供給を進めていくのかが課題。</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999093"/>
                  </a:ext>
                </a:extLst>
              </a:tr>
              <a:tr h="1951330">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検討の方向性</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Ø"/>
                      </a:pPr>
                      <a:r>
                        <a:rPr kumimoji="1" lang="ja-JP" altLang="en-US" sz="1600" b="0" dirty="0" smtClean="0">
                          <a:solidFill>
                            <a:schemeClr val="tx1"/>
                          </a:solidFill>
                          <a:latin typeface="Meiryo UI" panose="020B0604030504040204" pitchFamily="50" charset="-128"/>
                          <a:ea typeface="Meiryo UI" panose="020B0604030504040204" pitchFamily="50" charset="-128"/>
                        </a:rPr>
                        <a:t>引き続き民間賃貸住宅や公営住宅、</a:t>
                      </a:r>
                      <a:r>
                        <a:rPr kumimoji="1" lang="en-US" altLang="ja-JP" sz="1600" b="0" dirty="0" smtClean="0">
                          <a:solidFill>
                            <a:schemeClr val="tx1"/>
                          </a:solidFill>
                          <a:latin typeface="Meiryo UI" panose="020B0604030504040204" pitchFamily="50" charset="-128"/>
                          <a:ea typeface="Meiryo UI" panose="020B0604030504040204" pitchFamily="50" charset="-128"/>
                        </a:rPr>
                        <a:t>UR</a:t>
                      </a:r>
                      <a:r>
                        <a:rPr kumimoji="1" lang="ja-JP" altLang="en-US" sz="1600" b="0" dirty="0" smtClean="0">
                          <a:solidFill>
                            <a:schemeClr val="tx1"/>
                          </a:solidFill>
                          <a:latin typeface="Meiryo UI" panose="020B0604030504040204" pitchFamily="50" charset="-128"/>
                          <a:ea typeface="Meiryo UI" panose="020B0604030504040204" pitchFamily="50" charset="-128"/>
                        </a:rPr>
                        <a:t>・公社賃貸住宅を含めた住宅ストック全体を活用した政策展開を図る。</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b="0" dirty="0" smtClean="0">
                          <a:solidFill>
                            <a:schemeClr val="tx1"/>
                          </a:solidFill>
                          <a:latin typeface="Meiryo UI" panose="020B0604030504040204" pitchFamily="50" charset="-128"/>
                          <a:ea typeface="Meiryo UI" panose="020B0604030504040204" pitchFamily="50" charset="-128"/>
                        </a:rPr>
                        <a:t>住宅セーフティネットの中心的な役割が期待される基礎自治体を補完しつつ、広域自治体として家賃債務保証料への支援など市場の環境整備をさらに進める。</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b="0" dirty="0" smtClean="0">
                          <a:solidFill>
                            <a:schemeClr val="tx1"/>
                          </a:solidFill>
                          <a:latin typeface="Meiryo UI" panose="020B0604030504040204" pitchFamily="50" charset="-128"/>
                          <a:ea typeface="Meiryo UI" panose="020B0604030504040204" pitchFamily="50" charset="-128"/>
                        </a:rPr>
                        <a:t>社会情勢や市場の状況を踏まえ、住宅セーフティネットの観点から、府域全体の公的賃貸住宅の役割やボリュームを検討する。</a:t>
                      </a:r>
                      <a:endParaRPr kumimoji="1" lang="en-US" altLang="ja-JP" sz="16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4563041"/>
                  </a:ext>
                </a:extLst>
              </a:tr>
            </a:tbl>
          </a:graphicData>
        </a:graphic>
      </p:graphicFrame>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民間賃貸住宅ストック活用の課題と検討の方向性（事務局案）</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6">
            <a:extLst>
              <a:ext uri="{FF2B5EF4-FFF2-40B4-BE49-F238E27FC236}">
                <a16:creationId xmlns:a16="http://schemas.microsoft.com/office/drawing/2014/main" id="{8FEC8EFE-731C-4F64-8DA7-2A23E66029BF}"/>
              </a:ext>
            </a:extLst>
          </p:cNvPr>
          <p:cNvSpPr>
            <a:spLocks noChangeArrowheads="1"/>
          </p:cNvSpPr>
          <p:nvPr/>
        </p:nvSpPr>
        <p:spPr bwMode="auto">
          <a:xfrm>
            <a:off x="270476" y="596704"/>
            <a:ext cx="8586000" cy="646331"/>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民間賃貸住宅を取り巻く状況を踏まえ、住宅セーフティネットの構築に向けた課題と、課題に対する検討の方向性を整理。</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24</a:t>
            </a:fld>
            <a:endParaRPr lang="ja-JP" altLang="en-US" sz="1400">
              <a:solidFill>
                <a:schemeClr val="tx1"/>
              </a:solidFill>
            </a:endParaRPr>
          </a:p>
        </p:txBody>
      </p:sp>
    </p:spTree>
    <p:extLst>
      <p:ext uri="{BB962C8B-B14F-4D97-AF65-F5344CB8AC3E}">
        <p14:creationId xmlns:p14="http://schemas.microsoft.com/office/powerpoint/2010/main" val="4092412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2924944"/>
            <a:ext cx="9144000" cy="432000"/>
          </a:xfrm>
          <a:prstGeom prst="rect">
            <a:avLst/>
          </a:prstGeom>
          <a:solidFill>
            <a:srgbClr val="99CCFF"/>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　</a:t>
            </a:r>
            <a:r>
              <a:rPr lang="ja-JP" altLang="en-US" sz="2000" b="1" dirty="0" smtClean="0">
                <a:solidFill>
                  <a:schemeClr val="tx1"/>
                </a:solidFill>
                <a:latin typeface="Meiryo UI" panose="020B0604030504040204" pitchFamily="50" charset="-128"/>
                <a:ea typeface="Meiryo UI" panose="020B0604030504040204" pitchFamily="50" charset="-128"/>
              </a:rPr>
              <a:t>それぞれ</a:t>
            </a:r>
            <a:r>
              <a:rPr lang="ja-JP" altLang="en-US" sz="2000" b="1" dirty="0">
                <a:solidFill>
                  <a:schemeClr val="tx1"/>
                </a:solidFill>
                <a:latin typeface="Meiryo UI" panose="020B0604030504040204" pitchFamily="50" charset="-128"/>
                <a:ea typeface="Meiryo UI" panose="020B0604030504040204" pitchFamily="50" charset="-128"/>
              </a:rPr>
              <a:t>の</a:t>
            </a:r>
            <a:r>
              <a:rPr lang="ja-JP" altLang="en-US" sz="2000" b="1" dirty="0" smtClean="0">
                <a:solidFill>
                  <a:schemeClr val="tx1"/>
                </a:solidFill>
                <a:latin typeface="Meiryo UI" panose="020B0604030504040204" pitchFamily="50" charset="-128"/>
                <a:ea typeface="Meiryo UI" panose="020B0604030504040204" pitchFamily="50" charset="-128"/>
              </a:rPr>
              <a:t>住宅の役割</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をどのように</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考えるべきか。</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25</a:t>
            </a:fld>
            <a:endParaRPr lang="ja-JP" altLang="en-US" sz="1400">
              <a:solidFill>
                <a:schemeClr val="tx1"/>
              </a:solidFill>
            </a:endParaRPr>
          </a:p>
        </p:txBody>
      </p:sp>
    </p:spTree>
    <p:extLst>
      <p:ext uri="{BB962C8B-B14F-4D97-AF65-F5344CB8AC3E}">
        <p14:creationId xmlns:p14="http://schemas.microsoft.com/office/powerpoint/2010/main" val="1005480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94104" y="2067247"/>
            <a:ext cx="8760019" cy="4471665"/>
          </a:xfrm>
          <a:prstGeom prst="rect">
            <a:avLst/>
          </a:prstGeom>
        </p:spPr>
      </p:pic>
      <p:sp>
        <p:nvSpPr>
          <p:cNvPr id="8" name="Rectangle 1">
            <a:extLst>
              <a:ext uri="{FF2B5EF4-FFF2-40B4-BE49-F238E27FC236}">
                <a16:creationId xmlns:a16="http://schemas.microsoft.com/office/drawing/2014/main" id="{DA813849-5C44-4571-8EFC-E496D78C4CFA}"/>
              </a:ext>
            </a:extLst>
          </p:cNvPr>
          <p:cNvSpPr>
            <a:spLocks noChangeArrowheads="1"/>
          </p:cNvSpPr>
          <p:nvPr/>
        </p:nvSpPr>
        <p:spPr bwMode="auto">
          <a:xfrm>
            <a:off x="-4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賃貸住宅の入居者（世帯収入）</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6">
            <a:extLst>
              <a:ext uri="{FF2B5EF4-FFF2-40B4-BE49-F238E27FC236}">
                <a16:creationId xmlns:a16="http://schemas.microsoft.com/office/drawing/2014/main" id="{8D551DF7-0368-4D73-8B8D-9BFE4488AA41}"/>
              </a:ext>
            </a:extLst>
          </p:cNvPr>
          <p:cNvSpPr>
            <a:spLocks noChangeArrowheads="1"/>
          </p:cNvSpPr>
          <p:nvPr/>
        </p:nvSpPr>
        <p:spPr bwMode="auto">
          <a:xfrm>
            <a:off x="388515" y="680232"/>
            <a:ext cx="8469464" cy="1139960"/>
          </a:xfrm>
          <a:prstGeom prst="rect">
            <a:avLst/>
          </a:prstGeom>
          <a:solidFill>
            <a:schemeClr val="bg1"/>
          </a:solidFill>
          <a:ln w="9525">
            <a:solidFill>
              <a:schemeClr val="tx1"/>
            </a:solidFill>
            <a:prstDash val="solid"/>
            <a:miter lim="800000"/>
            <a:headEnd/>
            <a:tailEnd/>
          </a:ln>
        </p:spPr>
        <p:txBody>
          <a:bodyPr wrap="square" lIns="72000" rIns="72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lnSpc>
                <a:spcPct val="120000"/>
              </a:lnSpc>
              <a:spcBef>
                <a:spcPct val="0"/>
              </a:spcBef>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賃貸住宅の入居者の世帯収入を見ると、</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万円未満が全体の約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％を占める。</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lnSpc>
                <a:spcPct val="120000"/>
              </a:lnSpc>
              <a:spcBef>
                <a:spcPct val="0"/>
              </a:spcBef>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収入</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低</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くなるほ</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公営住宅の割合が高くなるが、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・公社賃貸住宅、民間賃貸住宅については、収入による構成割合に大きな差は見られない。</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227532" y="6551766"/>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年住宅・土地統計調査」（総務省統計局）を基に大阪府作成</a:t>
            </a:r>
          </a:p>
        </p:txBody>
      </p:sp>
      <p:sp>
        <p:nvSpPr>
          <p:cNvPr id="3" name="フリーフォーム 2"/>
          <p:cNvSpPr/>
          <p:nvPr/>
        </p:nvSpPr>
        <p:spPr>
          <a:xfrm>
            <a:off x="235974" y="4336026"/>
            <a:ext cx="7624916" cy="385077"/>
          </a:xfrm>
          <a:custGeom>
            <a:avLst/>
            <a:gdLst>
              <a:gd name="connsiteX0" fmla="*/ 0 w 7624916"/>
              <a:gd name="connsiteY0" fmla="*/ 0 h 1607574"/>
              <a:gd name="connsiteX1" fmla="*/ 7624916 w 7624916"/>
              <a:gd name="connsiteY1" fmla="*/ 0 h 1607574"/>
              <a:gd name="connsiteX2" fmla="*/ 7624916 w 7624916"/>
              <a:gd name="connsiteY2" fmla="*/ 1607574 h 1607574"/>
            </a:gdLst>
            <a:ahLst/>
            <a:cxnLst>
              <a:cxn ang="0">
                <a:pos x="connsiteX0" y="connsiteY0"/>
              </a:cxn>
              <a:cxn ang="0">
                <a:pos x="connsiteX1" y="connsiteY1"/>
              </a:cxn>
              <a:cxn ang="0">
                <a:pos x="connsiteX2" y="connsiteY2"/>
              </a:cxn>
            </a:cxnLst>
            <a:rect l="l" t="t" r="r" b="b"/>
            <a:pathLst>
              <a:path w="7624916" h="1607574">
                <a:moveTo>
                  <a:pt x="0" y="0"/>
                </a:moveTo>
                <a:lnTo>
                  <a:pt x="7624916" y="0"/>
                </a:lnTo>
                <a:lnTo>
                  <a:pt x="7624916" y="1607574"/>
                </a:lnTo>
              </a:path>
            </a:pathLst>
          </a:custGeom>
          <a:noFill/>
          <a:ln>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845278" y="4336026"/>
            <a:ext cx="1040670"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全体の約</a:t>
            </a:r>
            <a:r>
              <a:rPr kumimoji="1" lang="en-US" altLang="ja-JP" sz="1100" dirty="0" smtClean="0">
                <a:latin typeface="Meiryo UI" panose="020B0604030504040204" pitchFamily="50" charset="-128"/>
                <a:ea typeface="Meiryo UI" panose="020B0604030504040204" pitchFamily="50" charset="-128"/>
              </a:rPr>
              <a:t>55</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0"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26</a:t>
            </a:fld>
            <a:endParaRPr lang="ja-JP" altLang="en-US" sz="1400">
              <a:solidFill>
                <a:schemeClr val="tx1"/>
              </a:solidFill>
            </a:endParaRPr>
          </a:p>
        </p:txBody>
      </p:sp>
    </p:spTree>
    <p:extLst>
      <p:ext uri="{BB962C8B-B14F-4D97-AF65-F5344CB8AC3E}">
        <p14:creationId xmlns:p14="http://schemas.microsoft.com/office/powerpoint/2010/main" val="162810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43218" y="2179553"/>
            <a:ext cx="8610905" cy="4392762"/>
          </a:xfrm>
          <a:prstGeom prst="rect">
            <a:avLst/>
          </a:prstGeom>
        </p:spPr>
      </p:pic>
      <p:sp>
        <p:nvSpPr>
          <p:cNvPr id="8" name="Rectangle 1">
            <a:extLst>
              <a:ext uri="{FF2B5EF4-FFF2-40B4-BE49-F238E27FC236}">
                <a16:creationId xmlns:a16="http://schemas.microsoft.com/office/drawing/2014/main" id="{DA813849-5C44-4571-8EFC-E496D78C4CFA}"/>
              </a:ext>
            </a:extLst>
          </p:cNvPr>
          <p:cNvSpPr>
            <a:spLocks noChangeArrowheads="1"/>
          </p:cNvSpPr>
          <p:nvPr/>
        </p:nvSpPr>
        <p:spPr bwMode="auto">
          <a:xfrm>
            <a:off x="-4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賃貸住宅の入居者（世帯人員）</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6">
            <a:extLst>
              <a:ext uri="{FF2B5EF4-FFF2-40B4-BE49-F238E27FC236}">
                <a16:creationId xmlns:a16="http://schemas.microsoft.com/office/drawing/2014/main" id="{8D551DF7-0368-4D73-8B8D-9BFE4488AA41}"/>
              </a:ext>
            </a:extLst>
          </p:cNvPr>
          <p:cNvSpPr>
            <a:spLocks noChangeArrowheads="1"/>
          </p:cNvSpPr>
          <p:nvPr/>
        </p:nvSpPr>
        <p:spPr bwMode="auto">
          <a:xfrm>
            <a:off x="377474" y="602066"/>
            <a:ext cx="8388972" cy="1407420"/>
          </a:xfrm>
          <a:prstGeom prst="rect">
            <a:avLst/>
          </a:prstGeom>
          <a:solidFill>
            <a:schemeClr val="bg1"/>
          </a:solidFill>
          <a:ln w="9525">
            <a:solidFill>
              <a:schemeClr val="tx1"/>
            </a:solidFill>
            <a:prstDash val="solid"/>
            <a:miter lim="800000"/>
            <a:headEnd/>
            <a:tailEnd/>
          </a:ln>
        </p:spPr>
        <p:txBody>
          <a:bodyPr wrap="square" lIns="72000" rIns="72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lnSpc>
                <a:spcPct val="120000"/>
              </a:lnSpc>
              <a:spcBef>
                <a:spcPct val="0"/>
              </a:spcBef>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世帯人員別に見ると、１人世帯の約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％、２人以上世帯</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％が民間賃貸住宅に居住している。</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lnSpc>
                <a:spcPct val="120000"/>
              </a:lnSpc>
              <a:spcBef>
                <a:spcPct val="0"/>
              </a:spcBef>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・公社賃貸住宅に居住する世帯の約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％が１人世帯又は２人世帯となっている。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227532" y="6551766"/>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年住宅・土地統計調査」（総務省統計局）を基に大阪府作成</a:t>
            </a:r>
          </a:p>
        </p:txBody>
      </p:sp>
      <p:sp>
        <p:nvSpPr>
          <p:cNvPr id="7"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27</a:t>
            </a:fld>
            <a:endParaRPr lang="ja-JP" altLang="en-US" sz="1400">
              <a:solidFill>
                <a:schemeClr val="tx1"/>
              </a:solidFill>
            </a:endParaRPr>
          </a:p>
        </p:txBody>
      </p:sp>
    </p:spTree>
    <p:extLst>
      <p:ext uri="{BB962C8B-B14F-4D97-AF65-F5344CB8AC3E}">
        <p14:creationId xmlns:p14="http://schemas.microsoft.com/office/powerpoint/2010/main" val="3502874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0">
            <a:extLst>
              <a:ext uri="{FF2B5EF4-FFF2-40B4-BE49-F238E27FC236}">
                <a16:creationId xmlns:a16="http://schemas.microsoft.com/office/drawing/2014/main" id="{578B9B0E-466C-44EE-8FA9-9AD61D23171D}"/>
              </a:ext>
            </a:extLst>
          </p:cNvPr>
          <p:cNvSpPr>
            <a:spLocks noChangeArrowheads="1"/>
          </p:cNvSpPr>
          <p:nvPr/>
        </p:nvSpPr>
        <p:spPr bwMode="auto">
          <a:xfrm>
            <a:off x="0" y="-27384"/>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府営住宅入居者の収入状況</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351484" y="2060848"/>
            <a:ext cx="8441031" cy="4256182"/>
          </a:xfrm>
          <a:prstGeom prst="rect">
            <a:avLst/>
          </a:prstGeom>
        </p:spPr>
      </p:pic>
      <p:sp>
        <p:nvSpPr>
          <p:cNvPr id="5" name="テキスト ボックス 4"/>
          <p:cNvSpPr txBox="1"/>
          <p:nvPr/>
        </p:nvSpPr>
        <p:spPr>
          <a:xfrm>
            <a:off x="611560" y="1722294"/>
            <a:ext cx="5137963"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■収入分位別入居世帯割合の推移（府営住宅）</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43C86109-A23D-4405-BD2D-5ED612BAB848}"/>
              </a:ext>
            </a:extLst>
          </p:cNvPr>
          <p:cNvSpPr txBox="1"/>
          <p:nvPr/>
        </p:nvSpPr>
        <p:spPr>
          <a:xfrm>
            <a:off x="503548" y="687155"/>
            <a:ext cx="8136904" cy="369332"/>
          </a:xfrm>
          <a:prstGeom prst="rect">
            <a:avLst/>
          </a:prstGeom>
          <a:noFill/>
          <a:ln>
            <a:solidFill>
              <a:schemeClr val="tx1"/>
            </a:solidFill>
          </a:ln>
        </p:spPr>
        <p:txBody>
          <a:bodyPr wrap="square" rtlCol="0">
            <a:spAutoFit/>
          </a:bodyPr>
          <a:lstStyle/>
          <a:p>
            <a:pPr marL="355600" indent="-355600"/>
            <a:r>
              <a:rPr lang="ja-JP" altLang="en-US" dirty="0">
                <a:latin typeface="Meiryo UI" panose="020B0604030504040204" pitchFamily="50" charset="-128"/>
                <a:ea typeface="Meiryo UI" panose="020B0604030504040204" pitchFamily="50" charset="-128"/>
                <a:cs typeface="Meiryo UI" panose="020B0604030504040204" pitchFamily="50" charset="-128"/>
              </a:rPr>
              <a:t>〇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現状、府営住宅入居者の８割以上が、収入分位１０％以下となっている。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リーフォーム 7"/>
          <p:cNvSpPr/>
          <p:nvPr/>
        </p:nvSpPr>
        <p:spPr>
          <a:xfrm>
            <a:off x="7305675" y="1990725"/>
            <a:ext cx="495300" cy="3590925"/>
          </a:xfrm>
          <a:custGeom>
            <a:avLst/>
            <a:gdLst>
              <a:gd name="connsiteX0" fmla="*/ 476250 w 495300"/>
              <a:gd name="connsiteY0" fmla="*/ 0 h 3590925"/>
              <a:gd name="connsiteX1" fmla="*/ 476250 w 495300"/>
              <a:gd name="connsiteY1" fmla="*/ 542925 h 3590925"/>
              <a:gd name="connsiteX2" fmla="*/ 476250 w 495300"/>
              <a:gd name="connsiteY2" fmla="*/ 800100 h 3590925"/>
              <a:gd name="connsiteX3" fmla="*/ 476250 w 495300"/>
              <a:gd name="connsiteY3" fmla="*/ 1057275 h 3590925"/>
              <a:gd name="connsiteX4" fmla="*/ 495300 w 495300"/>
              <a:gd name="connsiteY4" fmla="*/ 1057275 h 3590925"/>
              <a:gd name="connsiteX5" fmla="*/ 495300 w 495300"/>
              <a:gd name="connsiteY5" fmla="*/ 1371600 h 3590925"/>
              <a:gd name="connsiteX6" fmla="*/ 495300 w 495300"/>
              <a:gd name="connsiteY6" fmla="*/ 1628775 h 3590925"/>
              <a:gd name="connsiteX7" fmla="*/ 466725 w 495300"/>
              <a:gd name="connsiteY7" fmla="*/ 1628775 h 3590925"/>
              <a:gd name="connsiteX8" fmla="*/ 466725 w 495300"/>
              <a:gd name="connsiteY8" fmla="*/ 1876425 h 3590925"/>
              <a:gd name="connsiteX9" fmla="*/ 409575 w 495300"/>
              <a:gd name="connsiteY9" fmla="*/ 1876425 h 3590925"/>
              <a:gd name="connsiteX10" fmla="*/ 409575 w 495300"/>
              <a:gd name="connsiteY10" fmla="*/ 2152650 h 3590925"/>
              <a:gd name="connsiteX11" fmla="*/ 381000 w 495300"/>
              <a:gd name="connsiteY11" fmla="*/ 2152650 h 3590925"/>
              <a:gd name="connsiteX12" fmla="*/ 381000 w 495300"/>
              <a:gd name="connsiteY12" fmla="*/ 2419350 h 3590925"/>
              <a:gd name="connsiteX13" fmla="*/ 352425 w 495300"/>
              <a:gd name="connsiteY13" fmla="*/ 2419350 h 3590925"/>
              <a:gd name="connsiteX14" fmla="*/ 352425 w 495300"/>
              <a:gd name="connsiteY14" fmla="*/ 2695575 h 3590925"/>
              <a:gd name="connsiteX15" fmla="*/ 228600 w 495300"/>
              <a:gd name="connsiteY15" fmla="*/ 2695575 h 3590925"/>
              <a:gd name="connsiteX16" fmla="*/ 228600 w 495300"/>
              <a:gd name="connsiteY16" fmla="*/ 2962275 h 3590925"/>
              <a:gd name="connsiteX17" fmla="*/ 123825 w 495300"/>
              <a:gd name="connsiteY17" fmla="*/ 2962275 h 3590925"/>
              <a:gd name="connsiteX18" fmla="*/ 123825 w 495300"/>
              <a:gd name="connsiteY18" fmla="*/ 3248025 h 3590925"/>
              <a:gd name="connsiteX19" fmla="*/ 0 w 495300"/>
              <a:gd name="connsiteY19" fmla="*/ 3248025 h 3590925"/>
              <a:gd name="connsiteX20" fmla="*/ 0 w 495300"/>
              <a:gd name="connsiteY20" fmla="*/ 3590925 h 359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5300" h="3590925">
                <a:moveTo>
                  <a:pt x="476250" y="0"/>
                </a:moveTo>
                <a:lnTo>
                  <a:pt x="476250" y="542925"/>
                </a:lnTo>
                <a:lnTo>
                  <a:pt x="476250" y="800100"/>
                </a:lnTo>
                <a:lnTo>
                  <a:pt x="476250" y="1057275"/>
                </a:lnTo>
                <a:lnTo>
                  <a:pt x="495300" y="1057275"/>
                </a:lnTo>
                <a:lnTo>
                  <a:pt x="495300" y="1371600"/>
                </a:lnTo>
                <a:lnTo>
                  <a:pt x="495300" y="1628775"/>
                </a:lnTo>
                <a:lnTo>
                  <a:pt x="466725" y="1628775"/>
                </a:lnTo>
                <a:lnTo>
                  <a:pt x="466725" y="1876425"/>
                </a:lnTo>
                <a:lnTo>
                  <a:pt x="409575" y="1876425"/>
                </a:lnTo>
                <a:lnTo>
                  <a:pt x="409575" y="2152650"/>
                </a:lnTo>
                <a:lnTo>
                  <a:pt x="381000" y="2152650"/>
                </a:lnTo>
                <a:lnTo>
                  <a:pt x="381000" y="2419350"/>
                </a:lnTo>
                <a:lnTo>
                  <a:pt x="352425" y="2419350"/>
                </a:lnTo>
                <a:lnTo>
                  <a:pt x="352425" y="2695575"/>
                </a:lnTo>
                <a:lnTo>
                  <a:pt x="228600" y="2695575"/>
                </a:lnTo>
                <a:lnTo>
                  <a:pt x="228600" y="2962275"/>
                </a:lnTo>
                <a:lnTo>
                  <a:pt x="123825" y="2962275"/>
                </a:lnTo>
                <a:lnTo>
                  <a:pt x="123825" y="3248025"/>
                </a:lnTo>
                <a:lnTo>
                  <a:pt x="0" y="3248025"/>
                </a:lnTo>
                <a:lnTo>
                  <a:pt x="0" y="3590925"/>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238409" y="659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：大阪府作成</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28</a:t>
            </a:fld>
            <a:endParaRPr lang="ja-JP" altLang="en-US" sz="1400">
              <a:solidFill>
                <a:schemeClr val="tx1"/>
              </a:solidFill>
            </a:endParaRPr>
          </a:p>
        </p:txBody>
      </p:sp>
    </p:spTree>
    <p:extLst>
      <p:ext uri="{BB962C8B-B14F-4D97-AF65-F5344CB8AC3E}">
        <p14:creationId xmlns:p14="http://schemas.microsoft.com/office/powerpoint/2010/main" val="848379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4309" y="1844824"/>
            <a:ext cx="8703737" cy="4440119"/>
          </a:xfrm>
          <a:prstGeom prst="rect">
            <a:avLst/>
          </a:prstGeom>
        </p:spPr>
      </p:pic>
      <p:sp>
        <p:nvSpPr>
          <p:cNvPr id="8" name="Rectangle 1">
            <a:extLst>
              <a:ext uri="{FF2B5EF4-FFF2-40B4-BE49-F238E27FC236}">
                <a16:creationId xmlns:a16="http://schemas.microsoft.com/office/drawing/2014/main" id="{DA813849-5C44-4571-8EFC-E496D78C4CFA}"/>
              </a:ext>
            </a:extLst>
          </p:cNvPr>
          <p:cNvSpPr>
            <a:spLocks noChangeArrowheads="1"/>
          </p:cNvSpPr>
          <p:nvPr/>
        </p:nvSpPr>
        <p:spPr bwMode="auto">
          <a:xfrm>
            <a:off x="-4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賃貸住宅のストック（面積）</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6">
            <a:extLst>
              <a:ext uri="{FF2B5EF4-FFF2-40B4-BE49-F238E27FC236}">
                <a16:creationId xmlns:a16="http://schemas.microsoft.com/office/drawing/2014/main" id="{8D551DF7-0368-4D73-8B8D-9BFE4488AA41}"/>
              </a:ext>
            </a:extLst>
          </p:cNvPr>
          <p:cNvSpPr>
            <a:spLocks noChangeArrowheads="1"/>
          </p:cNvSpPr>
          <p:nvPr/>
        </p:nvSpPr>
        <p:spPr bwMode="auto">
          <a:xfrm>
            <a:off x="388515" y="680232"/>
            <a:ext cx="8469464" cy="804552"/>
          </a:xfrm>
          <a:prstGeom prst="rect">
            <a:avLst/>
          </a:prstGeom>
          <a:solidFill>
            <a:schemeClr val="bg1"/>
          </a:solidFill>
          <a:ln w="9525">
            <a:solidFill>
              <a:schemeClr val="tx1"/>
            </a:solidFill>
            <a:prstDash val="solid"/>
            <a:miter lim="800000"/>
            <a:headEnd/>
            <a:tailEnd/>
          </a:ln>
        </p:spPr>
        <p:txBody>
          <a:bodyPr wrap="square" lIns="72000" rIns="72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lnSpc>
                <a:spcPct val="120000"/>
              </a:lnSpc>
              <a:spcBef>
                <a:spcPct val="0"/>
              </a:spcBef>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・公社賃貸住宅は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㎡代を中心に供給されているが、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以下では民間賃貸住宅が約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91</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227532" y="6551766"/>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年住宅・土地統計調査」（総務省統計局）を基に大阪府作成</a:t>
            </a:r>
          </a:p>
        </p:txBody>
      </p:sp>
      <p:sp>
        <p:nvSpPr>
          <p:cNvPr id="7"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29</a:t>
            </a:fld>
            <a:endParaRPr lang="ja-JP" altLang="en-US" sz="1400">
              <a:solidFill>
                <a:schemeClr val="tx1"/>
              </a:solidFill>
            </a:endParaRPr>
          </a:p>
        </p:txBody>
      </p:sp>
    </p:spTree>
    <p:extLst>
      <p:ext uri="{BB962C8B-B14F-4D97-AF65-F5344CB8AC3E}">
        <p14:creationId xmlns:p14="http://schemas.microsoft.com/office/powerpoint/2010/main" val="405005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1638300396"/>
              </p:ext>
            </p:extLst>
          </p:nvPr>
        </p:nvGraphicFramePr>
        <p:xfrm>
          <a:off x="326048" y="1012681"/>
          <a:ext cx="8491903" cy="5343669"/>
        </p:xfrm>
        <a:graphic>
          <a:graphicData uri="http://schemas.openxmlformats.org/drawingml/2006/table">
            <a:tbl>
              <a:tblPr/>
              <a:tblGrid>
                <a:gridCol w="174982">
                  <a:extLst>
                    <a:ext uri="{9D8B030D-6E8A-4147-A177-3AD203B41FA5}">
                      <a16:colId xmlns:a16="http://schemas.microsoft.com/office/drawing/2014/main" val="20000"/>
                    </a:ext>
                  </a:extLst>
                </a:gridCol>
                <a:gridCol w="1012129">
                  <a:extLst>
                    <a:ext uri="{9D8B030D-6E8A-4147-A177-3AD203B41FA5}">
                      <a16:colId xmlns:a16="http://schemas.microsoft.com/office/drawing/2014/main" val="20001"/>
                    </a:ext>
                  </a:extLst>
                </a:gridCol>
                <a:gridCol w="1643524">
                  <a:extLst>
                    <a:ext uri="{9D8B030D-6E8A-4147-A177-3AD203B41FA5}">
                      <a16:colId xmlns:a16="http://schemas.microsoft.com/office/drawing/2014/main" val="20002"/>
                    </a:ext>
                  </a:extLst>
                </a:gridCol>
                <a:gridCol w="1415317">
                  <a:extLst>
                    <a:ext uri="{9D8B030D-6E8A-4147-A177-3AD203B41FA5}">
                      <a16:colId xmlns:a16="http://schemas.microsoft.com/office/drawing/2014/main" val="20003"/>
                    </a:ext>
                  </a:extLst>
                </a:gridCol>
                <a:gridCol w="1415317">
                  <a:extLst>
                    <a:ext uri="{9D8B030D-6E8A-4147-A177-3AD203B41FA5}">
                      <a16:colId xmlns:a16="http://schemas.microsoft.com/office/drawing/2014/main" val="20004"/>
                    </a:ext>
                  </a:extLst>
                </a:gridCol>
                <a:gridCol w="1415317">
                  <a:extLst>
                    <a:ext uri="{9D8B030D-6E8A-4147-A177-3AD203B41FA5}">
                      <a16:colId xmlns:a16="http://schemas.microsoft.com/office/drawing/2014/main" val="20005"/>
                    </a:ext>
                  </a:extLst>
                </a:gridCol>
                <a:gridCol w="1415317">
                  <a:extLst>
                    <a:ext uri="{9D8B030D-6E8A-4147-A177-3AD203B41FA5}">
                      <a16:colId xmlns:a16="http://schemas.microsoft.com/office/drawing/2014/main" val="20006"/>
                    </a:ext>
                  </a:extLst>
                </a:gridCol>
              </a:tblGrid>
              <a:tr h="405355">
                <a:tc gridSpan="2">
                  <a:txBody>
                    <a:bodyPr/>
                    <a:lstStyle/>
                    <a:p>
                      <a:pPr algn="l"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303" marR="6303" marT="6303"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公営住宅</a:t>
                      </a:r>
                    </a:p>
                  </a:txBody>
                  <a:tcPr marL="6303" marR="6303" marT="6303"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UR</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賃貸住宅</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住宅供給</a:t>
                      </a: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公社</a:t>
                      </a:r>
                      <a:endParaRPr lang="en-US" altLang="zh-TW"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賃貸住宅</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特定</a:t>
                      </a: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公共賃貸住宅</a:t>
                      </a:r>
                      <a:endParaRPr lang="en-US" altLang="zh-TW"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特定優良賃貸住宅</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高齢者向け</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優良賃貸</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住宅</a:t>
                      </a:r>
                    </a:p>
                  </a:txBody>
                  <a:tcPr marL="6303" marR="6303" marT="6303"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520528">
                <a:tc gridSpan="2">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○事業</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主体</a:t>
                      </a:r>
                    </a:p>
                  </a:txBody>
                  <a:tcPr marL="6303" marR="6303" marT="6303"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地方公共団体</a:t>
                      </a:r>
                    </a:p>
                  </a:txBody>
                  <a:tcPr marL="6303" marR="6303" marT="6303"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UR</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住宅供給公社</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地方公共</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団体</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住宅供給公社</a:t>
                      </a:r>
                      <a:endParaRPr lang="en-US" altLang="zh-TW"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民間事業者</a:t>
                      </a:r>
                      <a:endParaRPr lang="en-US" altLang="zh-TW"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民間事業者</a:t>
                      </a:r>
                      <a:endParaRPr lang="en-US" altLang="zh-TW"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UR</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・住宅供給公社</a:t>
                      </a:r>
                      <a:endParaRPr lang="en-US" altLang="zh-TW"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0457910"/>
                  </a:ext>
                </a:extLst>
              </a:tr>
              <a:tr h="630318">
                <a:tc gridSpan="2">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○目的</a:t>
                      </a:r>
                    </a:p>
                  </a:txBody>
                  <a:tcPr marL="6303" marR="6303" marT="6303"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a:txBody>
                    <a:bodyPr/>
                    <a:lstStyle/>
                    <a:p>
                      <a:pPr marL="1588" indent="0"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住宅に困窮する</a:t>
                      </a:r>
                      <a:r>
                        <a:rPr lang="zh-TW" altLang="en-US" sz="1000" b="0" i="0" u="sng" strike="noStrike" dirty="0" smtClean="0">
                          <a:solidFill>
                            <a:srgbClr val="000000"/>
                          </a:solidFill>
                          <a:effectLst/>
                          <a:latin typeface="ＭＳ Ｐゴシック" panose="020B0600070205080204" pitchFamily="50" charset="-128"/>
                          <a:ea typeface="ＭＳ Ｐゴシック" panose="020B0600070205080204" pitchFamily="50" charset="-128"/>
                        </a:rPr>
                        <a:t>低額所得者</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に対して低廉な家賃の賃貸住宅を供給</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588" indent="0" algn="l" fontAlgn="ctr">
                        <a:tabLst/>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主に</a:t>
                      </a:r>
                      <a:r>
                        <a:rPr lang="ja-JP" altLang="en-US" sz="1000" b="0" i="0" u="sng" strike="noStrike" dirty="0" smtClean="0">
                          <a:solidFill>
                            <a:srgbClr val="000000"/>
                          </a:solidFill>
                          <a:effectLst/>
                          <a:latin typeface="ＭＳ Ｐゴシック" panose="020B0600070205080204" pitchFamily="50" charset="-128"/>
                          <a:ea typeface="ＭＳ Ｐゴシック" panose="020B0600070205080204" pitchFamily="50" charset="-128"/>
                        </a:rPr>
                        <a:t>ファミリー世帯</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に対して良好な居住環境を備えた賃貸住宅を供給</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588" indent="0" algn="l" fontAlgn="ctr"/>
                      <a:r>
                        <a:rPr lang="ja-JP" altLang="en-US" sz="1000" b="0" i="0" u="sng" strike="noStrike" dirty="0" smtClean="0">
                          <a:solidFill>
                            <a:srgbClr val="000000"/>
                          </a:solidFill>
                          <a:effectLst/>
                          <a:latin typeface="ＭＳ Ｐゴシック" panose="020B0600070205080204" pitchFamily="50" charset="-128"/>
                          <a:ea typeface="ＭＳ Ｐゴシック" panose="020B0600070205080204" pitchFamily="50" charset="-128"/>
                        </a:rPr>
                        <a:t>勤労者</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に対して良好な居住環境の住宅を供給</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175" indent="0" algn="l" fontAlgn="ctr"/>
                      <a:r>
                        <a:rPr lang="ja-JP" altLang="en-US" sz="1000" b="0" i="0" u="sng" strike="noStrike" dirty="0" smtClean="0">
                          <a:solidFill>
                            <a:srgbClr val="000000"/>
                          </a:solidFill>
                          <a:effectLst/>
                          <a:latin typeface="ＭＳ Ｐゴシック" panose="020B0600070205080204" pitchFamily="50" charset="-128"/>
                          <a:ea typeface="ＭＳ Ｐゴシック" panose="020B0600070205080204" pitchFamily="50" charset="-128"/>
                        </a:rPr>
                        <a:t>中堅所得者</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に対して優良な賃貸住宅を供給</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175" indent="0" algn="l" fontAlgn="ctr"/>
                      <a:r>
                        <a:rPr lang="ja-JP" altLang="en-US" sz="1000" b="0" i="0" u="sng" strike="noStrike" dirty="0" smtClean="0">
                          <a:solidFill>
                            <a:srgbClr val="000000"/>
                          </a:solidFill>
                          <a:effectLst/>
                          <a:latin typeface="ＭＳ Ｐゴシック" panose="020B0600070205080204" pitchFamily="50" charset="-128"/>
                          <a:ea typeface="ＭＳ Ｐゴシック" panose="020B0600070205080204" pitchFamily="50" charset="-128"/>
                        </a:rPr>
                        <a:t>高齢者の単身、夫婦世帯</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に対して優良な賃貸住宅を供給</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7027">
                <a:tc gridSpan="2">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○家賃</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設定</a:t>
                      </a:r>
                    </a:p>
                  </a:txBody>
                  <a:tcPr marL="6303" marR="6303" marT="6303"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a:txBody>
                    <a:bodyPr/>
                    <a:lstStyle/>
                    <a:p>
                      <a:pPr marL="0" indent="0" algn="l"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応能応益家賃</a:t>
                      </a:r>
                    </a:p>
                  </a:txBody>
                  <a:tcPr marL="6303" marR="6303" marT="6303"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近傍同種</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家賃と</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均衡を失</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しない額</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近傍同種家賃と均衡を失</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しない額</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近傍同種家賃と均衡を失</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しない額</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近傍同種家賃と均衡を失</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しない額</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87989">
                <a:tc gridSpan="2">
                  <a:txBody>
                    <a:bodyPr/>
                    <a:lstStyle/>
                    <a:p>
                      <a:r>
                        <a:rPr lang="ja-JP" altLang="en-US" sz="1000" dirty="0" smtClean="0">
                          <a:latin typeface="ＭＳ Ｐゴシック" panose="020B0600070205080204" pitchFamily="50" charset="-128"/>
                          <a:ea typeface="ＭＳ Ｐゴシック" panose="020B0600070205080204" pitchFamily="50" charset="-128"/>
                        </a:rPr>
                        <a:t>○対象世帯</a:t>
                      </a:r>
                      <a:endParaRPr lang="en-US" altLang="ja-JP" sz="1000" dirty="0" smtClean="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（収入要件</a:t>
                      </a:r>
                      <a:r>
                        <a:rPr lang="ja-JP" altLang="en-US" sz="1000" dirty="0" smtClean="0">
                          <a:latin typeface="ＭＳ Ｐゴシック" panose="020B0600070205080204" pitchFamily="50" charset="-128"/>
                          <a:ea typeface="ＭＳ Ｐゴシック" panose="020B0600070205080204" pitchFamily="50" charset="-128"/>
                        </a:rPr>
                        <a:t>）</a:t>
                      </a:r>
                      <a:endParaRPr lang="ja-JP" altLang="en-US" sz="1000" dirty="0">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原則階層</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収入分位</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0</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裁量</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階層</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収入分</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位</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50%</a:t>
                      </a:r>
                    </a:p>
                    <a:p>
                      <a:pPr algn="l" fontAlgn="ctr"/>
                      <a:r>
                        <a:rPr lang="en-US" altLang="ja-JP"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高齢者世帯、</a:t>
                      </a:r>
                      <a:endParaRPr lang="en-US" altLang="ja-JP"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6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障がい</a:t>
                      </a:r>
                      <a:r>
                        <a:rPr lang="ja-JP" altLang="en-US"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者世帯</a:t>
                      </a:r>
                      <a:endParaRPr lang="en-US" altLang="ja-JP"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小学校就学前の子</a:t>
                      </a:r>
                      <a:r>
                        <a:rPr lang="ja-JP" altLang="en-US" sz="6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ど</a:t>
                      </a:r>
                      <a:endParaRPr lang="en-US" altLang="ja-JP"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もがいる世帯　等</a:t>
                      </a:r>
                      <a:endParaRPr lang="en-US" altLang="ja-JP"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基準月収額</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p>
                      <a:pPr marL="0" indent="0"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家賃</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の</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倍または</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万</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円</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indent="0" algn="l"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基準月収額に満たない世帯</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p>
                      <a:pPr marL="0" indent="0"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貯蓄額が家賃の</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倍以上の方等</a:t>
                      </a:r>
                    </a:p>
                  </a:txBody>
                  <a:tcPr marL="6303" marR="6303" marT="6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基準</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月収</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額</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p>
                      <a:pPr marL="0" indent="0"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家賃</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の</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倍または</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万</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円</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indent="0" algn="l"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基準月収額に満たない世帯</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p>
                      <a:pPr marL="0" indent="0"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貯蓄額が家賃の</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100</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倍以上の高齢者世帯等</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原則階層</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収入分</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位</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b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裁量階層</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収入分</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位</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80</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なし</a:t>
                      </a:r>
                      <a:endPar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5880">
                <a:tc gridSpan="2">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○支援内容</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63185">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・建設費等</a:t>
                      </a:r>
                    </a:p>
                  </a:txBody>
                  <a:tcPr marL="6303" marR="6303" marT="630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建設費に対し、</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１／２の国費</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特公賃：建設費に対し、１／３の国費</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特優賃：共同施設整備費に２／３補助（国</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地方</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共同施設整備費に２／３補助（国</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地方</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53387">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・家賃</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近傍同種家賃と入居者負担基準額の差額を国が事業主体に補助</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家賃と入居者負担額の差額を補助（国、地方）</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家賃と入居者負担額の差額を補助（国、地方）</a:t>
                      </a:r>
                    </a:p>
                  </a:txBody>
                  <a:tcPr marL="6303" marR="6303" marT="6303"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Rectangle 1"/>
          <p:cNvSpPr>
            <a:spLocks noChangeArrowheads="1"/>
          </p:cNvSpPr>
          <p:nvPr/>
        </p:nvSpPr>
        <p:spPr bwMode="auto">
          <a:xfrm>
            <a:off x="0" y="0"/>
            <a:ext cx="9144000" cy="398769"/>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主な公的</a:t>
            </a:r>
            <a:r>
              <a:rPr lang="ja-JP" altLang="en-US" sz="1846"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賃貸住宅の</a:t>
            </a:r>
            <a:r>
              <a:rPr lang="ja-JP" altLang="en-US" sz="1846"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制度</a:t>
            </a:r>
            <a:endParaRPr lang="ja-JP" altLang="en-US" sz="1846"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1"/>
          <p:cNvSpPr txBox="1"/>
          <p:nvPr/>
        </p:nvSpPr>
        <p:spPr>
          <a:xfrm>
            <a:off x="6765474" y="6391704"/>
            <a:ext cx="1861130" cy="2813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69" dirty="0">
                <a:latin typeface="Meiryo UI" panose="020B0604030504040204" pitchFamily="50" charset="-128"/>
                <a:ea typeface="Meiryo UI" panose="020B0604030504040204" pitchFamily="50" charset="-128"/>
                <a:cs typeface="Meiryo UI" panose="020B0604030504040204" pitchFamily="50" charset="-128"/>
              </a:rPr>
              <a:t>〔</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資料</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大阪府調べ</a:t>
            </a:r>
          </a:p>
        </p:txBody>
      </p:sp>
      <p:sp>
        <p:nvSpPr>
          <p:cNvPr id="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3</a:t>
            </a:fld>
            <a:endParaRPr lang="ja-JP" altLang="en-US" sz="1400">
              <a:solidFill>
                <a:schemeClr val="tx1"/>
              </a:solidFill>
            </a:endParaRPr>
          </a:p>
        </p:txBody>
      </p:sp>
    </p:spTree>
    <p:extLst>
      <p:ext uri="{BB962C8B-B14F-4D97-AF65-F5344CB8AC3E}">
        <p14:creationId xmlns:p14="http://schemas.microsoft.com/office/powerpoint/2010/main" val="4035852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36582" y="2177877"/>
            <a:ext cx="8674611" cy="4597144"/>
          </a:xfrm>
          <a:prstGeom prst="rect">
            <a:avLst/>
          </a:prstGeom>
        </p:spPr>
      </p:pic>
      <p:sp>
        <p:nvSpPr>
          <p:cNvPr id="8" name="Rectangle 1">
            <a:extLst>
              <a:ext uri="{FF2B5EF4-FFF2-40B4-BE49-F238E27FC236}">
                <a16:creationId xmlns:a16="http://schemas.microsoft.com/office/drawing/2014/main" id="{DA813849-5C44-4571-8EFC-E496D78C4CFA}"/>
              </a:ext>
            </a:extLst>
          </p:cNvPr>
          <p:cNvSpPr>
            <a:spLocks noChangeArrowheads="1"/>
          </p:cNvSpPr>
          <p:nvPr/>
        </p:nvSpPr>
        <p:spPr bwMode="auto">
          <a:xfrm>
            <a:off x="-4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賃貸住宅のストック（建築年）</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6">
            <a:extLst>
              <a:ext uri="{FF2B5EF4-FFF2-40B4-BE49-F238E27FC236}">
                <a16:creationId xmlns:a16="http://schemas.microsoft.com/office/drawing/2014/main" id="{8D551DF7-0368-4D73-8B8D-9BFE4488AA41}"/>
              </a:ext>
            </a:extLst>
          </p:cNvPr>
          <p:cNvSpPr>
            <a:spLocks noChangeArrowheads="1"/>
          </p:cNvSpPr>
          <p:nvPr/>
        </p:nvSpPr>
        <p:spPr bwMode="auto">
          <a:xfrm>
            <a:off x="441729" y="651991"/>
            <a:ext cx="8469464" cy="1431453"/>
          </a:xfrm>
          <a:prstGeom prst="rect">
            <a:avLst/>
          </a:prstGeom>
          <a:solidFill>
            <a:schemeClr val="bg1"/>
          </a:solidFill>
          <a:ln w="9525">
            <a:solidFill>
              <a:schemeClr val="tx1"/>
            </a:solidFill>
            <a:prstDash val="solid"/>
            <a:miter lim="800000"/>
            <a:headEnd/>
            <a:tailEnd/>
          </a:ln>
        </p:spPr>
        <p:txBody>
          <a:bodyPr wrap="square" lIns="72000" rIns="72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lnSpc>
                <a:spcPct val="120000"/>
              </a:lnSpc>
              <a:spcBef>
                <a:spcPct val="0"/>
              </a:spcBef>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・公社賃貸住宅は昭和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年以前のものが多く、今後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年程度で多くのストックが耐用年限（</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年）を迎える。</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lnSpc>
                <a:spcPct val="120000"/>
              </a:lnSpc>
              <a:spcBef>
                <a:spcPct val="0"/>
              </a:spcBef>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民間賃貸住宅は従来から８割程度を占めてきたが、平成</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年以降では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％を占めており、その割合が高まっている。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227532" y="6551766"/>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年住宅・土地統計調査」（総務省統計局）を基に大阪府作成</a:t>
            </a:r>
          </a:p>
        </p:txBody>
      </p:sp>
      <p:sp>
        <p:nvSpPr>
          <p:cNvPr id="7"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30</a:t>
            </a:fld>
            <a:endParaRPr lang="ja-JP" altLang="en-US" sz="1400">
              <a:solidFill>
                <a:schemeClr val="tx1"/>
              </a:solidFill>
            </a:endParaRPr>
          </a:p>
        </p:txBody>
      </p:sp>
    </p:spTree>
    <p:extLst>
      <p:ext uri="{BB962C8B-B14F-4D97-AF65-F5344CB8AC3E}">
        <p14:creationId xmlns:p14="http://schemas.microsoft.com/office/powerpoint/2010/main" val="2941716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55556" y="2091241"/>
            <a:ext cx="8632808" cy="4403935"/>
          </a:xfrm>
          <a:prstGeom prst="rect">
            <a:avLst/>
          </a:prstGeom>
        </p:spPr>
      </p:pic>
      <p:sp>
        <p:nvSpPr>
          <p:cNvPr id="8" name="Rectangle 1">
            <a:extLst>
              <a:ext uri="{FF2B5EF4-FFF2-40B4-BE49-F238E27FC236}">
                <a16:creationId xmlns:a16="http://schemas.microsoft.com/office/drawing/2014/main" id="{DA813849-5C44-4571-8EFC-E496D78C4CFA}"/>
              </a:ext>
            </a:extLst>
          </p:cNvPr>
          <p:cNvSpPr>
            <a:spLocks noChangeArrowheads="1"/>
          </p:cNvSpPr>
          <p:nvPr/>
        </p:nvSpPr>
        <p:spPr bwMode="auto">
          <a:xfrm>
            <a:off x="-4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賃貸住宅のストック（家賃）</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6">
            <a:extLst>
              <a:ext uri="{FF2B5EF4-FFF2-40B4-BE49-F238E27FC236}">
                <a16:creationId xmlns:a16="http://schemas.microsoft.com/office/drawing/2014/main" id="{8D551DF7-0368-4D73-8B8D-9BFE4488AA41}"/>
              </a:ext>
            </a:extLst>
          </p:cNvPr>
          <p:cNvSpPr>
            <a:spLocks noChangeArrowheads="1"/>
          </p:cNvSpPr>
          <p:nvPr/>
        </p:nvSpPr>
        <p:spPr bwMode="auto">
          <a:xfrm>
            <a:off x="237399" y="748106"/>
            <a:ext cx="8755445" cy="876560"/>
          </a:xfrm>
          <a:prstGeom prst="rect">
            <a:avLst/>
          </a:prstGeom>
          <a:solidFill>
            <a:schemeClr val="bg1"/>
          </a:solidFill>
          <a:ln w="9525">
            <a:solidFill>
              <a:schemeClr val="tx1"/>
            </a:solidFill>
            <a:prstDash val="solid"/>
            <a:miter lim="800000"/>
            <a:headEnd/>
            <a:tailEnd/>
          </a:ln>
        </p:spPr>
        <p:txBody>
          <a:bodyPr wrap="square" lIns="72000" rIns="72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lnSpc>
                <a:spcPct val="120000"/>
              </a:lnSpc>
              <a:spcBef>
                <a:spcPct val="0"/>
              </a:spcBef>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万円が最も多く、</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・公社賃貸住宅は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万円の比率が高い。</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lnSpc>
                <a:spcPct val="120000"/>
              </a:lnSpc>
              <a:spcBef>
                <a:spcPct val="0"/>
              </a:spcBef>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民間賃貸</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の家賃は幅広く分布しているが、公営住宅並みの家賃の住宅も存在する。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227532" y="6551766"/>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年住宅・土地統計調査」（総務省統計局）を基に大阪府作成</a:t>
            </a:r>
          </a:p>
        </p:txBody>
      </p:sp>
      <p:sp>
        <p:nvSpPr>
          <p:cNvPr id="7"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31</a:t>
            </a:fld>
            <a:endParaRPr lang="ja-JP" altLang="en-US" sz="1400">
              <a:solidFill>
                <a:schemeClr val="tx1"/>
              </a:solidFill>
            </a:endParaRPr>
          </a:p>
        </p:txBody>
      </p:sp>
    </p:spTree>
    <p:extLst>
      <p:ext uri="{BB962C8B-B14F-4D97-AF65-F5344CB8AC3E}">
        <p14:creationId xmlns:p14="http://schemas.microsoft.com/office/powerpoint/2010/main" val="1625196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59540" y="1986499"/>
            <a:ext cx="7928883" cy="4538845"/>
          </a:xfrm>
          <a:prstGeom prst="rect">
            <a:avLst/>
          </a:prstGeom>
        </p:spPr>
      </p:pic>
      <p:sp>
        <p:nvSpPr>
          <p:cNvPr id="32" name="Rectangle 1">
            <a:extLst>
              <a:ext uri="{FF2B5EF4-FFF2-40B4-BE49-F238E27FC236}">
                <a16:creationId xmlns:a16="http://schemas.microsoft.com/office/drawing/2014/main" id="{73B61F17-9CFE-46CE-9613-757ED3D3D8C6}"/>
              </a:ext>
            </a:extLst>
          </p:cNvPr>
          <p:cNvSpPr>
            <a:spLocks noChangeArrowheads="1"/>
          </p:cNvSpPr>
          <p:nvPr/>
        </p:nvSpPr>
        <p:spPr bwMode="auto">
          <a:xfrm>
            <a:off x="-23952" y="-10248"/>
            <a:ext cx="9144000" cy="432000"/>
          </a:xfrm>
          <a:prstGeom prst="rect">
            <a:avLst/>
          </a:prstGeom>
          <a:solidFill>
            <a:srgbClr val="99CCFF"/>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府営住宅・市町営住宅</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ストックの</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55048" y="1547684"/>
            <a:ext cx="5630067"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◆建設年度別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府営住宅・市町営住宅</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管理</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戸数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公営住宅・改良住宅のみ</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リーフォーム: 図形 5">
            <a:extLst>
              <a:ext uri="{FF2B5EF4-FFF2-40B4-BE49-F238E27FC236}">
                <a16:creationId xmlns:a16="http://schemas.microsoft.com/office/drawing/2014/main" id="{2CD9F4E7-8554-43EB-AA72-BFAAB13CD635}"/>
              </a:ext>
            </a:extLst>
          </p:cNvPr>
          <p:cNvSpPr/>
          <p:nvPr/>
        </p:nvSpPr>
        <p:spPr>
          <a:xfrm>
            <a:off x="2771800" y="2428299"/>
            <a:ext cx="544530" cy="3940753"/>
          </a:xfrm>
          <a:custGeom>
            <a:avLst/>
            <a:gdLst>
              <a:gd name="connsiteX0" fmla="*/ 544530 w 544530"/>
              <a:gd name="connsiteY0" fmla="*/ 4202131 h 4202131"/>
              <a:gd name="connsiteX1" fmla="*/ 544530 w 544530"/>
              <a:gd name="connsiteY1" fmla="*/ 0 h 4202131"/>
              <a:gd name="connsiteX2" fmla="*/ 0 w 544530"/>
              <a:gd name="connsiteY2" fmla="*/ 0 h 4202131"/>
            </a:gdLst>
            <a:ahLst/>
            <a:cxnLst>
              <a:cxn ang="0">
                <a:pos x="connsiteX0" y="connsiteY0"/>
              </a:cxn>
              <a:cxn ang="0">
                <a:pos x="connsiteX1" y="connsiteY1"/>
              </a:cxn>
              <a:cxn ang="0">
                <a:pos x="connsiteX2" y="connsiteY2"/>
              </a:cxn>
            </a:cxnLst>
            <a:rect l="l" t="t" r="r" b="b"/>
            <a:pathLst>
              <a:path w="544530" h="4202131">
                <a:moveTo>
                  <a:pt x="544530" y="4202131"/>
                </a:moveTo>
                <a:lnTo>
                  <a:pt x="544530" y="0"/>
                </a:lnTo>
                <a:lnTo>
                  <a:pt x="0" y="0"/>
                </a:lnTo>
              </a:path>
            </a:pathLst>
          </a:custGeom>
          <a:noFill/>
          <a:ln w="15875">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78B56E2-811B-487F-AF57-429996B85E3B}"/>
              </a:ext>
            </a:extLst>
          </p:cNvPr>
          <p:cNvSpPr txBox="1"/>
          <p:nvPr/>
        </p:nvSpPr>
        <p:spPr>
          <a:xfrm>
            <a:off x="1343983" y="2426830"/>
            <a:ext cx="2129109" cy="446276"/>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2040</a:t>
            </a:r>
            <a:r>
              <a:rPr kumimoji="1" lang="ja-JP" altLang="en-US" sz="1100" dirty="0">
                <a:latin typeface="Meiryo UI" panose="020B0604030504040204" pitchFamily="50" charset="-128"/>
                <a:ea typeface="Meiryo UI" panose="020B0604030504040204" pitchFamily="50" charset="-128"/>
              </a:rPr>
              <a:t>年に築後</a:t>
            </a:r>
            <a:r>
              <a:rPr kumimoji="1" lang="en-US" altLang="ja-JP" sz="1100" dirty="0">
                <a:latin typeface="Meiryo UI" panose="020B0604030504040204" pitchFamily="50" charset="-128"/>
                <a:ea typeface="Meiryo UI" panose="020B0604030504040204" pitchFamily="50" charset="-128"/>
              </a:rPr>
              <a:t>70</a:t>
            </a:r>
            <a:r>
              <a:rPr kumimoji="1" lang="ja-JP" altLang="en-US" sz="1100" dirty="0">
                <a:latin typeface="Meiryo UI" panose="020B0604030504040204" pitchFamily="50" charset="-128"/>
                <a:ea typeface="Meiryo UI" panose="020B0604030504040204" pitchFamily="50" charset="-128"/>
              </a:rPr>
              <a:t>年となるストック</a:t>
            </a:r>
            <a:endParaRPr kumimoji="1" lang="en-US" altLang="ja-JP" sz="1100" dirty="0">
              <a:latin typeface="Meiryo UI" panose="020B0604030504040204" pitchFamily="50" charset="-128"/>
              <a:ea typeface="Meiryo UI" panose="020B0604030504040204" pitchFamily="50" charset="-128"/>
            </a:endParaRPr>
          </a:p>
          <a:p>
            <a:pPr algn="r"/>
            <a:r>
              <a:rPr kumimoji="1" lang="ja-JP" altLang="en-US" sz="1200" dirty="0" smtClean="0">
                <a:latin typeface="Meiryo UI" panose="020B0604030504040204" pitchFamily="50" charset="-128"/>
                <a:ea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rPr>
              <a:t>5.5</a:t>
            </a:r>
            <a:r>
              <a:rPr kumimoji="1" lang="ja-JP" altLang="en-US" sz="1200" dirty="0" smtClean="0">
                <a:latin typeface="Meiryo UI" panose="020B0604030504040204" pitchFamily="50" charset="-128"/>
                <a:ea typeface="Meiryo UI" panose="020B0604030504040204" pitchFamily="50" charset="-128"/>
              </a:rPr>
              <a:t>万戸（</a:t>
            </a:r>
            <a:r>
              <a:rPr kumimoji="1" lang="en-US" altLang="ja-JP" sz="1200" dirty="0" smtClean="0">
                <a:latin typeface="Meiryo UI" panose="020B0604030504040204" pitchFamily="50" charset="-128"/>
                <a:ea typeface="Meiryo UI" panose="020B0604030504040204" pitchFamily="50" charset="-128"/>
              </a:rPr>
              <a:t>22</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0" name="フリーフォーム: 図形 7">
            <a:extLst>
              <a:ext uri="{FF2B5EF4-FFF2-40B4-BE49-F238E27FC236}">
                <a16:creationId xmlns:a16="http://schemas.microsoft.com/office/drawing/2014/main" id="{F3A0B79E-BFE4-4E6F-BF58-738E032C79E1}"/>
              </a:ext>
            </a:extLst>
          </p:cNvPr>
          <p:cNvSpPr/>
          <p:nvPr/>
        </p:nvSpPr>
        <p:spPr>
          <a:xfrm>
            <a:off x="3275856" y="1991497"/>
            <a:ext cx="544530" cy="4425269"/>
          </a:xfrm>
          <a:custGeom>
            <a:avLst/>
            <a:gdLst>
              <a:gd name="connsiteX0" fmla="*/ 544530 w 544530"/>
              <a:gd name="connsiteY0" fmla="*/ 4202131 h 4202131"/>
              <a:gd name="connsiteX1" fmla="*/ 544530 w 544530"/>
              <a:gd name="connsiteY1" fmla="*/ 0 h 4202131"/>
              <a:gd name="connsiteX2" fmla="*/ 0 w 544530"/>
              <a:gd name="connsiteY2" fmla="*/ 0 h 4202131"/>
            </a:gdLst>
            <a:ahLst/>
            <a:cxnLst>
              <a:cxn ang="0">
                <a:pos x="connsiteX0" y="connsiteY0"/>
              </a:cxn>
              <a:cxn ang="0">
                <a:pos x="connsiteX1" y="connsiteY1"/>
              </a:cxn>
              <a:cxn ang="0">
                <a:pos x="connsiteX2" y="connsiteY2"/>
              </a:cxn>
            </a:cxnLst>
            <a:rect l="l" t="t" r="r" b="b"/>
            <a:pathLst>
              <a:path w="544530" h="4202131">
                <a:moveTo>
                  <a:pt x="544530" y="4202131"/>
                </a:moveTo>
                <a:lnTo>
                  <a:pt x="544530" y="0"/>
                </a:lnTo>
                <a:lnTo>
                  <a:pt x="0" y="0"/>
                </a:lnTo>
              </a:path>
            </a:pathLst>
          </a:custGeom>
          <a:noFill/>
          <a:ln w="15875">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8921023-B639-48F8-A20C-787462BB5F3A}"/>
              </a:ext>
            </a:extLst>
          </p:cNvPr>
          <p:cNvSpPr txBox="1"/>
          <p:nvPr/>
        </p:nvSpPr>
        <p:spPr>
          <a:xfrm>
            <a:off x="1862787" y="1977392"/>
            <a:ext cx="2090637" cy="446276"/>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2045</a:t>
            </a:r>
            <a:r>
              <a:rPr kumimoji="1" lang="ja-JP" altLang="en-US" sz="1100" dirty="0">
                <a:latin typeface="Meiryo UI" panose="020B0604030504040204" pitchFamily="50" charset="-128"/>
                <a:ea typeface="Meiryo UI" panose="020B0604030504040204" pitchFamily="50" charset="-128"/>
              </a:rPr>
              <a:t>年に築後</a:t>
            </a:r>
            <a:r>
              <a:rPr kumimoji="1" lang="en-US" altLang="ja-JP" sz="1100" dirty="0">
                <a:latin typeface="Meiryo UI" panose="020B0604030504040204" pitchFamily="50" charset="-128"/>
                <a:ea typeface="Meiryo UI" panose="020B0604030504040204" pitchFamily="50" charset="-128"/>
              </a:rPr>
              <a:t>70</a:t>
            </a:r>
            <a:r>
              <a:rPr kumimoji="1" lang="ja-JP" altLang="en-US" sz="1100" dirty="0">
                <a:latin typeface="Meiryo UI" panose="020B0604030504040204" pitchFamily="50" charset="-128"/>
                <a:ea typeface="Meiryo UI" panose="020B0604030504040204" pitchFamily="50" charset="-128"/>
              </a:rPr>
              <a:t>年となるストック</a:t>
            </a:r>
            <a:endParaRPr kumimoji="1" lang="en-US" altLang="ja-JP" sz="1100" dirty="0">
              <a:latin typeface="Meiryo UI" panose="020B0604030504040204" pitchFamily="50" charset="-128"/>
              <a:ea typeface="Meiryo UI" panose="020B0604030504040204" pitchFamily="50" charset="-128"/>
            </a:endParaRPr>
          </a:p>
          <a:p>
            <a:pPr algn="r"/>
            <a:r>
              <a:rPr kumimoji="1" lang="ja-JP" altLang="en-US" sz="1200" dirty="0" smtClean="0">
                <a:latin typeface="Meiryo UI" panose="020B0604030504040204" pitchFamily="50" charset="-128"/>
                <a:ea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rPr>
              <a:t>10.3</a:t>
            </a:r>
            <a:r>
              <a:rPr kumimoji="1" lang="ja-JP" altLang="en-US" sz="1200" dirty="0" smtClean="0">
                <a:latin typeface="Meiryo UI" panose="020B0604030504040204" pitchFamily="50" charset="-128"/>
                <a:ea typeface="Meiryo UI" panose="020B0604030504040204" pitchFamily="50" charset="-128"/>
              </a:rPr>
              <a:t>万戸（</a:t>
            </a:r>
            <a:r>
              <a:rPr kumimoji="1" lang="en-US" altLang="ja-JP" sz="1200" dirty="0" smtClean="0">
                <a:latin typeface="Meiryo UI" panose="020B0604030504040204" pitchFamily="50" charset="-128"/>
                <a:ea typeface="Meiryo UI" panose="020B0604030504040204" pitchFamily="50" charset="-128"/>
              </a:rPr>
              <a:t>41</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2" name="Rectangle 6">
            <a:extLst>
              <a:ext uri="{FF2B5EF4-FFF2-40B4-BE49-F238E27FC236}">
                <a16:creationId xmlns:a16="http://schemas.microsoft.com/office/drawing/2014/main" id="{8FEC8EFE-731C-4F64-8DA7-2A23E66029BF}"/>
              </a:ext>
            </a:extLst>
          </p:cNvPr>
          <p:cNvSpPr>
            <a:spLocks noChangeArrowheads="1"/>
          </p:cNvSpPr>
          <p:nvPr/>
        </p:nvSpPr>
        <p:spPr bwMode="auto">
          <a:xfrm>
            <a:off x="255048" y="652419"/>
            <a:ext cx="8586000" cy="646331"/>
          </a:xfrm>
          <a:prstGeom prst="rect">
            <a:avLst/>
          </a:prstGeom>
          <a:solidFill>
            <a:schemeClr val="bg1"/>
          </a:solidFill>
          <a:ln w="9525">
            <a:solidFill>
              <a:schemeClr val="tx1"/>
            </a:solidFill>
            <a:prstDash val="sysDot"/>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年代以前に建設された住宅が全体</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割を</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占めており、耐用年限を見据え、今後、これらのストックをどのように活用していくか検討を進めていく必要がある。</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
            <a:extLst>
              <a:ext uri="{FF2B5EF4-FFF2-40B4-BE49-F238E27FC236}">
                <a16:creationId xmlns:a16="http://schemas.microsoft.com/office/drawing/2014/main" id="{E2A2AD39-461C-4592-934C-B3E231D93C14}"/>
              </a:ext>
            </a:extLst>
          </p:cNvPr>
          <p:cNvSpPr txBox="1"/>
          <p:nvPr/>
        </p:nvSpPr>
        <p:spPr>
          <a:xfrm>
            <a:off x="7668344" y="6597352"/>
            <a:ext cx="1296144" cy="2606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大阪府調べ</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32</a:t>
            </a:fld>
            <a:endParaRPr lang="ja-JP" altLang="en-US" sz="1400">
              <a:solidFill>
                <a:schemeClr val="tx1"/>
              </a:solidFill>
            </a:endParaRPr>
          </a:p>
        </p:txBody>
      </p:sp>
    </p:spTree>
    <p:extLst>
      <p:ext uri="{BB962C8B-B14F-4D97-AF65-F5344CB8AC3E}">
        <p14:creationId xmlns:p14="http://schemas.microsoft.com/office/powerpoint/2010/main" val="1090383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795869" y="3489078"/>
            <a:ext cx="3103133" cy="2743438"/>
          </a:xfrm>
          <a:prstGeom prst="rect">
            <a:avLst/>
          </a:prstGeom>
        </p:spPr>
      </p:pic>
      <p:pic>
        <p:nvPicPr>
          <p:cNvPr id="3" name="図 2"/>
          <p:cNvPicPr>
            <a:picLocks noChangeAspect="1"/>
          </p:cNvPicPr>
          <p:nvPr/>
        </p:nvPicPr>
        <p:blipFill>
          <a:blip r:embed="rId3"/>
          <a:stretch>
            <a:fillRect/>
          </a:stretch>
        </p:blipFill>
        <p:spPr>
          <a:xfrm>
            <a:off x="2839662" y="3477366"/>
            <a:ext cx="3109229" cy="2743438"/>
          </a:xfrm>
          <a:prstGeom prst="rect">
            <a:avLst/>
          </a:prstGeom>
        </p:spPr>
      </p:pic>
      <p:pic>
        <p:nvPicPr>
          <p:cNvPr id="2" name="図 1"/>
          <p:cNvPicPr>
            <a:picLocks noChangeAspect="1"/>
          </p:cNvPicPr>
          <p:nvPr/>
        </p:nvPicPr>
        <p:blipFill>
          <a:blip r:embed="rId4"/>
          <a:stretch>
            <a:fillRect/>
          </a:stretch>
        </p:blipFill>
        <p:spPr>
          <a:xfrm>
            <a:off x="-89065" y="3491953"/>
            <a:ext cx="3103133" cy="2743438"/>
          </a:xfrm>
          <a:prstGeom prst="rect">
            <a:avLst/>
          </a:prstGeom>
        </p:spPr>
      </p:pic>
      <p:sp>
        <p:nvSpPr>
          <p:cNvPr id="13" name="Rectangle 1">
            <a:extLst>
              <a:ext uri="{FF2B5EF4-FFF2-40B4-BE49-F238E27FC236}">
                <a16:creationId xmlns:a16="http://schemas.microsoft.com/office/drawing/2014/main" id="{21AA9215-9D4A-4F8C-9C17-FE0F1175BC90}"/>
              </a:ext>
            </a:extLst>
          </p:cNvPr>
          <p:cNvSpPr>
            <a:spLocks noChangeArrowheads="1"/>
          </p:cNvSpPr>
          <p:nvPr/>
        </p:nvSpPr>
        <p:spPr bwMode="auto">
          <a:xfrm>
            <a:off x="-23952" y="-10248"/>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en-US" altLang="ja-JP"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・公社賃貸</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住宅ストックの</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6">
            <a:extLst>
              <a:ext uri="{FF2B5EF4-FFF2-40B4-BE49-F238E27FC236}">
                <a16:creationId xmlns:a16="http://schemas.microsoft.com/office/drawing/2014/main" id="{8FEC8EFE-731C-4F64-8DA7-2A23E66029BF}"/>
              </a:ext>
            </a:extLst>
          </p:cNvPr>
          <p:cNvSpPr>
            <a:spLocks noChangeArrowheads="1"/>
          </p:cNvSpPr>
          <p:nvPr/>
        </p:nvSpPr>
        <p:spPr bwMode="auto">
          <a:xfrm>
            <a:off x="252457" y="565400"/>
            <a:ext cx="8586000" cy="1754326"/>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のストックが約半数を占めており、</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のストックと併せ、全体の約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79</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年以前のストックが全体の</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割程度を占めている。公営住宅と同時期</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に大量に建設されたストックが多く</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存在する。</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家賃は幅があるものの、</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万円未満が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万円未満が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％と、低廉なストックが存在する。</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33</a:t>
            </a:fld>
            <a:endParaRPr lang="ja-JP" altLang="en-US" sz="1400">
              <a:solidFill>
                <a:schemeClr val="tx1"/>
              </a:solidFill>
            </a:endParaRPr>
          </a:p>
        </p:txBody>
      </p:sp>
      <p:sp>
        <p:nvSpPr>
          <p:cNvPr id="23" name="テキスト ボックス 22"/>
          <p:cNvSpPr txBox="1"/>
          <p:nvPr/>
        </p:nvSpPr>
        <p:spPr>
          <a:xfrm>
            <a:off x="4211866" y="6492875"/>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年住宅・土地統計調査」（総務省統計局）を基に大阪府作成</a:t>
            </a:r>
          </a:p>
        </p:txBody>
      </p:sp>
      <p:sp>
        <p:nvSpPr>
          <p:cNvPr id="27" name="テキスト ボックス 26"/>
          <p:cNvSpPr txBox="1"/>
          <p:nvPr/>
        </p:nvSpPr>
        <p:spPr>
          <a:xfrm>
            <a:off x="953084" y="3005696"/>
            <a:ext cx="1394934" cy="307777"/>
          </a:xfrm>
          <a:prstGeom prst="rect">
            <a:avLst/>
          </a:prstGeom>
          <a:noFill/>
          <a:ln>
            <a:solidFill>
              <a:schemeClr val="tx1"/>
            </a:solidFill>
          </a:ln>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面積別ストック数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739978" y="3014943"/>
            <a:ext cx="1574470" cy="307777"/>
          </a:xfrm>
          <a:prstGeom prst="rect">
            <a:avLst/>
          </a:prstGeom>
          <a:noFill/>
          <a:ln>
            <a:solidFill>
              <a:schemeClr val="tx1"/>
            </a:solidFill>
          </a:ln>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建築年別ストック数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748903" y="2996952"/>
            <a:ext cx="1394934" cy="307777"/>
          </a:xfrm>
          <a:prstGeom prst="rect">
            <a:avLst/>
          </a:prstGeom>
          <a:noFill/>
          <a:ln>
            <a:solidFill>
              <a:schemeClr val="tx1"/>
            </a:solidFill>
          </a:ln>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家賃</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別ストック数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2995473" y="2404594"/>
            <a:ext cx="3118161" cy="338554"/>
          </a:xfrm>
          <a:prstGeom prst="rect">
            <a:avLst/>
          </a:prstGeom>
          <a:noFill/>
          <a:ln>
            <a:noFill/>
          </a:ln>
        </p:spPr>
        <p:txBody>
          <a:bodyPr wrap="none" rtlCol="0">
            <a:spAutoFit/>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UR</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・公社賃貸住宅のストックの状況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93435" y="3609735"/>
            <a:ext cx="675185" cy="369332"/>
          </a:xfrm>
          <a:prstGeom prst="rect">
            <a:avLst/>
          </a:prstGeom>
          <a:noFill/>
          <a:ln>
            <a:noFill/>
          </a:ln>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以下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８</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852290" y="5055822"/>
            <a:ext cx="819455" cy="369332"/>
          </a:xfrm>
          <a:prstGeom prst="rect">
            <a:avLst/>
          </a:prstGeom>
          <a:noFill/>
          <a:ln>
            <a:noFill/>
          </a:ln>
        </p:spPr>
        <p:txBody>
          <a:bodyPr wrap="non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69771" y="4891337"/>
            <a:ext cx="819455"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21369" y="3737516"/>
            <a:ext cx="819455"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70</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9</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117407" y="3325967"/>
            <a:ext cx="747320" cy="369332"/>
          </a:xfrm>
          <a:prstGeom prst="rect">
            <a:avLst/>
          </a:prstGeom>
          <a:noFill/>
          <a:ln>
            <a:noFill/>
          </a:ln>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4500279" y="5276875"/>
            <a:ext cx="902811"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S46-S55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以前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513225" y="5076003"/>
            <a:ext cx="655949" cy="369332"/>
          </a:xfrm>
          <a:prstGeom prst="rect">
            <a:avLst/>
          </a:prstGeom>
          <a:noFill/>
          <a:ln>
            <a:noFill/>
          </a:ln>
        </p:spPr>
        <p:txBody>
          <a:bodyPr wrap="none" rtlCol="0">
            <a:spAutoFit/>
          </a:bodyPr>
          <a:lstStyle/>
          <a:p>
            <a:r>
              <a:rPr lang="en-US" altLang="ja-JP" sz="900" smtClean="0">
                <a:latin typeface="Meiryo UI" panose="020B0604030504040204" pitchFamily="50" charset="-128"/>
                <a:ea typeface="Meiryo UI" panose="020B0604030504040204" pitchFamily="50" charset="-128"/>
                <a:cs typeface="Meiryo UI" panose="020B0604030504040204" pitchFamily="50" charset="-128"/>
              </a:rPr>
              <a:t>S56</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276099" y="4488892"/>
            <a:ext cx="655949"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S</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H12</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3589947" y="3901690"/>
            <a:ext cx="740908"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H13</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H22</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139666" y="3355833"/>
            <a:ext cx="663964"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以降</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7538518" y="3901690"/>
            <a:ext cx="611065"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7824419" y="4787694"/>
            <a:ext cx="611065"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7190912" y="5445335"/>
            <a:ext cx="611065"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5-6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6502817" y="5240488"/>
            <a:ext cx="611065"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6-7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6305138" y="4664814"/>
            <a:ext cx="611065"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6290916" y="4044810"/>
            <a:ext cx="683200"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6727476" y="3362625"/>
            <a:ext cx="611065"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7409954" y="3308968"/>
            <a:ext cx="538930"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4654499" y="4044810"/>
            <a:ext cx="633507" cy="369332"/>
          </a:xfrm>
          <a:prstGeom prst="rect">
            <a:avLst/>
          </a:prstGeom>
          <a:noFill/>
          <a:ln>
            <a:noFill/>
          </a:ln>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S45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以前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56551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081594239"/>
              </p:ext>
            </p:extLst>
          </p:nvPr>
        </p:nvGraphicFramePr>
        <p:xfrm>
          <a:off x="179513" y="995941"/>
          <a:ext cx="8640920" cy="5313379"/>
        </p:xfrm>
        <a:graphic>
          <a:graphicData uri="http://schemas.openxmlformats.org/drawingml/2006/table">
            <a:tbl>
              <a:tblPr firstRow="1" bandRow="1">
                <a:tableStyleId>{5C22544A-7EE6-4342-B048-85BDC9FD1C3A}</a:tableStyleId>
              </a:tblPr>
              <a:tblGrid>
                <a:gridCol w="2088231">
                  <a:extLst>
                    <a:ext uri="{9D8B030D-6E8A-4147-A177-3AD203B41FA5}">
                      <a16:colId xmlns:a16="http://schemas.microsoft.com/office/drawing/2014/main" val="211227154"/>
                    </a:ext>
                  </a:extLst>
                </a:gridCol>
                <a:gridCol w="3037780">
                  <a:extLst>
                    <a:ext uri="{9D8B030D-6E8A-4147-A177-3AD203B41FA5}">
                      <a16:colId xmlns:a16="http://schemas.microsoft.com/office/drawing/2014/main" val="2866165729"/>
                    </a:ext>
                  </a:extLst>
                </a:gridCol>
                <a:gridCol w="3514909">
                  <a:extLst>
                    <a:ext uri="{9D8B030D-6E8A-4147-A177-3AD203B41FA5}">
                      <a16:colId xmlns:a16="http://schemas.microsoft.com/office/drawing/2014/main" val="2146854035"/>
                    </a:ext>
                  </a:extLst>
                </a:gridCol>
              </a:tblGrid>
              <a:tr h="648072">
                <a:tc>
                  <a:txBody>
                    <a:bodyPr/>
                    <a:lstStyle/>
                    <a:p>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ysClr val="windowText" lastClr="000000"/>
                          </a:solidFill>
                          <a:latin typeface="Meiryo UI" panose="020B0604030504040204" pitchFamily="50" charset="-128"/>
                          <a:ea typeface="Meiryo UI" panose="020B0604030504040204" pitchFamily="50" charset="-128"/>
                        </a:rPr>
                        <a:t>入居者の現状</a:t>
                      </a: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smtClean="0">
                          <a:solidFill>
                            <a:sysClr val="windowText" lastClr="000000"/>
                          </a:solidFill>
                          <a:latin typeface="Meiryo UI" panose="020B0604030504040204" pitchFamily="50" charset="-128"/>
                          <a:ea typeface="Meiryo UI" panose="020B0604030504040204" pitchFamily="50" charset="-128"/>
                        </a:rPr>
                        <a:t>ストックの現状</a:t>
                      </a: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9814722"/>
                  </a:ext>
                </a:extLst>
              </a:tr>
              <a:tr h="1424947">
                <a:tc>
                  <a:txBody>
                    <a:bodyPr/>
                    <a:lstStyle/>
                    <a:p>
                      <a:pPr algn="ctr"/>
                      <a:r>
                        <a:rPr kumimoji="1" lang="ja-JP" altLang="en-US" dirty="0" smtClean="0">
                          <a:solidFill>
                            <a:sysClr val="windowText" lastClr="000000"/>
                          </a:solidFill>
                          <a:latin typeface="Meiryo UI" panose="020B0604030504040204" pitchFamily="50" charset="-128"/>
                          <a:ea typeface="Meiryo UI" panose="020B0604030504040204" pitchFamily="50" charset="-128"/>
                        </a:rPr>
                        <a:t>公営住宅</a:t>
                      </a: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182563"/>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〇応能応益の家賃体系により、収入の低い世帯の受け皿として機能</a:t>
                      </a:r>
                      <a:endParaRPr kumimoji="1" lang="en-US" altLang="ja-JP" sz="1400" dirty="0" smtClean="0">
                        <a:solidFill>
                          <a:sysClr val="windowText" lastClr="000000"/>
                        </a:solidFill>
                        <a:latin typeface="Meiryo UI" panose="020B0604030504040204" pitchFamily="50" charset="-128"/>
                        <a:ea typeface="Meiryo UI" panose="020B0604030504040204" pitchFamily="50" charset="-128"/>
                      </a:endParaRPr>
                    </a:p>
                    <a:p>
                      <a:pPr marL="182563" indent="-182563"/>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〇１人世帯、２人世帯が多く居住</a:t>
                      </a:r>
                      <a:endParaRPr kumimoji="1" lang="en-US" altLang="ja-JP" sz="1400" dirty="0" smtClean="0">
                        <a:solidFill>
                          <a:sysClr val="windowText" lastClr="000000"/>
                        </a:solidFill>
                        <a:latin typeface="Meiryo UI" panose="020B0604030504040204" pitchFamily="50" charset="-128"/>
                        <a:ea typeface="Meiryo UI" panose="020B0604030504040204" pitchFamily="50" charset="-128"/>
                      </a:endParaRPr>
                    </a:p>
                    <a:p>
                      <a:pPr marL="182563" indent="-182563"/>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〇応募倍率等の問題により、</a:t>
                      </a:r>
                      <a:r>
                        <a:rPr lang="ja-JP" altLang="en-US" sz="1400" dirty="0" smtClean="0">
                          <a:solidFill>
                            <a:schemeClr val="tx1"/>
                          </a:solidFill>
                          <a:latin typeface="Meiryo UI" panose="020B0604030504040204" pitchFamily="50" charset="-128"/>
                          <a:ea typeface="Meiryo UI" panose="020B0604030504040204" pitchFamily="50" charset="-128"/>
                        </a:rPr>
                        <a:t>真に住宅に困窮する世帯の状況が見えにくい、という指摘</a:t>
                      </a:r>
                      <a:endParaRPr kumimoji="1" lang="en-US" altLang="ja-JP" sz="1400" dirty="0" smtClean="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40</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50</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㎡のストック中心</a:t>
                      </a:r>
                      <a:endParaRPr kumimoji="1" lang="en-US" altLang="ja-JP" sz="1400" dirty="0" smtClean="0">
                        <a:solidFill>
                          <a:sysClr val="windowText" lastClr="000000"/>
                        </a:solidFill>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〇築後</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40</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50</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年のストックが多く、これらは今後</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20</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年程度で耐用年限を迎える。</a:t>
                      </a:r>
                      <a:endParaRPr kumimoji="1" lang="en-US" altLang="ja-JP" sz="1400" dirty="0" smtClean="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264575"/>
                  </a:ext>
                </a:extLst>
              </a:tr>
              <a:tr h="1440160">
                <a:tc>
                  <a:txBody>
                    <a:bodyPr/>
                    <a:lstStyle/>
                    <a:p>
                      <a:pPr algn="ctr"/>
                      <a:r>
                        <a:rPr kumimoji="1" lang="en-US" altLang="ja-JP" dirty="0" smtClean="0">
                          <a:solidFill>
                            <a:sysClr val="windowText" lastClr="000000"/>
                          </a:solidFill>
                          <a:latin typeface="Meiryo UI" panose="020B0604030504040204" pitchFamily="50" charset="-128"/>
                          <a:ea typeface="Meiryo UI" panose="020B0604030504040204" pitchFamily="50" charset="-128"/>
                        </a:rPr>
                        <a:t>UR</a:t>
                      </a:r>
                      <a:r>
                        <a:rPr kumimoji="1" lang="ja-JP" altLang="en-US" dirty="0" smtClean="0">
                          <a:solidFill>
                            <a:sysClr val="windowText" lastClr="000000"/>
                          </a:solidFill>
                          <a:latin typeface="Meiryo UI" panose="020B0604030504040204" pitchFamily="50" charset="-128"/>
                          <a:ea typeface="Meiryo UI" panose="020B0604030504040204" pitchFamily="50" charset="-128"/>
                        </a:rPr>
                        <a:t>・公社賃貸住宅</a:t>
                      </a: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182563"/>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〇築後年数の経った家賃の低い住宅には、入居者の高齢化に伴い収入の低い世帯も多く居住</a:t>
                      </a:r>
                      <a:endParaRPr kumimoji="1" lang="en-US" altLang="ja-JP" sz="1400" dirty="0" smtClean="0">
                        <a:solidFill>
                          <a:sysClr val="windowText" lastClr="000000"/>
                        </a:solidFill>
                        <a:latin typeface="Meiryo UI" panose="020B0604030504040204" pitchFamily="50" charset="-128"/>
                        <a:ea typeface="Meiryo UI" panose="020B0604030504040204" pitchFamily="50" charset="-128"/>
                      </a:endParaRPr>
                    </a:p>
                    <a:p>
                      <a:pPr marL="182563" indent="-182563"/>
                      <a:r>
                        <a:rPr kumimoji="1" lang="ja-JP" altLang="en-US" sz="1200" dirty="0" smtClean="0">
                          <a:solidFill>
                            <a:sysClr val="windowText" lastClr="000000"/>
                          </a:solidFill>
                          <a:latin typeface="Meiryo UI" panose="020B0604030504040204" pitchFamily="50" charset="-128"/>
                          <a:ea typeface="Meiryo UI" panose="020B0604030504040204" pitchFamily="50" charset="-128"/>
                        </a:rPr>
                        <a:t>　（ただし新規入居には一定の収入が必要）</a:t>
                      </a:r>
                      <a:endParaRPr kumimoji="1" lang="en-US" altLang="ja-JP" sz="1200" dirty="0" smtClean="0">
                        <a:solidFill>
                          <a:sysClr val="windowText" lastClr="000000"/>
                        </a:solidFill>
                        <a:latin typeface="Meiryo UI" panose="020B0604030504040204" pitchFamily="50" charset="-128"/>
                        <a:ea typeface="Meiryo UI" panose="020B0604030504040204" pitchFamily="50" charset="-128"/>
                      </a:endParaRPr>
                    </a:p>
                    <a:p>
                      <a:pPr marL="182563" indent="-182563"/>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〇１人世帯、２人世帯が多く居住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〇民間賃貸住宅と比較し、延べ面積が広い傾向（</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40</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㎡台のストック中心）</a:t>
                      </a:r>
                      <a:endParaRPr kumimoji="1" lang="en-US" altLang="ja-JP" sz="1400" dirty="0" smtClean="0">
                        <a:solidFill>
                          <a:sysClr val="windowText" lastClr="000000"/>
                        </a:solidFill>
                        <a:latin typeface="Meiryo UI" panose="020B0604030504040204" pitchFamily="50" charset="-128"/>
                        <a:ea typeface="Meiryo UI" panose="020B0604030504040204" pitchFamily="50"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〇築後</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40</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50</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年のストックが多く、これらは今後</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20</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年程度で耐用年限を迎える。</a:t>
                      </a:r>
                    </a:p>
                    <a:p>
                      <a:endParaRPr kumimoji="1" lang="ja-JP" altLang="en-US" sz="14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9977361"/>
                  </a:ext>
                </a:extLst>
              </a:tr>
              <a:tr h="1800200">
                <a:tc>
                  <a:txBody>
                    <a:bodyPr/>
                    <a:lstStyle/>
                    <a:p>
                      <a:pPr algn="ctr"/>
                      <a:r>
                        <a:rPr kumimoji="1" lang="ja-JP" altLang="en-US" dirty="0" smtClean="0">
                          <a:solidFill>
                            <a:sysClr val="windowText" lastClr="000000"/>
                          </a:solidFill>
                          <a:latin typeface="Meiryo UI" panose="020B0604030504040204" pitchFamily="50" charset="-128"/>
                          <a:ea typeface="Meiryo UI" panose="020B0604030504040204" pitchFamily="50" charset="-128"/>
                        </a:rPr>
                        <a:t>民間賃貸住宅</a:t>
                      </a: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indent="-176213"/>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〇家賃幅が広く、世帯収入に応じた住宅を選択して居住</a:t>
                      </a:r>
                      <a:endParaRPr kumimoji="1" lang="en-US" altLang="ja-JP" sz="1400" dirty="0" smtClean="0">
                        <a:solidFill>
                          <a:sysClr val="windowText" lastClr="000000"/>
                        </a:solidFill>
                        <a:latin typeface="Meiryo UI" panose="020B0604030504040204" pitchFamily="50" charset="-128"/>
                        <a:ea typeface="Meiryo UI" panose="020B0604030504040204" pitchFamily="50" charset="-128"/>
                      </a:endParaRPr>
                    </a:p>
                    <a:p>
                      <a:pPr marL="176213" indent="-176213"/>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〇公的賃貸住宅と比較し、家賃がやや高めのため、収入の低い世帯にとっては、やむを得ず入居している場合もあると想定される。</a:t>
                      </a:r>
                      <a:endParaRPr kumimoji="1" lang="ja-JP" altLang="en-US" sz="14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indent="-176213"/>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〇耐震性、面積、築年数などストックの質も様々</a:t>
                      </a:r>
                      <a:endParaRPr kumimoji="1" lang="ja-JP" altLang="en-US" sz="14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3121860"/>
                  </a:ext>
                </a:extLst>
              </a:tr>
            </a:tbl>
          </a:graphicData>
        </a:graphic>
      </p:graphicFrame>
      <p:sp>
        <p:nvSpPr>
          <p:cNvPr id="8" name="Rectangle 1">
            <a:extLst>
              <a:ext uri="{FF2B5EF4-FFF2-40B4-BE49-F238E27FC236}">
                <a16:creationId xmlns:a16="http://schemas.microsoft.com/office/drawing/2014/main" id="{DA813849-5C44-4571-8EFC-E496D78C4CFA}"/>
              </a:ext>
            </a:extLst>
          </p:cNvPr>
          <p:cNvSpPr>
            <a:spLocks noChangeArrowheads="1"/>
          </p:cNvSpPr>
          <p:nvPr/>
        </p:nvSpPr>
        <p:spPr bwMode="auto">
          <a:xfrm>
            <a:off x="-4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入居者、ストックの現状</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6">
            <a:extLst>
              <a:ext uri="{FF2B5EF4-FFF2-40B4-BE49-F238E27FC236}">
                <a16:creationId xmlns:a16="http://schemas.microsoft.com/office/drawing/2014/main" id="{8FEC8EFE-731C-4F64-8DA7-2A23E66029BF}"/>
              </a:ext>
            </a:extLst>
          </p:cNvPr>
          <p:cNvSpPr>
            <a:spLocks noChangeArrowheads="1"/>
          </p:cNvSpPr>
          <p:nvPr/>
        </p:nvSpPr>
        <p:spPr bwMode="auto">
          <a:xfrm>
            <a:off x="6372200" y="6323064"/>
            <a:ext cx="3203848" cy="253916"/>
          </a:xfrm>
          <a:prstGeom prst="rect">
            <a:avLst/>
          </a:prstGeom>
          <a:noFill/>
          <a:ln w="9525">
            <a:no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立地条件などは考慮していない。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34</a:t>
            </a:fld>
            <a:endParaRPr lang="ja-JP" altLang="en-US" sz="1400">
              <a:solidFill>
                <a:schemeClr val="tx1"/>
              </a:solidFill>
            </a:endParaRPr>
          </a:p>
        </p:txBody>
      </p:sp>
    </p:spTree>
    <p:extLst>
      <p:ext uri="{BB962C8B-B14F-4D97-AF65-F5344CB8AC3E}">
        <p14:creationId xmlns:p14="http://schemas.microsoft.com/office/powerpoint/2010/main" val="903645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DA813849-5C44-4571-8EFC-E496D78C4CFA}"/>
              </a:ext>
            </a:extLst>
          </p:cNvPr>
          <p:cNvSpPr>
            <a:spLocks noChangeArrowheads="1"/>
          </p:cNvSpPr>
          <p:nvPr/>
        </p:nvSpPr>
        <p:spPr bwMode="auto">
          <a:xfrm>
            <a:off x="-4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各住宅の役割</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住宅セーフティネットの視点から</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（事務局案）</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797246330"/>
              </p:ext>
            </p:extLst>
          </p:nvPr>
        </p:nvGraphicFramePr>
        <p:xfrm>
          <a:off x="251480" y="1266830"/>
          <a:ext cx="8640959" cy="5493326"/>
        </p:xfrm>
        <a:graphic>
          <a:graphicData uri="http://schemas.openxmlformats.org/drawingml/2006/table">
            <a:tbl>
              <a:tblPr firstRow="1" bandRow="1">
                <a:tableStyleId>{073A0DAA-6AF3-43AB-8588-CEC1D06C72B9}</a:tableStyleId>
              </a:tblPr>
              <a:tblGrid>
                <a:gridCol w="288032">
                  <a:extLst>
                    <a:ext uri="{9D8B030D-6E8A-4147-A177-3AD203B41FA5}">
                      <a16:colId xmlns:a16="http://schemas.microsoft.com/office/drawing/2014/main" val="1750478312"/>
                    </a:ext>
                  </a:extLst>
                </a:gridCol>
                <a:gridCol w="1152128">
                  <a:extLst>
                    <a:ext uri="{9D8B030D-6E8A-4147-A177-3AD203B41FA5}">
                      <a16:colId xmlns:a16="http://schemas.microsoft.com/office/drawing/2014/main" val="1642659345"/>
                    </a:ext>
                  </a:extLst>
                </a:gridCol>
                <a:gridCol w="1584176">
                  <a:extLst>
                    <a:ext uri="{9D8B030D-6E8A-4147-A177-3AD203B41FA5}">
                      <a16:colId xmlns:a16="http://schemas.microsoft.com/office/drawing/2014/main" val="1536193865"/>
                    </a:ext>
                  </a:extLst>
                </a:gridCol>
                <a:gridCol w="1584176">
                  <a:extLst>
                    <a:ext uri="{9D8B030D-6E8A-4147-A177-3AD203B41FA5}">
                      <a16:colId xmlns:a16="http://schemas.microsoft.com/office/drawing/2014/main" val="2590943405"/>
                    </a:ext>
                  </a:extLst>
                </a:gridCol>
                <a:gridCol w="1584176">
                  <a:extLst>
                    <a:ext uri="{9D8B030D-6E8A-4147-A177-3AD203B41FA5}">
                      <a16:colId xmlns:a16="http://schemas.microsoft.com/office/drawing/2014/main" val="2162408288"/>
                    </a:ext>
                  </a:extLst>
                </a:gridCol>
                <a:gridCol w="2448271">
                  <a:extLst>
                    <a:ext uri="{9D8B030D-6E8A-4147-A177-3AD203B41FA5}">
                      <a16:colId xmlns:a16="http://schemas.microsoft.com/office/drawing/2014/main" val="3957867431"/>
                    </a:ext>
                  </a:extLst>
                </a:gridCol>
              </a:tblGrid>
              <a:tr h="360040">
                <a:tc gridSpan="2">
                  <a:txBody>
                    <a:bodyP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経済的側面</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社会的側面</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質的側面</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役割</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1448546"/>
                  </a:ext>
                </a:extLst>
              </a:tr>
              <a:tr h="292191">
                <a:tc rowSpan="2" gridSpan="2">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公営住宅</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rowSpan="2">
                  <a:txBody>
                    <a:bodyPr/>
                    <a:lstStyle/>
                    <a:p>
                      <a:pPr marL="176213" indent="-176213"/>
                      <a:r>
                        <a:rPr kumimoji="1" lang="ja-JP" altLang="en-US" sz="1400" dirty="0" smtClean="0">
                          <a:solidFill>
                            <a:schemeClr val="tx1"/>
                          </a:solidFill>
                          <a:latin typeface="Meiryo UI" panose="020B0604030504040204" pitchFamily="50" charset="-128"/>
                          <a:ea typeface="Meiryo UI" panose="020B0604030504040204" pitchFamily="50" charset="-128"/>
                        </a:rPr>
                        <a:t>〇居住の安定確保を図るべき収入の低い世帯に対する住宅セーフティネット</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7750"/>
                  </a:ext>
                </a:extLst>
              </a:tr>
              <a:tr h="602754">
                <a:tc gridSpan="2" vMerge="1">
                  <a:txBody>
                    <a:bodyPr/>
                    <a:lstStyle/>
                    <a:p>
                      <a:endParaRPr kumimoji="1" lang="ja-JP" altLang="en-US"/>
                    </a:p>
                  </a:txBody>
                  <a:tcPr/>
                </a:tc>
                <a:tc hMerge="1" vMerge="1">
                  <a:txBody>
                    <a:bodyPr/>
                    <a:lstStyle/>
                    <a:p>
                      <a:endParaRPr kumimoji="1" lang="ja-JP" altLang="en-US"/>
                    </a:p>
                  </a:txBody>
                  <a:tcPr/>
                </a:tc>
                <a:tc>
                  <a:txBody>
                    <a:bodyPr/>
                    <a:lstStyle/>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・応能応益により低所得者に対応</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・入居に対する制約はない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90488" indent="-90488"/>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・面積は広い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・順次、耐震化</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783362044"/>
                  </a:ext>
                </a:extLst>
              </a:tr>
              <a:tr h="158243">
                <a:tc rowSpan="2" gridSpan="2">
                  <a:txBody>
                    <a:bodyPr/>
                    <a:lstStyle/>
                    <a:p>
                      <a:r>
                        <a:rPr kumimoji="1" lang="en-US" altLang="ja-JP" sz="1600" dirty="0" smtClean="0">
                          <a:solidFill>
                            <a:schemeClr val="tx1"/>
                          </a:solidFill>
                          <a:latin typeface="Meiryo UI" panose="020B0604030504040204" pitchFamily="50" charset="-128"/>
                          <a:ea typeface="Meiryo UI" panose="020B0604030504040204" pitchFamily="50" charset="-128"/>
                        </a:rPr>
                        <a:t>UR</a:t>
                      </a: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公社賃貸住宅</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rowSpan="2">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〇社会的側面から居住の安定確保を図るべき世帯に対する住宅セーフティネット</a:t>
                      </a:r>
                    </a:p>
                    <a:p>
                      <a:pPr marL="176213" indent="-176213"/>
                      <a:r>
                        <a:rPr kumimoji="1" lang="ja-JP" altLang="en-US" sz="1400" dirty="0" smtClean="0">
                          <a:solidFill>
                            <a:schemeClr val="tx1"/>
                          </a:solidFill>
                          <a:latin typeface="Meiryo UI" panose="020B0604030504040204" pitchFamily="50" charset="-128"/>
                          <a:ea typeface="Meiryo UI" panose="020B0604030504040204" pitchFamily="50" charset="-128"/>
                        </a:rPr>
                        <a:t>〇低い家賃のストックは、事実上、収入の低い世帯に対する住宅セーフティネットとして機能</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322568"/>
                  </a:ext>
                </a:extLst>
              </a:tr>
              <a:tr h="740701">
                <a:tc gridSpan="2" vMerge="1">
                  <a:txBody>
                    <a:bodyPr/>
                    <a:lstStyle/>
                    <a:p>
                      <a:endParaRPr kumimoji="1" lang="ja-JP" altLang="en-US"/>
                    </a:p>
                  </a:txBody>
                  <a:tcPr/>
                </a:tc>
                <a:tc hMerge="1" vMerge="1">
                  <a:txBody>
                    <a:bodyPr/>
                    <a:lstStyle/>
                    <a:p>
                      <a:endParaRPr kumimoji="1" lang="ja-JP" altLang="en-US"/>
                    </a:p>
                  </a:txBody>
                  <a:tcPr/>
                </a:tc>
                <a:tc>
                  <a:txBody>
                    <a:bodyPr/>
                    <a:lstStyle/>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・低家賃ストックあり</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・低所得高齢者に対する家賃減額</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UR/</a:t>
                      </a:r>
                      <a:r>
                        <a:rPr kumimoji="1" lang="ja-JP" altLang="en-US" sz="1200" dirty="0" smtClean="0">
                          <a:solidFill>
                            <a:schemeClr val="tx1"/>
                          </a:solidFill>
                          <a:latin typeface="Meiryo UI" panose="020B0604030504040204" pitchFamily="50" charset="-128"/>
                          <a:ea typeface="Meiryo UI" panose="020B0604030504040204" pitchFamily="50" charset="-128"/>
                        </a:rPr>
                        <a:t>一部のみ）</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・入居に対する制約はない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90488" indent="-90488"/>
                      <a:r>
                        <a:rPr kumimoji="1" lang="ja-JP" altLang="en-US" sz="1050" dirty="0" smtClean="0">
                          <a:solidFill>
                            <a:schemeClr val="tx1"/>
                          </a:solidFill>
                          <a:latin typeface="Meiryo UI" panose="020B0604030504040204" pitchFamily="50" charset="-128"/>
                          <a:ea typeface="Meiryo UI" panose="020B0604030504040204" pitchFamily="50" charset="-128"/>
                        </a:rPr>
                        <a:t>（一定の収入基準あり）</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・面積は広い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・順次、耐震化</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746942709"/>
                  </a:ext>
                </a:extLst>
              </a:tr>
              <a:tr h="378406">
                <a:tc rowSpan="2" gridSpan="2">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民間賃貸住宅</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2" hMerge="1">
                  <a:txBody>
                    <a:bodyPr/>
                    <a:lstStyle/>
                    <a:p>
                      <a:endParaRPr kumimoji="1" lang="ja-JP" altLang="en-US"/>
                    </a:p>
                  </a:txBody>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rowSpan="2">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〇市場に多く流通し、幅広いニーズに応えることのできる住宅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1129114"/>
                  </a:ext>
                </a:extLst>
              </a:tr>
              <a:tr h="428148">
                <a:tc gridSpan="2" vMerge="1">
                  <a:txBody>
                    <a:bodyPr/>
                    <a:lstStyle/>
                    <a:p>
                      <a:endParaRPr kumimoji="1" lang="ja-JP" altLang="en-US"/>
                    </a:p>
                  </a:txBody>
                  <a:tcPr/>
                </a:tc>
                <a:tc hMerge="1" vMerge="1">
                  <a:txBody>
                    <a:bodyPr/>
                    <a:lstStyle/>
                    <a:p>
                      <a:endParaRPr kumimoji="1" lang="ja-JP" altLang="en-US"/>
                    </a:p>
                  </a:txBody>
                  <a:tcPr/>
                </a:tc>
                <a:tc>
                  <a:txBody>
                    <a:bodyPr/>
                    <a:lstStyle/>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・低家賃ストックあり</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・一部に入居に対する制約あり</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・幅はあるが、狭小なものも多い</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130815670"/>
                  </a:ext>
                </a:extLst>
              </a:tr>
              <a:tr h="390654">
                <a:tc rowSpan="2">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セーフティネット住宅</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baseline="300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rowSpan="2">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〇社会的側面から居住の安定確保を図るべき世帯に対する住宅セーフティネット</a:t>
                      </a:r>
                    </a:p>
                    <a:p>
                      <a:pPr marL="176213" indent="-176213"/>
                      <a:r>
                        <a:rPr kumimoji="1" lang="ja-JP" altLang="en-US" sz="1400" dirty="0" smtClean="0">
                          <a:solidFill>
                            <a:schemeClr val="tx1"/>
                          </a:solidFill>
                          <a:latin typeface="Meiryo UI" panose="020B0604030504040204" pitchFamily="50" charset="-128"/>
                          <a:ea typeface="Meiryo UI" panose="020B0604030504040204" pitchFamily="50" charset="-128"/>
                        </a:rPr>
                        <a:t>〇低い家賃のストックは、事実上、収入の低い世帯に対する住宅セーフティネットとして機能</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3295124"/>
                  </a:ext>
                </a:extLst>
              </a:tr>
              <a:tr h="617458">
                <a:tc vMerge="1">
                  <a:txBody>
                    <a:bodyPr/>
                    <a:lstStyle/>
                    <a:p>
                      <a:endParaRPr kumimoji="1" lang="ja-JP" altLang="en-US"/>
                    </a:p>
                  </a:txBody>
                  <a:tcPr/>
                </a:tc>
                <a:tc vMerge="1">
                  <a:txBody>
                    <a:bodyPr/>
                    <a:lstStyle/>
                    <a:p>
                      <a:endParaRPr kumimoji="1" lang="ja-JP" altLang="en-US"/>
                    </a:p>
                  </a:txBody>
                  <a:tcPr/>
                </a:tc>
                <a:tc>
                  <a:txBody>
                    <a:bodyPr/>
                    <a:lstStyle/>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・低家賃ストックあり</a:t>
                      </a:r>
                    </a:p>
                    <a:p>
                      <a:r>
                        <a:rPr kumimoji="1" lang="ja-JP" altLang="en-US" sz="1400" dirty="0" smtClean="0">
                          <a:solidFill>
                            <a:schemeClr val="tx1"/>
                          </a:solidFill>
                          <a:latin typeface="Meiryo UI" panose="020B0604030504040204" pitchFamily="50" charset="-128"/>
                          <a:ea typeface="Meiryo UI" panose="020B0604030504040204" pitchFamily="50" charset="-128"/>
                        </a:rPr>
                        <a:t>・国の補助制度あり</a:t>
                      </a:r>
                      <a:r>
                        <a:rPr kumimoji="1" lang="ja-JP" altLang="en-US" sz="1200" dirty="0" smtClean="0">
                          <a:solidFill>
                            <a:schemeClr val="tx1"/>
                          </a:solidFill>
                          <a:latin typeface="Meiryo UI" panose="020B0604030504040204" pitchFamily="50" charset="-128"/>
                          <a:ea typeface="Meiryo UI" panose="020B0604030504040204" pitchFamily="50" charset="-128"/>
                        </a:rPr>
                        <a:t>（府内で家賃補助を実施している自治体なし）</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・入居に対する制約はない</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・耐震性あり</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90488" indent="-90488"/>
                      <a:r>
                        <a:rPr kumimoji="1" lang="ja-JP" altLang="en-US" sz="1400" dirty="0" smtClean="0">
                          <a:solidFill>
                            <a:schemeClr val="tx1"/>
                          </a:solidFill>
                          <a:latin typeface="Meiryo UI" panose="020B0604030504040204" pitchFamily="50" charset="-128"/>
                          <a:ea typeface="Meiryo UI" panose="020B0604030504040204" pitchFamily="50" charset="-128"/>
                        </a:rPr>
                        <a:t>・面積基準あり</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975924140"/>
                  </a:ext>
                </a:extLst>
              </a:tr>
            </a:tbl>
          </a:graphicData>
        </a:graphic>
      </p:graphicFrame>
      <p:sp>
        <p:nvSpPr>
          <p:cNvPr id="5" name="Rectangle 6">
            <a:extLst>
              <a:ext uri="{FF2B5EF4-FFF2-40B4-BE49-F238E27FC236}">
                <a16:creationId xmlns:a16="http://schemas.microsoft.com/office/drawing/2014/main" id="{8FEC8EFE-731C-4F64-8DA7-2A23E66029BF}"/>
              </a:ext>
            </a:extLst>
          </p:cNvPr>
          <p:cNvSpPr>
            <a:spLocks noChangeArrowheads="1"/>
          </p:cNvSpPr>
          <p:nvPr/>
        </p:nvSpPr>
        <p:spPr bwMode="auto">
          <a:xfrm>
            <a:off x="251480" y="526249"/>
            <a:ext cx="8586000" cy="646331"/>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eaLnBrk="1" hangingPunct="1">
              <a:spcBef>
                <a:spcPct val="0"/>
              </a:spcBef>
              <a:buFontTx/>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各住宅の入居者、ストックの現状を踏まえ、住宅セーフティネットの３つの側面から、どのような役割を果たしているのかを整理。</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35</a:t>
            </a:fld>
            <a:endParaRPr lang="ja-JP" altLang="en-US" sz="1400">
              <a:solidFill>
                <a:schemeClr val="tx1"/>
              </a:solidFill>
            </a:endParaRPr>
          </a:p>
        </p:txBody>
      </p:sp>
    </p:spTree>
    <p:extLst>
      <p:ext uri="{BB962C8B-B14F-4D97-AF65-F5344CB8AC3E}">
        <p14:creationId xmlns:p14="http://schemas.microsoft.com/office/powerpoint/2010/main" val="252531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大阪府における住宅セーフティネットの基本的な考え方</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45686" y="884543"/>
            <a:ext cx="8329391" cy="2529923"/>
          </a:xfrm>
          <a:prstGeom prst="rect">
            <a:avLst/>
          </a:prstGeom>
          <a:ln cmpd="sng">
            <a:noFill/>
          </a:ln>
        </p:spPr>
        <p:txBody>
          <a:bodyPr wrap="square">
            <a:spAutoFit/>
          </a:bodyPr>
          <a:lstStyle/>
          <a:p>
            <a:pPr marL="442913" lvl="0" indent="-357188" fontAlgn="base">
              <a:lnSpc>
                <a:spcPct val="110000"/>
              </a:lnSpc>
              <a:spcAft>
                <a:spcPct val="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「経済的側面」、「社会的側面」、「質的側面」から</a:t>
            </a:r>
            <a:r>
              <a:rPr lang="ja-JP" altLang="en-US" dirty="0">
                <a:latin typeface="Meiryo UI" panose="020B0604030504040204" pitchFamily="50" charset="-128"/>
                <a:ea typeface="Meiryo UI" panose="020B0604030504040204" pitchFamily="50" charset="-128"/>
                <a:cs typeface="Meiryo UI" panose="020B0604030504040204" pitchFamily="50" charset="-128"/>
              </a:rPr>
              <a:t>、全ての府民が安心して住宅を確保できるように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dirty="0">
                <a:latin typeface="Meiryo UI" panose="020B0604030504040204" pitchFamily="50" charset="-128"/>
                <a:ea typeface="Meiryo UI" panose="020B0604030504040204" pitchFamily="50" charset="-128"/>
                <a:cs typeface="Meiryo UI" panose="020B0604030504040204" pitchFamily="50" charset="-128"/>
              </a:rPr>
              <a:t>ことが住宅政策の重要な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42913" lvl="0" indent="-357188" fontAlgn="base">
              <a:lnSpc>
                <a:spcPct val="110000"/>
              </a:lnSpc>
              <a:spcAft>
                <a:spcPct val="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住宅</a:t>
            </a:r>
            <a:r>
              <a:rPr lang="ja-JP" altLang="en-US" dirty="0">
                <a:latin typeface="Meiryo UI" panose="020B0604030504040204" pitchFamily="50" charset="-128"/>
                <a:ea typeface="Meiryo UI" panose="020B0604030504040204" pitchFamily="50" charset="-128"/>
                <a:cs typeface="Meiryo UI" panose="020B0604030504040204" pitchFamily="50" charset="-128"/>
              </a:rPr>
              <a:t>は、市場において自らで確保することが基本だが、高齢者や</a:t>
            </a:r>
            <a:r>
              <a:rPr lang="ja-JP" altLang="en-US"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dirty="0">
                <a:latin typeface="Meiryo UI" panose="020B0604030504040204" pitchFamily="50" charset="-128"/>
                <a:ea typeface="Meiryo UI" panose="020B0604030504040204" pitchFamily="50" charset="-128"/>
                <a:cs typeface="Meiryo UI" panose="020B0604030504040204" pitchFamily="50" charset="-128"/>
              </a:rPr>
              <a:t>者、低額所得者など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一定の質を備えた住宅を確保できない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府民が存在</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2913" lvl="0" indent="-357188" fontAlgn="base">
              <a:lnSpc>
                <a:spcPct val="110000"/>
              </a:lnSpc>
              <a:spcAft>
                <a:spcPct val="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これら</a:t>
            </a:r>
            <a:r>
              <a:rPr lang="ja-JP" altLang="en-US" dirty="0">
                <a:latin typeface="Meiryo UI" panose="020B0604030504040204" pitchFamily="50" charset="-128"/>
                <a:ea typeface="Meiryo UI" panose="020B0604030504040204" pitchFamily="50" charset="-128"/>
                <a:cs typeface="Meiryo UI" panose="020B0604030504040204" pitchFamily="50" charset="-128"/>
              </a:rPr>
              <a:t>の府民に対し、</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民間賃貸住宅を含めた住宅ストック全体を活用した「住宅セーフティネット</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により居住の安定確保を</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u="sng" dirty="0">
              <a:latin typeface="Meiryo UI" panose="020B0604030504040204" pitchFamily="50" charset="-128"/>
              <a:ea typeface="Meiryo UI" panose="020B0604030504040204" pitchFamily="50" charset="-128"/>
              <a:cs typeface="Meiryo UI" panose="020B0604030504040204" pitchFamily="50" charset="-128"/>
            </a:endParaRPr>
          </a:p>
          <a:p>
            <a:pPr marL="442913" lvl="0" indent="-357188" fontAlgn="base">
              <a:lnSpc>
                <a:spcPct val="110000"/>
              </a:lnSpc>
              <a:spcAft>
                <a:spcPct val="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理念</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として、公営、公的賃貸住宅は、民間賃貸住宅を補完するものとして、民間で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対応できない</a:t>
            </a:r>
            <a:r>
              <a:rPr lang="ja-JP" altLang="en-US" dirty="0">
                <a:latin typeface="Meiryo UI" panose="020B0604030504040204" pitchFamily="50" charset="-128"/>
                <a:ea typeface="Meiryo UI" panose="020B0604030504040204" pitchFamily="50" charset="-128"/>
                <a:cs typeface="Meiryo UI" panose="020B0604030504040204" pitchFamily="50" charset="-128"/>
              </a:rPr>
              <a:t>範囲での役割を担う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rotWithShape="1">
          <a:blip r:embed="rId2"/>
          <a:srcRect b="11349"/>
          <a:stretch/>
        </p:blipFill>
        <p:spPr>
          <a:xfrm>
            <a:off x="755576" y="3856187"/>
            <a:ext cx="4583894" cy="1938154"/>
          </a:xfrm>
          <a:prstGeom prst="rect">
            <a:avLst/>
          </a:prstGeom>
        </p:spPr>
      </p:pic>
      <p:pic>
        <p:nvPicPr>
          <p:cNvPr id="20" name="図 19"/>
          <p:cNvPicPr>
            <a:picLocks noChangeAspect="1"/>
          </p:cNvPicPr>
          <p:nvPr/>
        </p:nvPicPr>
        <p:blipFill>
          <a:blip r:embed="rId3"/>
          <a:stretch>
            <a:fillRect/>
          </a:stretch>
        </p:blipFill>
        <p:spPr>
          <a:xfrm>
            <a:off x="5569415" y="3459160"/>
            <a:ext cx="2724067" cy="849540"/>
          </a:xfrm>
          <a:prstGeom prst="rect">
            <a:avLst/>
          </a:prstGeom>
        </p:spPr>
      </p:pic>
      <p:pic>
        <p:nvPicPr>
          <p:cNvPr id="22" name="図 21"/>
          <p:cNvPicPr>
            <a:picLocks noChangeAspect="1"/>
          </p:cNvPicPr>
          <p:nvPr/>
        </p:nvPicPr>
        <p:blipFill>
          <a:blip r:embed="rId4"/>
          <a:stretch>
            <a:fillRect/>
          </a:stretch>
        </p:blipFill>
        <p:spPr>
          <a:xfrm>
            <a:off x="5569415" y="4498255"/>
            <a:ext cx="2724068" cy="840305"/>
          </a:xfrm>
          <a:prstGeom prst="rect">
            <a:avLst/>
          </a:prstGeom>
        </p:spPr>
      </p:pic>
      <p:pic>
        <p:nvPicPr>
          <p:cNvPr id="23" name="図 22"/>
          <p:cNvPicPr>
            <a:picLocks noChangeAspect="1"/>
          </p:cNvPicPr>
          <p:nvPr/>
        </p:nvPicPr>
        <p:blipFill>
          <a:blip r:embed="rId5"/>
          <a:stretch>
            <a:fillRect/>
          </a:stretch>
        </p:blipFill>
        <p:spPr>
          <a:xfrm>
            <a:off x="5580112" y="5528115"/>
            <a:ext cx="2724067" cy="849540"/>
          </a:xfrm>
          <a:prstGeom prst="rect">
            <a:avLst/>
          </a:prstGeom>
        </p:spPr>
      </p:pic>
      <p:sp>
        <p:nvSpPr>
          <p:cNvPr id="10"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4</a:t>
            </a:fld>
            <a:endParaRPr lang="ja-JP" altLang="en-US" sz="1400">
              <a:solidFill>
                <a:schemeClr val="tx1"/>
              </a:solidFill>
            </a:endParaRPr>
          </a:p>
        </p:txBody>
      </p:sp>
    </p:spTree>
    <p:extLst>
      <p:ext uri="{BB962C8B-B14F-4D97-AF65-F5344CB8AC3E}">
        <p14:creationId xmlns:p14="http://schemas.microsoft.com/office/powerpoint/2010/main" val="216401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C1E29021-D3AC-447B-8453-4611622E9F05}"/>
              </a:ext>
            </a:extLst>
          </p:cNvPr>
          <p:cNvPicPr>
            <a:picLocks noChangeAspect="1"/>
          </p:cNvPicPr>
          <p:nvPr/>
        </p:nvPicPr>
        <p:blipFill>
          <a:blip r:embed="rId2"/>
          <a:stretch>
            <a:fillRect/>
          </a:stretch>
        </p:blipFill>
        <p:spPr>
          <a:xfrm rot="16200000">
            <a:off x="4774955" y="-3346242"/>
            <a:ext cx="432000" cy="8077830"/>
          </a:xfrm>
          <a:prstGeom prst="rect">
            <a:avLst/>
          </a:prstGeom>
        </p:spPr>
      </p:pic>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住宅セーフティネットを取り巻く近年の</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動き</a:t>
            </a:r>
          </a:p>
        </p:txBody>
      </p:sp>
      <p:sp>
        <p:nvSpPr>
          <p:cNvPr id="5" name="テキスト ボックス 4">
            <a:extLst>
              <a:ext uri="{FF2B5EF4-FFF2-40B4-BE49-F238E27FC236}">
                <a16:creationId xmlns:a16="http://schemas.microsoft.com/office/drawing/2014/main" id="{42920BA3-2AB7-4BAC-8957-5FA0684DE9C6}"/>
              </a:ext>
            </a:extLst>
          </p:cNvPr>
          <p:cNvSpPr txBox="1"/>
          <p:nvPr/>
        </p:nvSpPr>
        <p:spPr>
          <a:xfrm>
            <a:off x="1187624" y="548680"/>
            <a:ext cx="7401385"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H22</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H24</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H26</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H28</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H30</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R2</a:t>
            </a:r>
          </a:p>
        </p:txBody>
      </p:sp>
      <p:sp>
        <p:nvSpPr>
          <p:cNvPr id="6" name="四角形: 角を丸くする 5">
            <a:extLst>
              <a:ext uri="{FF2B5EF4-FFF2-40B4-BE49-F238E27FC236}">
                <a16:creationId xmlns:a16="http://schemas.microsoft.com/office/drawing/2014/main" id="{7689388C-517D-48E0-AA82-347F6B29A33F}"/>
              </a:ext>
            </a:extLst>
          </p:cNvPr>
          <p:cNvSpPr/>
          <p:nvPr/>
        </p:nvSpPr>
        <p:spPr>
          <a:xfrm>
            <a:off x="207140" y="991715"/>
            <a:ext cx="8822730" cy="1963400"/>
          </a:xfrm>
          <a:prstGeom prst="roundRect">
            <a:avLst>
              <a:gd name="adj" fmla="val 5939"/>
            </a:avLst>
          </a:prstGeom>
          <a:solidFill>
            <a:schemeClr val="bg1">
              <a:lumMod val="95000"/>
            </a:schemeClr>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法に基づく</a:t>
            </a:r>
            <a:endParaRPr kumimoji="1" lang="en-US" altLang="ja-JP"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6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計画等</a:t>
            </a:r>
            <a:endParaRPr kumimoji="1"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 name="矢印: 右 7">
            <a:extLst>
              <a:ext uri="{FF2B5EF4-FFF2-40B4-BE49-F238E27FC236}">
                <a16:creationId xmlns:a16="http://schemas.microsoft.com/office/drawing/2014/main" id="{40DA1CC3-04E1-403D-9CA9-F063F751EF8D}"/>
              </a:ext>
            </a:extLst>
          </p:cNvPr>
          <p:cNvSpPr/>
          <p:nvPr/>
        </p:nvSpPr>
        <p:spPr>
          <a:xfrm>
            <a:off x="4595371" y="2152346"/>
            <a:ext cx="1128757" cy="294851"/>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B71A3216-2BC4-4AED-903B-3004026693CF}"/>
              </a:ext>
            </a:extLst>
          </p:cNvPr>
          <p:cNvSpPr/>
          <p:nvPr/>
        </p:nvSpPr>
        <p:spPr>
          <a:xfrm>
            <a:off x="207139" y="3117843"/>
            <a:ext cx="8822731" cy="2388237"/>
          </a:xfrm>
          <a:prstGeom prst="roundRect">
            <a:avLst>
              <a:gd name="adj" fmla="val 3501"/>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府</a:t>
            </a:r>
            <a:r>
              <a:rPr lang="ja-JP" altLang="en-US" sz="16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a:t>
            </a:r>
            <a:endParaRPr lang="en-US" altLang="ja-JP" sz="16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6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取組み</a:t>
            </a:r>
            <a:endParaRPr kumimoji="1"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 name="矢印: ストライプ 11">
            <a:extLst>
              <a:ext uri="{FF2B5EF4-FFF2-40B4-BE49-F238E27FC236}">
                <a16:creationId xmlns:a16="http://schemas.microsoft.com/office/drawing/2014/main" id="{5B438876-399C-45D9-9FC5-C7E332277490}"/>
              </a:ext>
            </a:extLst>
          </p:cNvPr>
          <p:cNvSpPr/>
          <p:nvPr/>
        </p:nvSpPr>
        <p:spPr>
          <a:xfrm>
            <a:off x="1187624" y="2144986"/>
            <a:ext cx="1228222" cy="277104"/>
          </a:xfrm>
          <a:prstGeom prst="stripedRightArrow">
            <a:avLst>
              <a:gd name="adj1" fmla="val 50000"/>
              <a:gd name="adj2"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ストライプ 16">
            <a:extLst>
              <a:ext uri="{FF2B5EF4-FFF2-40B4-BE49-F238E27FC236}">
                <a16:creationId xmlns:a16="http://schemas.microsoft.com/office/drawing/2014/main" id="{6D6D192E-ACE6-472D-97C9-4ACA7FE9C2D1}"/>
              </a:ext>
            </a:extLst>
          </p:cNvPr>
          <p:cNvSpPr/>
          <p:nvPr/>
        </p:nvSpPr>
        <p:spPr>
          <a:xfrm>
            <a:off x="1187624" y="1178542"/>
            <a:ext cx="5078318" cy="277104"/>
          </a:xfrm>
          <a:prstGeom prst="stripedRightArrow">
            <a:avLst>
              <a:gd name="adj1" fmla="val 50000"/>
              <a:gd name="adj2"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0E639E5-E8A1-4338-AC86-2AD15634F8FB}"/>
              </a:ext>
            </a:extLst>
          </p:cNvPr>
          <p:cNvSpPr txBox="1"/>
          <p:nvPr/>
        </p:nvSpPr>
        <p:spPr>
          <a:xfrm>
            <a:off x="1254231" y="3291507"/>
            <a:ext cx="2581156" cy="44627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en-US" altLang="ja-JP" sz="1200" baseline="30000" dirty="0">
                <a:latin typeface="Meiryo UI" panose="020B0604030504040204" pitchFamily="50" charset="-128"/>
                <a:ea typeface="Meiryo UI" panose="020B0604030504040204" pitchFamily="50" charset="-128"/>
              </a:rPr>
              <a:t>H19</a:t>
            </a:r>
            <a:r>
              <a:rPr lang="ja-JP" altLang="en-US" sz="1200" dirty="0">
                <a:latin typeface="Meiryo UI" panose="020B0604030504040204" pitchFamily="50" charset="-128"/>
                <a:ea typeface="Meiryo UI" panose="020B0604030504040204" pitchFamily="50" charset="-128"/>
              </a:rPr>
              <a:t>あんしん賃貸</a:t>
            </a:r>
            <a:r>
              <a:rPr lang="ja-JP" altLang="en-US" sz="1200" dirty="0" smtClean="0">
                <a:latin typeface="Meiryo UI" panose="020B0604030504040204" pitchFamily="50" charset="-128"/>
                <a:ea typeface="Meiryo UI" panose="020B0604030504040204" pitchFamily="50" charset="-128"/>
              </a:rPr>
              <a:t>住宅登録開始</a:t>
            </a:r>
            <a:endParaRPr lang="en-US" altLang="ja-JP" sz="12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入居を拒まない賃貸</a:t>
            </a:r>
            <a:r>
              <a:rPr kumimoji="1" lang="ja-JP" altLang="en-US" sz="1100" dirty="0">
                <a:latin typeface="Meiryo UI" panose="020B0604030504040204" pitchFamily="50" charset="-128"/>
                <a:ea typeface="Meiryo UI" panose="020B0604030504040204" pitchFamily="50" charset="-128"/>
              </a:rPr>
              <a:t>住宅の登録制度）</a:t>
            </a:r>
          </a:p>
        </p:txBody>
      </p:sp>
      <p:sp>
        <p:nvSpPr>
          <p:cNvPr id="21" name="矢印: 右 20">
            <a:extLst>
              <a:ext uri="{FF2B5EF4-FFF2-40B4-BE49-F238E27FC236}">
                <a16:creationId xmlns:a16="http://schemas.microsoft.com/office/drawing/2014/main" id="{463B801C-0EE1-4EE8-9BF4-309D38AEF4B3}"/>
              </a:ext>
            </a:extLst>
          </p:cNvPr>
          <p:cNvSpPr/>
          <p:nvPr/>
        </p:nvSpPr>
        <p:spPr>
          <a:xfrm>
            <a:off x="3899080" y="3378323"/>
            <a:ext cx="2431314" cy="281628"/>
          </a:xfrm>
          <a:prstGeom prst="rightArrow">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5778C84-18C7-4810-9828-F37D445D86B1}"/>
              </a:ext>
            </a:extLst>
          </p:cNvPr>
          <p:cNvSpPr txBox="1"/>
          <p:nvPr/>
        </p:nvSpPr>
        <p:spPr>
          <a:xfrm>
            <a:off x="6182227" y="3871639"/>
            <a:ext cx="2781531"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200" baseline="30000" dirty="0">
                <a:latin typeface="Meiryo UI" panose="020B0604030504040204" pitchFamily="50" charset="-128"/>
                <a:ea typeface="Meiryo UI" panose="020B0604030504040204" pitchFamily="50" charset="-128"/>
              </a:rPr>
              <a:t>R2</a:t>
            </a:r>
            <a:r>
              <a:rPr kumimoji="1" lang="ja-JP" altLang="en-US" sz="1200" dirty="0">
                <a:latin typeface="Meiryo UI" panose="020B0604030504040204" pitchFamily="50" charset="-128"/>
                <a:ea typeface="Meiryo UI" panose="020B0604030504040204" pitchFamily="50" charset="-128"/>
              </a:rPr>
              <a:t>家賃債務保証支援制度</a:t>
            </a:r>
            <a:r>
              <a:rPr kumimoji="1" lang="ja-JP" altLang="en-US" sz="1200" dirty="0" smtClean="0">
                <a:latin typeface="Meiryo UI" panose="020B0604030504040204" pitchFamily="50" charset="-128"/>
                <a:ea typeface="Meiryo UI" panose="020B0604030504040204" pitchFamily="50" charset="-128"/>
              </a:rPr>
              <a:t>開始</a:t>
            </a:r>
            <a:r>
              <a:rPr kumimoji="1" lang="ja-JP" altLang="en-US" sz="1000" dirty="0" smtClean="0">
                <a:latin typeface="Meiryo UI" panose="020B0604030504040204" pitchFamily="50" charset="-128"/>
                <a:ea typeface="Meiryo UI" panose="020B0604030504040204" pitchFamily="50" charset="-128"/>
              </a:rPr>
              <a:t>（予定）</a:t>
            </a:r>
            <a:endParaRPr kumimoji="1" lang="ja-JP" altLang="en-US" sz="9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957FD93-F573-4373-BD48-434216C44E62}"/>
              </a:ext>
            </a:extLst>
          </p:cNvPr>
          <p:cNvSpPr txBox="1"/>
          <p:nvPr/>
        </p:nvSpPr>
        <p:spPr>
          <a:xfrm>
            <a:off x="4355976" y="3872637"/>
            <a:ext cx="1838965"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200" baseline="30000" dirty="0" smtClean="0">
                <a:latin typeface="Meiryo UI" panose="020B0604030504040204" pitchFamily="50" charset="-128"/>
                <a:ea typeface="Meiryo UI" panose="020B0604030504040204" pitchFamily="50" charset="-128"/>
              </a:rPr>
              <a:t>H27</a:t>
            </a:r>
            <a:r>
              <a:rPr kumimoji="1" lang="ja-JP" altLang="en-US" sz="1200" dirty="0" smtClean="0">
                <a:latin typeface="Meiryo UI" panose="020B0604030504040204" pitchFamily="50" charset="-128"/>
                <a:ea typeface="Meiryo UI" panose="020B0604030504040204" pitchFamily="50" charset="-128"/>
              </a:rPr>
              <a:t>居住</a:t>
            </a:r>
            <a:r>
              <a:rPr kumimoji="1" lang="ja-JP" altLang="en-US" sz="1200" dirty="0">
                <a:latin typeface="Meiryo UI" panose="020B0604030504040204" pitchFamily="50" charset="-128"/>
                <a:ea typeface="Meiryo UI" panose="020B0604030504040204" pitchFamily="50" charset="-128"/>
              </a:rPr>
              <a:t>支援協議会設立</a:t>
            </a:r>
            <a:endParaRPr kumimoji="1" lang="ja-JP" altLang="en-US" sz="11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DDE5E12A-E684-4288-BC92-38A3FD14454A}"/>
              </a:ext>
            </a:extLst>
          </p:cNvPr>
          <p:cNvSpPr txBox="1"/>
          <p:nvPr/>
        </p:nvSpPr>
        <p:spPr>
          <a:xfrm>
            <a:off x="1254231" y="4004622"/>
            <a:ext cx="2733441"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200" baseline="30000" dirty="0" smtClean="0">
                <a:latin typeface="Meiryo UI" panose="020B0604030504040204" pitchFamily="50" charset="-128"/>
                <a:ea typeface="Meiryo UI" panose="020B0604030504040204" pitchFamily="50" charset="-128"/>
              </a:rPr>
              <a:t>H11</a:t>
            </a:r>
            <a:r>
              <a:rPr kumimoji="1" lang="ja-JP" altLang="en-US" sz="1200" dirty="0" smtClean="0">
                <a:latin typeface="Meiryo UI" panose="020B0604030504040204" pitchFamily="50" charset="-128"/>
                <a:ea typeface="Meiryo UI" panose="020B0604030504040204" pitchFamily="50" charset="-128"/>
              </a:rPr>
              <a:t>高齢者向け</a:t>
            </a:r>
            <a:r>
              <a:rPr kumimoji="1" lang="ja-JP" altLang="en-US" sz="1200" dirty="0">
                <a:latin typeface="Meiryo UI" panose="020B0604030504040204" pitchFamily="50" charset="-128"/>
                <a:ea typeface="Meiryo UI" panose="020B0604030504040204" pitchFamily="50" charset="-128"/>
              </a:rPr>
              <a:t>優良賃貸</a:t>
            </a:r>
            <a:r>
              <a:rPr kumimoji="1" lang="ja-JP" altLang="en-US" sz="1200" dirty="0" smtClean="0">
                <a:latin typeface="Meiryo UI" panose="020B0604030504040204" pitchFamily="50" charset="-128"/>
                <a:ea typeface="Meiryo UI" panose="020B0604030504040204" pitchFamily="50" charset="-128"/>
              </a:rPr>
              <a:t>住宅認定開始</a:t>
            </a:r>
            <a:endParaRPr kumimoji="1" lang="ja-JP" altLang="en-US" sz="1100" dirty="0">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44C253E9-35CE-410B-A976-E87F1741835B}"/>
              </a:ext>
            </a:extLst>
          </p:cNvPr>
          <p:cNvSpPr/>
          <p:nvPr/>
        </p:nvSpPr>
        <p:spPr>
          <a:xfrm>
            <a:off x="198213" y="5669853"/>
            <a:ext cx="8831657" cy="898712"/>
          </a:xfrm>
          <a:prstGeom prst="roundRect">
            <a:avLst>
              <a:gd name="adj" fmla="val 13033"/>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a:t>
            </a:r>
            <a:endParaRPr lang="en-US" altLang="ja-JP"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情勢</a:t>
            </a:r>
            <a:endParaRPr kumimoji="1"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E56F6805-158E-4AC4-838A-2ECF96B540B2}"/>
              </a:ext>
            </a:extLst>
          </p:cNvPr>
          <p:cNvSpPr txBox="1"/>
          <p:nvPr/>
        </p:nvSpPr>
        <p:spPr>
          <a:xfrm>
            <a:off x="2062527" y="6144039"/>
            <a:ext cx="1313180"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200" baseline="30000" dirty="0">
                <a:latin typeface="Meiryo UI" panose="020B0604030504040204" pitchFamily="50" charset="-128"/>
                <a:ea typeface="Meiryo UI" panose="020B0604030504040204" pitchFamily="50" charset="-128"/>
              </a:rPr>
              <a:t>H23</a:t>
            </a:r>
            <a:r>
              <a:rPr kumimoji="1" lang="ja-JP" altLang="en-US" sz="1200" dirty="0">
                <a:latin typeface="Meiryo UI" panose="020B0604030504040204" pitchFamily="50" charset="-128"/>
                <a:ea typeface="Meiryo UI" panose="020B0604030504040204" pitchFamily="50" charset="-128"/>
              </a:rPr>
              <a:t>東日本大震災</a:t>
            </a:r>
            <a:endParaRPr kumimoji="1" lang="ja-JP" altLang="en-US" sz="11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C98340CC-6CF0-41AC-A51C-D7AE8EE8FF0A}"/>
              </a:ext>
            </a:extLst>
          </p:cNvPr>
          <p:cNvSpPr txBox="1"/>
          <p:nvPr/>
        </p:nvSpPr>
        <p:spPr>
          <a:xfrm>
            <a:off x="6588224" y="5792097"/>
            <a:ext cx="2383986"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200" baseline="30000" dirty="0">
                <a:latin typeface="Meiryo UI" panose="020B0604030504040204" pitchFamily="50" charset="-128"/>
                <a:ea typeface="Meiryo UI" panose="020B0604030504040204" pitchFamily="50" charset="-128"/>
              </a:rPr>
              <a:t>H30</a:t>
            </a:r>
            <a:r>
              <a:rPr kumimoji="1" lang="ja-JP" altLang="en-US" sz="1200" dirty="0">
                <a:latin typeface="Meiryo UI" panose="020B0604030504040204" pitchFamily="50" charset="-128"/>
                <a:ea typeface="Meiryo UI" panose="020B0604030504040204" pitchFamily="50" charset="-128"/>
              </a:rPr>
              <a:t>大阪府北部地震</a:t>
            </a:r>
            <a:r>
              <a:rPr lang="ja-JP" altLang="en-US" sz="1100" dirty="0">
                <a:latin typeface="Meiryo UI" panose="020B0604030504040204" pitchFamily="50" charset="-128"/>
                <a:ea typeface="Meiryo UI" panose="020B0604030504040204" pitchFamily="50" charset="-128"/>
              </a:rPr>
              <a:t>・西日本豪雨等</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3971FA18-8513-4E37-9448-E42CDC708DF0}"/>
              </a:ext>
            </a:extLst>
          </p:cNvPr>
          <p:cNvSpPr txBox="1"/>
          <p:nvPr/>
        </p:nvSpPr>
        <p:spPr>
          <a:xfrm>
            <a:off x="7537202" y="6165912"/>
            <a:ext cx="1435008"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200" baseline="30000" dirty="0">
                <a:latin typeface="Meiryo UI" panose="020B0604030504040204" pitchFamily="50" charset="-128"/>
                <a:ea typeface="Meiryo UI" panose="020B0604030504040204" pitchFamily="50" charset="-128"/>
              </a:rPr>
              <a:t>R2</a:t>
            </a:r>
            <a:r>
              <a:rPr kumimoji="1" lang="ja-JP" altLang="en-US" sz="1200" dirty="0">
                <a:latin typeface="Meiryo UI" panose="020B0604030504040204" pitchFamily="50" charset="-128"/>
                <a:ea typeface="Meiryo UI" panose="020B0604030504040204" pitchFamily="50" charset="-128"/>
              </a:rPr>
              <a:t>新型コロナウイルス</a:t>
            </a:r>
            <a:endParaRPr kumimoji="1" lang="en-US" altLang="ja-JP" sz="12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E56F6805-158E-4AC4-838A-2ECF96B540B2}"/>
              </a:ext>
            </a:extLst>
          </p:cNvPr>
          <p:cNvSpPr txBox="1"/>
          <p:nvPr/>
        </p:nvSpPr>
        <p:spPr>
          <a:xfrm>
            <a:off x="1207314" y="5768447"/>
            <a:ext cx="1233030"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200" baseline="30000" dirty="0" smtClean="0">
                <a:latin typeface="Meiryo UI" panose="020B0604030504040204" pitchFamily="50" charset="-128"/>
                <a:ea typeface="Meiryo UI" panose="020B0604030504040204" pitchFamily="50" charset="-128"/>
              </a:rPr>
              <a:t>H20</a:t>
            </a:r>
            <a:r>
              <a:rPr lang="ja-JP" altLang="en-US" sz="1200" dirty="0" smtClean="0">
                <a:latin typeface="Meiryo UI" panose="020B0604030504040204" pitchFamily="50" charset="-128"/>
                <a:ea typeface="Meiryo UI" panose="020B0604030504040204" pitchFamily="50" charset="-128"/>
              </a:rPr>
              <a:t>リーマンショック</a:t>
            </a:r>
            <a:endParaRPr kumimoji="1" lang="ja-JP" altLang="en-US" sz="1100" dirty="0">
              <a:latin typeface="Meiryo UI" panose="020B0604030504040204" pitchFamily="50" charset="-128"/>
              <a:ea typeface="Meiryo UI" panose="020B0604030504040204" pitchFamily="50" charset="-128"/>
            </a:endParaRPr>
          </a:p>
        </p:txBody>
      </p:sp>
      <p:sp>
        <p:nvSpPr>
          <p:cNvPr id="35" name="矢印: 右 20">
            <a:extLst>
              <a:ext uri="{FF2B5EF4-FFF2-40B4-BE49-F238E27FC236}">
                <a16:creationId xmlns:a16="http://schemas.microsoft.com/office/drawing/2014/main" id="{463B801C-0EE1-4EE8-9BF4-309D38AEF4B3}"/>
              </a:ext>
            </a:extLst>
          </p:cNvPr>
          <p:cNvSpPr/>
          <p:nvPr/>
        </p:nvSpPr>
        <p:spPr>
          <a:xfrm>
            <a:off x="4659231" y="4382693"/>
            <a:ext cx="4265037" cy="257776"/>
          </a:xfrm>
          <a:prstGeom prst="rightArrow">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20">
            <a:extLst>
              <a:ext uri="{FF2B5EF4-FFF2-40B4-BE49-F238E27FC236}">
                <a16:creationId xmlns:a16="http://schemas.microsoft.com/office/drawing/2014/main" id="{463B801C-0EE1-4EE8-9BF4-309D38AEF4B3}"/>
              </a:ext>
            </a:extLst>
          </p:cNvPr>
          <p:cNvSpPr/>
          <p:nvPr/>
        </p:nvSpPr>
        <p:spPr>
          <a:xfrm>
            <a:off x="3719457" y="4754404"/>
            <a:ext cx="5204811" cy="247297"/>
          </a:xfrm>
          <a:prstGeom prst="rightArrow">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20">
            <a:extLst>
              <a:ext uri="{FF2B5EF4-FFF2-40B4-BE49-F238E27FC236}">
                <a16:creationId xmlns:a16="http://schemas.microsoft.com/office/drawing/2014/main" id="{463B801C-0EE1-4EE8-9BF4-309D38AEF4B3}"/>
              </a:ext>
            </a:extLst>
          </p:cNvPr>
          <p:cNvSpPr/>
          <p:nvPr/>
        </p:nvSpPr>
        <p:spPr>
          <a:xfrm>
            <a:off x="8265176" y="5112529"/>
            <a:ext cx="659091" cy="250682"/>
          </a:xfrm>
          <a:prstGeom prst="rightArrow">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46A05702-FEB6-4FF3-B5AE-8852E81F17ED}"/>
              </a:ext>
            </a:extLst>
          </p:cNvPr>
          <p:cNvSpPr txBox="1"/>
          <p:nvPr/>
        </p:nvSpPr>
        <p:spPr>
          <a:xfrm>
            <a:off x="4730234" y="5074116"/>
            <a:ext cx="3534942"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200" baseline="30000" dirty="0">
                <a:latin typeface="Meiryo UI" panose="020B0604030504040204" pitchFamily="50" charset="-128"/>
                <a:ea typeface="Meiryo UI" panose="020B0604030504040204" pitchFamily="50" charset="-128"/>
              </a:rPr>
              <a:t>H27</a:t>
            </a:r>
            <a:r>
              <a:rPr kumimoji="1" lang="ja-JP" altLang="en-US" sz="1200" dirty="0">
                <a:latin typeface="Meiryo UI" panose="020B0604030504040204" pitchFamily="50" charset="-128"/>
                <a:ea typeface="Meiryo UI" panose="020B0604030504040204" pitchFamily="50" charset="-128"/>
              </a:rPr>
              <a:t>府営住宅の基礎自治体への移管開始（大阪市）</a:t>
            </a:r>
            <a:endParaRPr kumimoji="1" lang="ja-JP" altLang="en-US" sz="1100" dirty="0">
              <a:latin typeface="Meiryo UI" panose="020B0604030504040204" pitchFamily="50" charset="-128"/>
              <a:ea typeface="Meiryo UI" panose="020B0604030504040204" pitchFamily="50" charset="-128"/>
            </a:endParaRPr>
          </a:p>
        </p:txBody>
      </p:sp>
      <p:sp>
        <p:nvSpPr>
          <p:cNvPr id="38" name="矢印: 右 20">
            <a:extLst>
              <a:ext uri="{FF2B5EF4-FFF2-40B4-BE49-F238E27FC236}">
                <a16:creationId xmlns:a16="http://schemas.microsoft.com/office/drawing/2014/main" id="{463B801C-0EE1-4EE8-9BF4-309D38AEF4B3}"/>
              </a:ext>
            </a:extLst>
          </p:cNvPr>
          <p:cNvSpPr/>
          <p:nvPr/>
        </p:nvSpPr>
        <p:spPr>
          <a:xfrm>
            <a:off x="8526829" y="3380637"/>
            <a:ext cx="402190" cy="256947"/>
          </a:xfrm>
          <a:prstGeom prst="rightArrow">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9A246F9-25BC-4A8B-88A0-E99055C746E6}"/>
              </a:ext>
            </a:extLst>
          </p:cNvPr>
          <p:cNvSpPr txBox="1"/>
          <p:nvPr/>
        </p:nvSpPr>
        <p:spPr>
          <a:xfrm>
            <a:off x="6330394" y="3382952"/>
            <a:ext cx="2196435"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en-US" altLang="ja-JP" sz="1200" baseline="30000" dirty="0">
                <a:latin typeface="Meiryo UI" panose="020B0604030504040204" pitchFamily="50" charset="-128"/>
                <a:ea typeface="Meiryo UI" panose="020B0604030504040204" pitchFamily="50" charset="-128"/>
              </a:rPr>
              <a:t>H29</a:t>
            </a:r>
            <a:r>
              <a:rPr kumimoji="1" lang="ja-JP" altLang="en-US" sz="1200" dirty="0">
                <a:latin typeface="Meiryo UI" panose="020B0604030504040204" pitchFamily="50" charset="-128"/>
                <a:ea typeface="Meiryo UI" panose="020B0604030504040204" pitchFamily="50" charset="-128"/>
              </a:rPr>
              <a:t>セーフティネット</a:t>
            </a:r>
            <a:r>
              <a:rPr kumimoji="1" lang="ja-JP" altLang="en-US" sz="1200" dirty="0" smtClean="0">
                <a:latin typeface="Meiryo UI" panose="020B0604030504040204" pitchFamily="50" charset="-128"/>
                <a:ea typeface="Meiryo UI" panose="020B0604030504040204" pitchFamily="50" charset="-128"/>
              </a:rPr>
              <a:t>住宅登録</a:t>
            </a:r>
            <a:r>
              <a:rPr kumimoji="1" lang="ja-JP" altLang="en-US" sz="1200" dirty="0">
                <a:latin typeface="Meiryo UI" panose="020B0604030504040204" pitchFamily="50" charset="-128"/>
                <a:ea typeface="Meiryo UI" panose="020B0604030504040204" pitchFamily="50" charset="-128"/>
              </a:rPr>
              <a:t>開始</a:t>
            </a:r>
            <a:endParaRPr kumimoji="1" lang="ja-JP" altLang="en-US" sz="1100" dirty="0">
              <a:latin typeface="Meiryo UI" panose="020B0604030504040204" pitchFamily="50" charset="-128"/>
              <a:ea typeface="Meiryo UI" panose="020B0604030504040204" pitchFamily="50" charset="-128"/>
            </a:endParaRPr>
          </a:p>
        </p:txBody>
      </p:sp>
      <p:sp>
        <p:nvSpPr>
          <p:cNvPr id="3" name="フリーフォーム 2"/>
          <p:cNvSpPr/>
          <p:nvPr/>
        </p:nvSpPr>
        <p:spPr>
          <a:xfrm>
            <a:off x="6356555" y="1443174"/>
            <a:ext cx="162232" cy="221226"/>
          </a:xfrm>
          <a:custGeom>
            <a:avLst/>
            <a:gdLst>
              <a:gd name="connsiteX0" fmla="*/ 0 w 162232"/>
              <a:gd name="connsiteY0" fmla="*/ 0 h 221226"/>
              <a:gd name="connsiteX1" fmla="*/ 0 w 162232"/>
              <a:gd name="connsiteY1" fmla="*/ 221226 h 221226"/>
              <a:gd name="connsiteX2" fmla="*/ 162232 w 162232"/>
              <a:gd name="connsiteY2" fmla="*/ 221226 h 221226"/>
            </a:gdLst>
            <a:ahLst/>
            <a:cxnLst>
              <a:cxn ang="0">
                <a:pos x="connsiteX0" y="connsiteY0"/>
              </a:cxn>
              <a:cxn ang="0">
                <a:pos x="connsiteX1" y="connsiteY1"/>
              </a:cxn>
              <a:cxn ang="0">
                <a:pos x="connsiteX2" y="connsiteY2"/>
              </a:cxn>
            </a:cxnLst>
            <a:rect l="l" t="t" r="r" b="b"/>
            <a:pathLst>
              <a:path w="162232" h="221226">
                <a:moveTo>
                  <a:pt x="0" y="0"/>
                </a:moveTo>
                <a:lnTo>
                  <a:pt x="0" y="221226"/>
                </a:lnTo>
                <a:lnTo>
                  <a:pt x="162232" y="221226"/>
                </a:ln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06C1AA8-5E9E-4401-8AD6-E874043FD92D}"/>
              </a:ext>
            </a:extLst>
          </p:cNvPr>
          <p:cNvSpPr txBox="1"/>
          <p:nvPr/>
        </p:nvSpPr>
        <p:spPr>
          <a:xfrm>
            <a:off x="6511774" y="1515308"/>
            <a:ext cx="2082621"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en-US" altLang="ja-JP" sz="1200" baseline="30000" dirty="0">
                <a:latin typeface="Meiryo UI" panose="020B0604030504040204" pitchFamily="50" charset="-128"/>
                <a:ea typeface="Meiryo UI" panose="020B0604030504040204" pitchFamily="50" charset="-128"/>
              </a:rPr>
              <a:t>H29</a:t>
            </a:r>
            <a:r>
              <a:rPr lang="ja-JP" altLang="en-US" sz="1200" dirty="0">
                <a:latin typeface="Meiryo UI" panose="020B0604030504040204" pitchFamily="50" charset="-128"/>
                <a:ea typeface="Meiryo UI" panose="020B0604030504040204" pitchFamily="50" charset="-128"/>
              </a:rPr>
              <a:t>府賃貸住宅供給促進計画</a:t>
            </a:r>
            <a:endParaRPr kumimoji="1" lang="ja-JP" altLang="en-US"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AEEDF74-0120-44C1-BD6D-E3A4E1DFBB73}"/>
              </a:ext>
            </a:extLst>
          </p:cNvPr>
          <p:cNvSpPr txBox="1"/>
          <p:nvPr/>
        </p:nvSpPr>
        <p:spPr>
          <a:xfrm>
            <a:off x="6265943" y="1165121"/>
            <a:ext cx="2042547" cy="276999"/>
          </a:xfrm>
          <a:prstGeom prst="rect">
            <a:avLst/>
          </a:prstGeom>
          <a:solidFill>
            <a:schemeClr val="bg1"/>
          </a:solidFill>
          <a:ln w="28575" cmpd="dbl">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en-US" altLang="ja-JP" sz="1200" baseline="30000" dirty="0">
                <a:latin typeface="Meiryo UI" panose="020B0604030504040204" pitchFamily="50" charset="-128"/>
                <a:ea typeface="Meiryo UI" panose="020B0604030504040204" pitchFamily="50" charset="-128"/>
              </a:rPr>
              <a:t>H29</a:t>
            </a:r>
            <a:r>
              <a:rPr kumimoji="1" lang="ja-JP" altLang="en-US" sz="1200" dirty="0" smtClean="0">
                <a:latin typeface="Meiryo UI" panose="020B0604030504040204" pitchFamily="50" charset="-128"/>
                <a:ea typeface="Meiryo UI" panose="020B0604030504040204" pitchFamily="50" charset="-128"/>
              </a:rPr>
              <a:t>住</a:t>
            </a:r>
            <a:r>
              <a:rPr lang="ja-JP" altLang="en-US" sz="1200" dirty="0" smtClean="0">
                <a:latin typeface="Meiryo UI" panose="020B0604030504040204" pitchFamily="50" charset="-128"/>
                <a:ea typeface="Meiryo UI" panose="020B0604030504040204" pitchFamily="50" charset="-128"/>
              </a:rPr>
              <a:t>宅セーフティネット法</a:t>
            </a:r>
            <a:r>
              <a:rPr lang="ja-JP" altLang="en-US" sz="1200" dirty="0">
                <a:latin typeface="Meiryo UI" panose="020B0604030504040204" pitchFamily="50" charset="-128"/>
                <a:ea typeface="Meiryo UI" panose="020B0604030504040204" pitchFamily="50" charset="-128"/>
              </a:rPr>
              <a:t>改正</a:t>
            </a:r>
            <a:endParaRPr kumimoji="1" lang="ja-JP" altLang="en-US" sz="1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DB33824-37D9-4DB4-BB33-7C55338588B1}"/>
              </a:ext>
            </a:extLst>
          </p:cNvPr>
          <p:cNvSpPr txBox="1"/>
          <p:nvPr/>
        </p:nvSpPr>
        <p:spPr>
          <a:xfrm>
            <a:off x="2411760" y="1960373"/>
            <a:ext cx="2494594"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en-US" altLang="ja-JP" sz="1200" baseline="30000" dirty="0">
                <a:latin typeface="Meiryo UI" panose="020B0604030504040204" pitchFamily="50" charset="-128"/>
                <a:ea typeface="Meiryo UI" panose="020B0604030504040204" pitchFamily="50" charset="-128"/>
              </a:rPr>
              <a:t>H24</a:t>
            </a:r>
            <a:r>
              <a:rPr kumimoji="1" lang="ja-JP" altLang="en-US" sz="1200" dirty="0">
                <a:latin typeface="Meiryo UI" panose="020B0604030504040204" pitchFamily="50" charset="-128"/>
                <a:ea typeface="Meiryo UI" panose="020B0604030504040204" pitchFamily="50" charset="-128"/>
              </a:rPr>
              <a:t>府住宅まちづくり</a:t>
            </a:r>
            <a:r>
              <a:rPr kumimoji="1" lang="ja-JP" altLang="en-US" sz="1200" dirty="0" smtClean="0">
                <a:latin typeface="Meiryo UI" panose="020B0604030504040204" pitchFamily="50" charset="-128"/>
                <a:ea typeface="Meiryo UI" panose="020B0604030504040204" pitchFamily="50" charset="-128"/>
              </a:rPr>
              <a:t>マスタープラン</a:t>
            </a:r>
            <a:endParaRPr kumimoji="1" lang="en-US" altLang="ja-JP" sz="12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「公共賃貸住宅の供給中心から</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民間賃貸住宅市場を含めた住宅市場全体へ」</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「府営住宅は量的な縮小」</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「バウチャー制度の検討」→国への提案</a:t>
            </a:r>
            <a:endParaRPr lang="en-US" altLang="ja-JP" sz="900" dirty="0" smtClean="0">
              <a:latin typeface="Meiryo UI" panose="020B0604030504040204" pitchFamily="50" charset="-128"/>
              <a:ea typeface="Meiryo UI" panose="020B0604030504040204" pitchFamily="50" charset="-128"/>
            </a:endParaRPr>
          </a:p>
        </p:txBody>
      </p:sp>
      <p:sp>
        <p:nvSpPr>
          <p:cNvPr id="39" name="矢印: 右 7">
            <a:extLst>
              <a:ext uri="{FF2B5EF4-FFF2-40B4-BE49-F238E27FC236}">
                <a16:creationId xmlns:a16="http://schemas.microsoft.com/office/drawing/2014/main" id="{40DA1CC3-04E1-403D-9CA9-F063F751EF8D}"/>
              </a:ext>
            </a:extLst>
          </p:cNvPr>
          <p:cNvSpPr/>
          <p:nvPr/>
        </p:nvSpPr>
        <p:spPr>
          <a:xfrm>
            <a:off x="7824310" y="2144986"/>
            <a:ext cx="1080814" cy="32524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131EC31-EDF2-49DC-997C-1C9549312507}"/>
              </a:ext>
            </a:extLst>
          </p:cNvPr>
          <p:cNvSpPr txBox="1"/>
          <p:nvPr/>
        </p:nvSpPr>
        <p:spPr>
          <a:xfrm>
            <a:off x="5737675" y="2068938"/>
            <a:ext cx="2659702"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en-US" altLang="ja-JP" sz="1200" baseline="30000" dirty="0">
                <a:latin typeface="Meiryo UI" panose="020B0604030504040204" pitchFamily="50" charset="-128"/>
                <a:ea typeface="Meiryo UI" panose="020B0604030504040204" pitchFamily="50" charset="-128"/>
              </a:rPr>
              <a:t>H28</a:t>
            </a:r>
            <a:r>
              <a:rPr kumimoji="1" lang="ja-JP" altLang="en-US" sz="1200" dirty="0">
                <a:latin typeface="Meiryo UI" panose="020B0604030504040204" pitchFamily="50" charset="-128"/>
                <a:ea typeface="Meiryo UI" panose="020B0604030504040204" pitchFamily="50" charset="-128"/>
              </a:rPr>
              <a:t>住まうビジョン・大阪</a:t>
            </a:r>
            <a:endParaRPr kumimoji="1" lang="en-US" altLang="ja-JP" sz="1200" dirty="0">
              <a:latin typeface="Meiryo UI" panose="020B0604030504040204" pitchFamily="50" charset="-128"/>
              <a:ea typeface="Meiryo UI" panose="020B0604030504040204" pitchFamily="50" charset="-128"/>
            </a:endParaRPr>
          </a:p>
          <a:p>
            <a:r>
              <a:rPr lang="en-US" altLang="ja-JP" sz="1200" baseline="30000" dirty="0" smtClean="0">
                <a:latin typeface="Meiryo UI" panose="020B0604030504040204" pitchFamily="50" charset="-128"/>
                <a:ea typeface="Meiryo UI" panose="020B0604030504040204" pitchFamily="50" charset="-128"/>
              </a:rPr>
              <a:t>H28</a:t>
            </a:r>
            <a:r>
              <a:rPr kumimoji="1" lang="ja-JP" altLang="en-US" sz="1200" dirty="0" smtClean="0">
                <a:latin typeface="Meiryo UI" panose="020B0604030504040204" pitchFamily="50" charset="-128"/>
                <a:ea typeface="Meiryo UI" panose="020B0604030504040204" pitchFamily="50" charset="-128"/>
              </a:rPr>
              <a:t>高齢者</a:t>
            </a:r>
            <a:r>
              <a:rPr kumimoji="1" lang="ja-JP" altLang="en-US" sz="1200" dirty="0">
                <a:latin typeface="Meiryo UI" panose="020B0604030504040204" pitchFamily="50" charset="-128"/>
                <a:ea typeface="Meiryo UI" panose="020B0604030504040204" pitchFamily="50" charset="-128"/>
              </a:rPr>
              <a:t>・障がい者住宅</a:t>
            </a:r>
            <a:r>
              <a:rPr kumimoji="1" lang="ja-JP" altLang="en-US" sz="1200" dirty="0" smtClean="0">
                <a:latin typeface="Meiryo UI" panose="020B0604030504040204" pitchFamily="50" charset="-128"/>
                <a:ea typeface="Meiryo UI" panose="020B0604030504040204" pitchFamily="50" charset="-128"/>
              </a:rPr>
              <a:t>計画</a:t>
            </a:r>
            <a:endParaRPr kumimoji="1" lang="en-US" altLang="ja-JP" sz="1200" dirty="0" smtClean="0">
              <a:latin typeface="Meiryo UI" panose="020B0604030504040204" pitchFamily="50" charset="-128"/>
              <a:ea typeface="Meiryo UI" panose="020B0604030504040204" pitchFamily="50" charset="-128"/>
            </a:endParaRPr>
          </a:p>
          <a:p>
            <a:r>
              <a:rPr lang="en-US" altLang="ja-JP" sz="1200" baseline="30000" dirty="0" smtClean="0">
                <a:latin typeface="Meiryo UI" panose="020B0604030504040204" pitchFamily="50" charset="-128"/>
                <a:ea typeface="Meiryo UI" panose="020B0604030504040204" pitchFamily="50" charset="-128"/>
              </a:rPr>
              <a:t>H28</a:t>
            </a:r>
            <a:r>
              <a:rPr lang="ja-JP" altLang="en-US" sz="1200" dirty="0" smtClean="0">
                <a:latin typeface="Meiryo UI" panose="020B0604030504040204" pitchFamily="50" charset="-128"/>
                <a:ea typeface="Meiryo UI" panose="020B0604030504040204" pitchFamily="50" charset="-128"/>
              </a:rPr>
              <a:t>大阪府営住宅ストック総合活用計画</a:t>
            </a:r>
            <a:endParaRPr lang="en-US" altLang="ja-JP" sz="12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E3EA4EAD-9137-459B-817E-FE90E6B15A82}"/>
              </a:ext>
            </a:extLst>
          </p:cNvPr>
          <p:cNvSpPr txBox="1"/>
          <p:nvPr/>
        </p:nvSpPr>
        <p:spPr>
          <a:xfrm>
            <a:off x="2693086" y="4364662"/>
            <a:ext cx="2521844"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200" baseline="30000" dirty="0">
                <a:latin typeface="Meiryo UI" panose="020B0604030504040204" pitchFamily="50" charset="-128"/>
                <a:ea typeface="Meiryo UI" panose="020B0604030504040204" pitchFamily="50" charset="-128"/>
              </a:rPr>
              <a:t>H23</a:t>
            </a:r>
            <a:r>
              <a:rPr kumimoji="1" lang="ja-JP" altLang="en-US" sz="1200" dirty="0">
                <a:latin typeface="Meiryo UI" panose="020B0604030504040204" pitchFamily="50" charset="-128"/>
                <a:ea typeface="Meiryo UI" panose="020B0604030504040204" pitchFamily="50" charset="-128"/>
              </a:rPr>
              <a:t>サービス付き高齢者</a:t>
            </a:r>
            <a:r>
              <a:rPr kumimoji="1" lang="ja-JP" altLang="en-US" sz="1200" dirty="0" smtClean="0">
                <a:latin typeface="Meiryo UI" panose="020B0604030504040204" pitchFamily="50" charset="-128"/>
                <a:ea typeface="Meiryo UI" panose="020B0604030504040204" pitchFamily="50" charset="-128"/>
              </a:rPr>
              <a:t>住宅登録開始</a:t>
            </a:r>
            <a:endParaRPr kumimoji="1" lang="ja-JP" altLang="en-US" sz="11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11AE23E0-2796-4868-B09D-01CC70BFF1C5}"/>
              </a:ext>
            </a:extLst>
          </p:cNvPr>
          <p:cNvSpPr txBox="1"/>
          <p:nvPr/>
        </p:nvSpPr>
        <p:spPr>
          <a:xfrm>
            <a:off x="1254231" y="4724702"/>
            <a:ext cx="2731838" cy="276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altLang="ja-JP" sz="1200" baseline="30000" dirty="0">
                <a:latin typeface="Meiryo UI" panose="020B0604030504040204" pitchFamily="50" charset="-128"/>
                <a:ea typeface="Meiryo UI" panose="020B0604030504040204" pitchFamily="50" charset="-128"/>
              </a:rPr>
              <a:t>H19</a:t>
            </a:r>
            <a:r>
              <a:rPr kumimoji="1" lang="ja-JP" altLang="en-US" sz="1200" dirty="0">
                <a:latin typeface="Meiryo UI" panose="020B0604030504040204" pitchFamily="50" charset="-128"/>
                <a:ea typeface="Meiryo UI" panose="020B0604030504040204" pitchFamily="50" charset="-128"/>
              </a:rPr>
              <a:t>子育て世帯向け家賃減額</a:t>
            </a:r>
            <a:r>
              <a:rPr kumimoji="1" lang="ja-JP" altLang="en-US" sz="1200" dirty="0" smtClean="0">
                <a:latin typeface="Meiryo UI" panose="020B0604030504040204" pitchFamily="50" charset="-128"/>
                <a:ea typeface="Meiryo UI" panose="020B0604030504040204" pitchFamily="50" charset="-128"/>
              </a:rPr>
              <a:t>補助開始</a:t>
            </a:r>
            <a:endParaRPr kumimoji="1" lang="ja-JP" altLang="en-US" sz="1100" dirty="0">
              <a:latin typeface="Meiryo UI" panose="020B0604030504040204" pitchFamily="50" charset="-128"/>
              <a:ea typeface="Meiryo UI" panose="020B0604030504040204" pitchFamily="50" charset="-128"/>
            </a:endParaRPr>
          </a:p>
        </p:txBody>
      </p:sp>
      <p:sp>
        <p:nvSpPr>
          <p:cNvPr id="41"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5</a:t>
            </a:fld>
            <a:endParaRPr lang="ja-JP" altLang="en-US" sz="1400">
              <a:solidFill>
                <a:schemeClr val="tx1"/>
              </a:solidFill>
            </a:endParaRPr>
          </a:p>
        </p:txBody>
      </p:sp>
    </p:spTree>
    <p:extLst>
      <p:ext uri="{BB962C8B-B14F-4D97-AF65-F5344CB8AC3E}">
        <p14:creationId xmlns:p14="http://schemas.microsoft.com/office/powerpoint/2010/main" val="2634821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重点議論と</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する主旨</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 角を丸くする 1">
            <a:extLst>
              <a:ext uri="{FF2B5EF4-FFF2-40B4-BE49-F238E27FC236}">
                <a16:creationId xmlns:a16="http://schemas.microsoft.com/office/drawing/2014/main" id="{85DCBC51-B791-4454-9FCE-2063270F299F}"/>
              </a:ext>
            </a:extLst>
          </p:cNvPr>
          <p:cNvSpPr/>
          <p:nvPr/>
        </p:nvSpPr>
        <p:spPr>
          <a:xfrm>
            <a:off x="1882981" y="2170180"/>
            <a:ext cx="6966150" cy="69837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indent="-358775"/>
            <a:r>
              <a:rPr lang="ja-JP" altLang="en-US" sz="1600" dirty="0">
                <a:solidFill>
                  <a:schemeClr val="tx1"/>
                </a:solidFill>
                <a:latin typeface="Meiryo UI" panose="020B0604030504040204" pitchFamily="50" charset="-128"/>
                <a:ea typeface="Meiryo UI" panose="020B0604030504040204" pitchFamily="50" charset="-128"/>
              </a:rPr>
              <a:t>〇　</a:t>
            </a:r>
            <a:r>
              <a:rPr lang="ja-JP" altLang="en-US" sz="1600" dirty="0" smtClean="0">
                <a:solidFill>
                  <a:schemeClr val="tx1"/>
                </a:solidFill>
                <a:latin typeface="Meiryo UI" panose="020B0604030504040204" pitchFamily="50" charset="-128"/>
                <a:ea typeface="Meiryo UI" panose="020B0604030504040204" pitchFamily="50" charset="-128"/>
              </a:rPr>
              <a:t>住宅セーフティネット法の改正</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H29</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も</a:t>
            </a:r>
            <a:r>
              <a:rPr lang="ja-JP" altLang="en-US" sz="1600" dirty="0" smtClean="0">
                <a:solidFill>
                  <a:schemeClr val="tx1"/>
                </a:solidFill>
                <a:latin typeface="Meiryo UI" panose="020B0604030504040204" pitchFamily="50" charset="-128"/>
                <a:ea typeface="Meiryo UI" panose="020B0604030504040204" pitchFamily="50" charset="-128"/>
              </a:rPr>
              <a:t>踏まえ、民間賃貸住宅の活用についての検討が必要。</a:t>
            </a: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08C3022A-614C-4ADE-8E80-390C3D40C90C}"/>
              </a:ext>
            </a:extLst>
          </p:cNvPr>
          <p:cNvSpPr/>
          <p:nvPr/>
        </p:nvSpPr>
        <p:spPr>
          <a:xfrm>
            <a:off x="1882981" y="3075810"/>
            <a:ext cx="6966150" cy="69837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indent="-358775"/>
            <a:r>
              <a:rPr lang="ja-JP" altLang="en-US" sz="1600" dirty="0">
                <a:solidFill>
                  <a:schemeClr val="tx1"/>
                </a:solidFill>
                <a:latin typeface="Meiryo UI" panose="020B0604030504040204" pitchFamily="50" charset="-128"/>
                <a:ea typeface="Meiryo UI" panose="020B0604030504040204" pitchFamily="50" charset="-128"/>
              </a:rPr>
              <a:t>〇　単独世帯の増加</a:t>
            </a:r>
            <a:r>
              <a:rPr lang="ja-JP" altLang="en-US" sz="1600" dirty="0" smtClean="0">
                <a:solidFill>
                  <a:schemeClr val="tx1"/>
                </a:solidFill>
                <a:latin typeface="Meiryo UI" panose="020B0604030504040204" pitchFamily="50" charset="-128"/>
                <a:ea typeface="Meiryo UI" panose="020B0604030504040204" pitchFamily="50" charset="-128"/>
              </a:rPr>
              <a:t>などの世帯構成の変化、民間</a:t>
            </a:r>
            <a:r>
              <a:rPr lang="ja-JP" altLang="en-US" sz="1600" dirty="0">
                <a:solidFill>
                  <a:schemeClr val="tx1"/>
                </a:solidFill>
                <a:latin typeface="Meiryo UI" panose="020B0604030504040204" pitchFamily="50" charset="-128"/>
                <a:ea typeface="Meiryo UI" panose="020B0604030504040204" pitchFamily="50" charset="-128"/>
              </a:rPr>
              <a:t>賃貸</a:t>
            </a:r>
            <a:r>
              <a:rPr lang="ja-JP" altLang="en-US" sz="1600" dirty="0" smtClean="0">
                <a:solidFill>
                  <a:schemeClr val="tx1"/>
                </a:solidFill>
                <a:latin typeface="Meiryo UI" panose="020B0604030504040204" pitchFamily="50" charset="-128"/>
                <a:ea typeface="Meiryo UI" panose="020B0604030504040204" pitchFamily="50" charset="-128"/>
              </a:rPr>
              <a:t>住宅の動向など</a:t>
            </a:r>
            <a:r>
              <a:rPr lang="ja-JP" altLang="en-US" sz="1600" dirty="0">
                <a:solidFill>
                  <a:schemeClr val="tx1"/>
                </a:solidFill>
                <a:latin typeface="Meiryo UI" panose="020B0604030504040204" pitchFamily="50" charset="-128"/>
                <a:ea typeface="Meiryo UI" panose="020B0604030504040204" pitchFamily="50" charset="-128"/>
              </a:rPr>
              <a:t>、社会・経済の変化を的確に</a:t>
            </a:r>
            <a:r>
              <a:rPr lang="ja-JP" altLang="en-US" sz="1600" dirty="0" smtClean="0">
                <a:solidFill>
                  <a:schemeClr val="tx1"/>
                </a:solidFill>
                <a:latin typeface="Meiryo UI" panose="020B0604030504040204" pitchFamily="50" charset="-128"/>
                <a:ea typeface="Meiryo UI" panose="020B0604030504040204" pitchFamily="50" charset="-128"/>
              </a:rPr>
              <a:t>捉え、施策への反映が</a:t>
            </a:r>
            <a:r>
              <a:rPr lang="ja-JP" altLang="en-US" sz="1600" dirty="0">
                <a:solidFill>
                  <a:schemeClr val="tx1"/>
                </a:solidFill>
                <a:latin typeface="Meiryo UI" panose="020B0604030504040204" pitchFamily="50" charset="-128"/>
                <a:ea typeface="Meiryo UI" panose="020B0604030504040204" pitchFamily="50" charset="-128"/>
              </a:rPr>
              <a:t>必要。</a:t>
            </a:r>
          </a:p>
        </p:txBody>
      </p:sp>
      <p:sp>
        <p:nvSpPr>
          <p:cNvPr id="8" name="四角形: 角を丸くする 7">
            <a:extLst>
              <a:ext uri="{FF2B5EF4-FFF2-40B4-BE49-F238E27FC236}">
                <a16:creationId xmlns:a16="http://schemas.microsoft.com/office/drawing/2014/main" id="{7E09350C-81E9-4664-AB1A-A45C61209872}"/>
              </a:ext>
            </a:extLst>
          </p:cNvPr>
          <p:cNvSpPr/>
          <p:nvPr/>
        </p:nvSpPr>
        <p:spPr>
          <a:xfrm>
            <a:off x="1882981" y="3954760"/>
            <a:ext cx="6966150" cy="698376"/>
          </a:xfrm>
          <a:prstGeom prst="roundRect">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indent="-358775"/>
            <a:r>
              <a:rPr lang="ja-JP" altLang="en-US" sz="1600" dirty="0">
                <a:solidFill>
                  <a:schemeClr val="tx1"/>
                </a:solidFill>
                <a:latin typeface="Meiryo UI" panose="020B0604030504040204" pitchFamily="50" charset="-128"/>
                <a:ea typeface="Meiryo UI" panose="020B0604030504040204" pitchFamily="50" charset="-128"/>
              </a:rPr>
              <a:t>〇　長期的には、新型コロナウイルスなどによる社会構造の変革に対する住宅セーフティネットのあり方についての検討も必要。</a:t>
            </a:r>
          </a:p>
        </p:txBody>
      </p:sp>
      <p:sp>
        <p:nvSpPr>
          <p:cNvPr id="9" name="テキスト ボックス 8">
            <a:extLst>
              <a:ext uri="{FF2B5EF4-FFF2-40B4-BE49-F238E27FC236}">
                <a16:creationId xmlns:a16="http://schemas.microsoft.com/office/drawing/2014/main" id="{FDF2B28C-12EB-48AD-AE50-D8F4520156C4}"/>
              </a:ext>
            </a:extLst>
          </p:cNvPr>
          <p:cNvSpPr txBox="1"/>
          <p:nvPr/>
        </p:nvSpPr>
        <p:spPr>
          <a:xfrm>
            <a:off x="320475" y="5169436"/>
            <a:ext cx="8528655" cy="1015663"/>
          </a:xfrm>
          <a:prstGeom prst="rect">
            <a:avLst/>
          </a:prstGeom>
          <a:noFill/>
          <a:ln w="31750" cmpd="dbl">
            <a:solidFill>
              <a:schemeClr val="tx1"/>
            </a:solidFill>
          </a:ln>
        </p:spPr>
        <p:txBody>
          <a:bodyPr wrap="square" rtlCol="0">
            <a:spAutoFit/>
          </a:bodyPr>
          <a:lstStyle/>
          <a:p>
            <a:pPr marL="442913" indent="-354013"/>
            <a:r>
              <a:rPr lang="ja-JP" altLang="en-US" sz="2000" dirty="0" smtClean="0">
                <a:latin typeface="Meiryo UI" panose="020B0604030504040204" pitchFamily="50" charset="-128"/>
                <a:ea typeface="Meiryo UI" panose="020B0604030504040204" pitchFamily="50" charset="-128"/>
              </a:rPr>
              <a:t>〇　「民間でできることは民間で」「民間で担えない役割を公共で」という視点に立ち、</a:t>
            </a:r>
            <a:r>
              <a:rPr lang="ja-JP" altLang="en-US" sz="2000" u="sng" dirty="0" smtClean="0">
                <a:latin typeface="Meiryo UI" panose="020B0604030504040204" pitchFamily="50" charset="-128"/>
                <a:ea typeface="Meiryo UI" panose="020B0604030504040204" pitchFamily="50" charset="-128"/>
              </a:rPr>
              <a:t>ストック活用の</a:t>
            </a:r>
            <a:r>
              <a:rPr lang="ja-JP" altLang="en-US" sz="2000" u="sng" dirty="0">
                <a:latin typeface="Meiryo UI" panose="020B0604030504040204" pitchFamily="50" charset="-128"/>
                <a:ea typeface="Meiryo UI" panose="020B0604030504040204" pitchFamily="50" charset="-128"/>
              </a:rPr>
              <a:t>課題</a:t>
            </a:r>
            <a:r>
              <a:rPr lang="ja-JP" altLang="en-US" sz="2000" u="sng" dirty="0" smtClean="0">
                <a:latin typeface="Meiryo UI" panose="020B0604030504040204" pitchFamily="50" charset="-128"/>
                <a:ea typeface="Meiryo UI" panose="020B0604030504040204" pitchFamily="50" charset="-128"/>
              </a:rPr>
              <a:t>、広域自治体である府と</a:t>
            </a:r>
            <a:r>
              <a:rPr lang="ja-JP" altLang="en-US" sz="2000" u="sng" dirty="0">
                <a:latin typeface="Meiryo UI" panose="020B0604030504040204" pitchFamily="50" charset="-128"/>
                <a:ea typeface="Meiryo UI" panose="020B0604030504040204" pitchFamily="50" charset="-128"/>
              </a:rPr>
              <a:t>して取り組むべき</a:t>
            </a:r>
            <a:r>
              <a:rPr lang="ja-JP" altLang="en-US" sz="2000" u="sng" dirty="0" smtClean="0">
                <a:latin typeface="Meiryo UI" panose="020B0604030504040204" pitchFamily="50" charset="-128"/>
                <a:ea typeface="Meiryo UI" panose="020B0604030504040204" pitchFamily="50" charset="-128"/>
              </a:rPr>
              <a:t>政策、主体ごとに担うべき役割やボリュームなど、賃貸住宅供給のあり方</a:t>
            </a:r>
            <a:r>
              <a:rPr lang="ja-JP" altLang="en-US" sz="2000" dirty="0" smtClean="0">
                <a:latin typeface="Meiryo UI" panose="020B0604030504040204" pitchFamily="50" charset="-128"/>
                <a:ea typeface="Meiryo UI" panose="020B0604030504040204" pitchFamily="50" charset="-128"/>
              </a:rPr>
              <a:t>を検討する。</a:t>
            </a:r>
            <a:endParaRPr kumimoji="1" lang="ja-JP" altLang="en-US" sz="20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FDF2B28C-12EB-48AD-AE50-D8F4520156C4}"/>
              </a:ext>
            </a:extLst>
          </p:cNvPr>
          <p:cNvSpPr txBox="1"/>
          <p:nvPr/>
        </p:nvSpPr>
        <p:spPr>
          <a:xfrm>
            <a:off x="320476" y="764463"/>
            <a:ext cx="8496944" cy="830997"/>
          </a:xfrm>
          <a:prstGeom prst="rect">
            <a:avLst/>
          </a:prstGeom>
          <a:noFill/>
          <a:ln>
            <a:solidFill>
              <a:schemeClr val="tx1"/>
            </a:solidFill>
          </a:ln>
        </p:spPr>
        <p:txBody>
          <a:bodyPr wrap="square" rtlCol="0">
            <a:spAutoFit/>
          </a:bodyPr>
          <a:lstStyle/>
          <a:p>
            <a:pPr marL="442913" indent="-354013"/>
            <a:r>
              <a:rPr lang="ja-JP" altLang="en-US" sz="1600" dirty="0" smtClean="0">
                <a:latin typeface="Meiryo UI" panose="020B0604030504040204" pitchFamily="50" charset="-128"/>
                <a:ea typeface="Meiryo UI" panose="020B0604030504040204" pitchFamily="50" charset="-128"/>
              </a:rPr>
              <a:t>〇　「住まうビジョン・大阪」（</a:t>
            </a:r>
            <a:r>
              <a:rPr lang="en-US" altLang="ja-JP" sz="1600" dirty="0" smtClean="0">
                <a:latin typeface="Meiryo UI" panose="020B0604030504040204" pitchFamily="50" charset="-128"/>
                <a:ea typeface="Meiryo UI" panose="020B0604030504040204" pitchFamily="50" charset="-128"/>
              </a:rPr>
              <a:t>H28</a:t>
            </a:r>
            <a:r>
              <a:rPr lang="ja-JP" altLang="en-US" sz="1600" dirty="0" smtClean="0">
                <a:latin typeface="Meiryo UI" panose="020B0604030504040204" pitchFamily="50" charset="-128"/>
                <a:ea typeface="Meiryo UI" panose="020B0604030504040204" pitchFamily="50" charset="-128"/>
              </a:rPr>
              <a:t>）では、「住宅ストック全体を活用した政策展開による府民の居住の安定確保」「公営住宅資産を府民の安全・安心と活力を支える多様な機能・用途に転換」を進め、その結果として、「府営住宅は将来的に縮減」することとしている。</a:t>
            </a:r>
            <a:endParaRPr lang="en-US" altLang="ja-JP" sz="1600" dirty="0" smtClean="0">
              <a:latin typeface="Meiryo UI" panose="020B0604030504040204" pitchFamily="50" charset="-128"/>
              <a:ea typeface="Meiryo UI" panose="020B0604030504040204" pitchFamily="50" charset="-128"/>
            </a:endParaRPr>
          </a:p>
        </p:txBody>
      </p:sp>
      <p:sp>
        <p:nvSpPr>
          <p:cNvPr id="11" name="ストライプ矢印 10"/>
          <p:cNvSpPr/>
          <p:nvPr/>
        </p:nvSpPr>
        <p:spPr>
          <a:xfrm rot="5400000">
            <a:off x="-319681" y="3075189"/>
            <a:ext cx="3098057" cy="803528"/>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6</a:t>
            </a:fld>
            <a:endParaRPr lang="ja-JP" altLang="en-US" sz="1400">
              <a:solidFill>
                <a:schemeClr val="tx1"/>
              </a:solidFill>
            </a:endParaRPr>
          </a:p>
        </p:txBody>
      </p:sp>
    </p:spTree>
    <p:extLst>
      <p:ext uri="{BB962C8B-B14F-4D97-AF65-F5344CB8AC3E}">
        <p14:creationId xmlns:p14="http://schemas.microsoft.com/office/powerpoint/2010/main" val="1502647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0119" y="2785962"/>
            <a:ext cx="8678519" cy="3908762"/>
          </a:xfrm>
          <a:prstGeom prst="rect">
            <a:avLst/>
          </a:prstGeom>
          <a:noFill/>
          <a:ln w="28575">
            <a:solidFill>
              <a:schemeClr val="tx1"/>
            </a:solidFill>
          </a:ln>
        </p:spPr>
        <p:txBody>
          <a:bodyPr wrap="square" rtlCol="0">
            <a:spAutoFit/>
          </a:bodyPr>
          <a:lstStyle/>
          <a:p>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第２回政策検討部会における論点</a:t>
            </a:r>
            <a:r>
              <a:rPr lang="en-US" altLang="ja-JP" dirty="0" smtClean="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rPr>
              <a:t>民間賃貸住宅を活用した住宅セーフティネットの構築に向けて、府としてどのように取り組むべきか</a:t>
            </a:r>
            <a:endParaRPr lang="en-US" altLang="ja-JP" dirty="0" smtClean="0">
              <a:latin typeface="Meiryo UI" panose="020B0604030504040204" pitchFamily="50" charset="-128"/>
              <a:ea typeface="Meiryo UI" panose="020B0604030504040204" pitchFamily="50" charset="-128"/>
            </a:endParaRPr>
          </a:p>
          <a:p>
            <a:pPr marL="442913" indent="-354013">
              <a:buFont typeface="Wingdings" panose="05000000000000000000" pitchFamily="2" charset="2"/>
              <a:buChar char="Ø"/>
            </a:pPr>
            <a:endParaRPr lang="en-US" altLang="ja-JP" sz="1600" dirty="0" smtClean="0">
              <a:latin typeface="Meiryo UI" panose="020B0604030504040204" pitchFamily="50" charset="-128"/>
              <a:ea typeface="Meiryo UI" panose="020B0604030504040204" pitchFamily="50" charset="-128"/>
            </a:endParaRPr>
          </a:p>
          <a:p>
            <a:pPr marL="442913" indent="-354013">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民間賃貸住宅における住宅セーフティネットを強化していくにあたり、世帯やストックの状況、法改正に伴う動きなどをお示しし、現状の課題や課題の解決に向けた取組みについてご議論をお願いしたい。</a:t>
            </a:r>
            <a:endParaRPr lang="en-US" altLang="ja-JP" sz="1600" dirty="0" smtClean="0">
              <a:latin typeface="Meiryo UI" panose="020B0604030504040204" pitchFamily="50" charset="-128"/>
              <a:ea typeface="Meiryo UI" panose="020B0604030504040204" pitchFamily="50" charset="-128"/>
            </a:endParaRPr>
          </a:p>
          <a:p>
            <a:pPr marL="442913" indent="-354013">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特に、「経済的側面」「質的側面」から居住の安定確保を図るべき府民が、低廉な負担で最低限の質を備えた住宅を確保するために、府として取り組むべき方向性についてご議論をお願いしたい。</a:t>
            </a:r>
            <a:endParaRPr lang="en-US" altLang="ja-JP" sz="1600" dirty="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rPr>
              <a:t>それぞれの住宅の役割をどのように考えるべきか</a:t>
            </a:r>
            <a:endParaRPr lang="en-US" altLang="ja-JP"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442913" indent="-354013">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住宅ストック全体で居住の安定確保を図るにあたり、現在の各住宅の制度的な枠組み、入居者やストックの実態等を踏まえ、それぞれが担っている役割をどの</a:t>
            </a:r>
            <a:r>
              <a:rPr lang="ja-JP" altLang="en-US" sz="1600" dirty="0">
                <a:latin typeface="Meiryo UI" panose="020B0604030504040204" pitchFamily="50" charset="-128"/>
                <a:ea typeface="Meiryo UI" panose="020B0604030504040204" pitchFamily="50" charset="-128"/>
              </a:rPr>
              <a:t>ように考えるべき</a:t>
            </a:r>
            <a:r>
              <a:rPr lang="ja-JP" altLang="en-US" sz="1600" dirty="0" smtClean="0">
                <a:latin typeface="Meiryo UI" panose="020B0604030504040204" pitchFamily="50" charset="-128"/>
                <a:ea typeface="Meiryo UI" panose="020B0604030504040204" pitchFamily="50" charset="-128"/>
              </a:rPr>
              <a:t>かご議論をお願いしたい。</a:t>
            </a:r>
            <a:endParaRPr lang="en-US" altLang="ja-JP" sz="1600" dirty="0" smtClean="0">
              <a:latin typeface="Meiryo UI" panose="020B0604030504040204" pitchFamily="50" charset="-128"/>
              <a:ea typeface="Meiryo UI" panose="020B0604030504040204" pitchFamily="50" charset="-128"/>
            </a:endParaRPr>
          </a:p>
          <a:p>
            <a:pPr marL="442913" indent="-354013">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endParaRPr>
          </a:p>
        </p:txBody>
      </p:sp>
      <p:sp>
        <p:nvSpPr>
          <p:cNvPr id="8"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7</a:t>
            </a:fld>
            <a:endParaRPr lang="ja-JP" altLang="en-US" sz="1400">
              <a:solidFill>
                <a:schemeClr val="tx1"/>
              </a:solidFill>
            </a:endParaRPr>
          </a:p>
        </p:txBody>
      </p:sp>
      <p:sp>
        <p:nvSpPr>
          <p:cNvPr id="5" name="テキスト ボックス 4">
            <a:extLst>
              <a:ext uri="{FF2B5EF4-FFF2-40B4-BE49-F238E27FC236}">
                <a16:creationId xmlns:a16="http://schemas.microsoft.com/office/drawing/2014/main" id="{FDF2B28C-12EB-48AD-AE50-D8F4520156C4}"/>
              </a:ext>
            </a:extLst>
          </p:cNvPr>
          <p:cNvSpPr txBox="1"/>
          <p:nvPr/>
        </p:nvSpPr>
        <p:spPr>
          <a:xfrm>
            <a:off x="232740" y="878919"/>
            <a:ext cx="8678519" cy="400110"/>
          </a:xfrm>
          <a:prstGeom prst="rect">
            <a:avLst/>
          </a:prstGeom>
          <a:noFill/>
          <a:ln w="31750" cmpd="dbl">
            <a:solidFill>
              <a:schemeClr val="tx1"/>
            </a:solidFill>
          </a:ln>
        </p:spPr>
        <p:txBody>
          <a:bodyPr wrap="square" rtlCol="0">
            <a:spAutoFit/>
          </a:bodyPr>
          <a:lstStyle/>
          <a:p>
            <a:pPr marL="88900"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住宅ストック全体を活用した「住宅セーフティネット」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により居住の安定確保を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flipV="1">
            <a:off x="4041647" y="1361279"/>
            <a:ext cx="1060704" cy="352207"/>
          </a:xfrm>
          <a:prstGeom prst="triangle">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DF2B28C-12EB-48AD-AE50-D8F4520156C4}"/>
              </a:ext>
            </a:extLst>
          </p:cNvPr>
          <p:cNvSpPr txBox="1"/>
          <p:nvPr/>
        </p:nvSpPr>
        <p:spPr>
          <a:xfrm>
            <a:off x="250119" y="1876762"/>
            <a:ext cx="8678519" cy="400110"/>
          </a:xfrm>
          <a:prstGeom prst="rect">
            <a:avLst/>
          </a:prstGeom>
          <a:noFill/>
          <a:ln w="31750" cmpd="dbl">
            <a:solidFill>
              <a:schemeClr val="tx1"/>
            </a:solidFill>
          </a:ln>
        </p:spPr>
        <p:txBody>
          <a:bodyPr wrap="square" rtlCol="0">
            <a:spAutoFit/>
          </a:bodyPr>
          <a:lstStyle/>
          <a:p>
            <a:pPr marL="88900" algn="ctr"/>
            <a:r>
              <a:rPr lang="ja-JP" altLang="en-US" sz="2000" dirty="0" smtClean="0">
                <a:latin typeface="Meiryo UI" panose="020B0604030504040204" pitchFamily="50" charset="-128"/>
                <a:ea typeface="Meiryo UI" panose="020B0604030504040204" pitchFamily="50" charset="-128"/>
              </a:rPr>
              <a:t>民間賃貸住宅における住宅セーフティネット機能の強化について</a:t>
            </a:r>
            <a:endParaRPr kumimoji="1" lang="ja-JP" altLang="en-US" sz="20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12730" y="519670"/>
            <a:ext cx="1265090" cy="276999"/>
          </a:xfrm>
          <a:prstGeom prst="rect">
            <a:avLst/>
          </a:prstGeom>
          <a:noFill/>
          <a:ln w="19050">
            <a:solidFill>
              <a:schemeClr val="tx1"/>
            </a:solidFill>
          </a:ln>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基本となる考え方</a:t>
            </a:r>
            <a:endParaRPr kumimoji="1" lang="ja-JP" altLang="en-US" sz="12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09262" y="1537359"/>
            <a:ext cx="2053767" cy="276999"/>
          </a:xfrm>
          <a:prstGeom prst="rect">
            <a:avLst/>
          </a:prstGeom>
          <a:noFill/>
          <a:ln w="19050">
            <a:solidFill>
              <a:schemeClr val="tx1"/>
            </a:solidFill>
          </a:ln>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第２回政策検討部会のテーマ</a:t>
            </a:r>
            <a:endParaRPr kumimoji="1" lang="ja-JP" altLang="en-US" sz="1200" dirty="0">
              <a:latin typeface="Meiryo UI" panose="020B0604030504040204" pitchFamily="50" charset="-128"/>
              <a:ea typeface="Meiryo UI" panose="020B0604030504040204" pitchFamily="50" charset="-128"/>
            </a:endParaRPr>
          </a:p>
        </p:txBody>
      </p:sp>
      <p:sp>
        <p:nvSpPr>
          <p:cNvPr id="12" name="二等辺三角形 11"/>
          <p:cNvSpPr/>
          <p:nvPr/>
        </p:nvSpPr>
        <p:spPr>
          <a:xfrm flipV="1">
            <a:off x="4059026" y="2346885"/>
            <a:ext cx="1060704" cy="352207"/>
          </a:xfrm>
          <a:prstGeom prst="triangle">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6996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四角形: 角を丸くする 18">
            <a:extLst>
              <a:ext uri="{FF2B5EF4-FFF2-40B4-BE49-F238E27FC236}">
                <a16:creationId xmlns:a16="http://schemas.microsoft.com/office/drawing/2014/main" id="{E0F4971D-7DB3-467A-A081-F059CD494DB3}"/>
              </a:ext>
            </a:extLst>
          </p:cNvPr>
          <p:cNvSpPr/>
          <p:nvPr/>
        </p:nvSpPr>
        <p:spPr>
          <a:xfrm>
            <a:off x="139761" y="3861048"/>
            <a:ext cx="5870446" cy="2915128"/>
          </a:xfrm>
          <a:prstGeom prst="roundRect">
            <a:avLst>
              <a:gd name="adj" fmla="val 31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7" name="二等辺三角形 36">
            <a:extLst>
              <a:ext uri="{FF2B5EF4-FFF2-40B4-BE49-F238E27FC236}">
                <a16:creationId xmlns:a16="http://schemas.microsoft.com/office/drawing/2014/main" id="{0B68AF15-860E-46BE-993A-D3D6EF9DA1AF}"/>
              </a:ext>
            </a:extLst>
          </p:cNvPr>
          <p:cNvSpPr/>
          <p:nvPr/>
        </p:nvSpPr>
        <p:spPr>
          <a:xfrm flipV="1">
            <a:off x="1187624" y="3440898"/>
            <a:ext cx="3478741" cy="314758"/>
          </a:xfrm>
          <a:prstGeom prst="triangle">
            <a:avLst/>
          </a:prstGeom>
          <a:solidFill>
            <a:schemeClr val="accent1">
              <a:lumMod val="20000"/>
              <a:lumOff val="8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70" name="四角形: 角を丸くする 18">
            <a:extLst>
              <a:ext uri="{FF2B5EF4-FFF2-40B4-BE49-F238E27FC236}">
                <a16:creationId xmlns:a16="http://schemas.microsoft.com/office/drawing/2014/main" id="{E0F4971D-7DB3-467A-A081-F059CD494DB3}"/>
              </a:ext>
            </a:extLst>
          </p:cNvPr>
          <p:cNvSpPr/>
          <p:nvPr/>
        </p:nvSpPr>
        <p:spPr>
          <a:xfrm>
            <a:off x="208721" y="440857"/>
            <a:ext cx="2190023" cy="299103"/>
          </a:xfrm>
          <a:prstGeom prst="roundRect">
            <a:avLst>
              <a:gd name="adj" fmla="val 319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E0F4971D-7DB3-467A-A081-F059CD494DB3}"/>
              </a:ext>
            </a:extLst>
          </p:cNvPr>
          <p:cNvSpPr/>
          <p:nvPr/>
        </p:nvSpPr>
        <p:spPr>
          <a:xfrm>
            <a:off x="208721" y="1039924"/>
            <a:ext cx="8577470" cy="2311792"/>
          </a:xfrm>
          <a:prstGeom prst="roundRect">
            <a:avLst>
              <a:gd name="adj" fmla="val 31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32D1D44-E041-4E7D-A4A6-B09CBF8B608C}"/>
              </a:ext>
            </a:extLst>
          </p:cNvPr>
          <p:cNvSpPr txBox="1"/>
          <p:nvPr/>
        </p:nvSpPr>
        <p:spPr>
          <a:xfrm>
            <a:off x="208721" y="448723"/>
            <a:ext cx="2190023" cy="307777"/>
          </a:xfrm>
          <a:prstGeom prst="rect">
            <a:avLst/>
          </a:prstGeom>
          <a:solidFill>
            <a:schemeClr val="bg1">
              <a:lumMod val="85000"/>
            </a:schemeClr>
          </a:solid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rPr>
              <a:t>H27</a:t>
            </a:r>
            <a:r>
              <a:rPr kumimoji="1" lang="ja-JP" altLang="en-US" sz="1400" dirty="0">
                <a:latin typeface="Meiryo UI" panose="020B0604030504040204" pitchFamily="50" charset="-128"/>
                <a:ea typeface="Meiryo UI" panose="020B0604030504040204" pitchFamily="50" charset="-128"/>
              </a:rPr>
              <a:t>　世帯数　</a:t>
            </a:r>
            <a:r>
              <a:rPr kumimoji="1" lang="en-US" altLang="ja-JP" sz="1400" dirty="0">
                <a:latin typeface="Meiryo UI" panose="020B0604030504040204" pitchFamily="50" charset="-128"/>
                <a:ea typeface="Meiryo UI" panose="020B0604030504040204" pitchFamily="50" charset="-128"/>
              </a:rPr>
              <a:t>388</a:t>
            </a:r>
            <a:r>
              <a:rPr kumimoji="1" lang="ja-JP" altLang="en-US" sz="1400" dirty="0">
                <a:latin typeface="Meiryo UI" panose="020B0604030504040204" pitchFamily="50" charset="-128"/>
                <a:ea typeface="Meiryo UI" panose="020B0604030504040204" pitchFamily="50" charset="-128"/>
              </a:rPr>
              <a:t>万世帯</a:t>
            </a:r>
          </a:p>
        </p:txBody>
      </p:sp>
      <p:sp>
        <p:nvSpPr>
          <p:cNvPr id="4" name="矢印: 下 3">
            <a:extLst>
              <a:ext uri="{FF2B5EF4-FFF2-40B4-BE49-F238E27FC236}">
                <a16:creationId xmlns:a16="http://schemas.microsoft.com/office/drawing/2014/main" id="{8A04316A-497A-45B2-B83E-61A55C44EC5C}"/>
              </a:ext>
            </a:extLst>
          </p:cNvPr>
          <p:cNvSpPr/>
          <p:nvPr/>
        </p:nvSpPr>
        <p:spPr>
          <a:xfrm>
            <a:off x="1050284" y="786349"/>
            <a:ext cx="506895" cy="238539"/>
          </a:xfrm>
          <a:prstGeom prst="downArrow">
            <a:avLst/>
          </a:prstGeom>
          <a:solidFill>
            <a:schemeClr val="accent1">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00C99BA-5184-4F28-9548-FEF2D6874F23}"/>
              </a:ext>
            </a:extLst>
          </p:cNvPr>
          <p:cNvSpPr txBox="1"/>
          <p:nvPr/>
        </p:nvSpPr>
        <p:spPr>
          <a:xfrm>
            <a:off x="208721" y="1079008"/>
            <a:ext cx="2605200" cy="369332"/>
          </a:xfrm>
          <a:prstGeom prst="rect">
            <a:avLst/>
          </a:prstGeom>
          <a:noFill/>
        </p:spPr>
        <p:txBody>
          <a:bodyPr wrap="none" rtlCol="0">
            <a:spAutoFit/>
          </a:bodyPr>
          <a:lstStyle/>
          <a:p>
            <a:r>
              <a:rPr kumimoji="1" lang="en-US" altLang="ja-JP" dirty="0" smtClean="0">
                <a:latin typeface="Meiryo UI" panose="020B0604030504040204" pitchFamily="50" charset="-128"/>
                <a:ea typeface="Meiryo UI" panose="020B0604030504040204" pitchFamily="50" charset="-128"/>
              </a:rPr>
              <a:t>R7</a:t>
            </a:r>
            <a:r>
              <a:rPr kumimoji="1" lang="ja-JP" altLang="en-US" dirty="0">
                <a:latin typeface="Meiryo UI" panose="020B0604030504040204" pitchFamily="50" charset="-128"/>
                <a:ea typeface="Meiryo UI" panose="020B0604030504040204" pitchFamily="50" charset="-128"/>
              </a:rPr>
              <a:t>　世帯数　</a:t>
            </a:r>
            <a:r>
              <a:rPr kumimoji="1" lang="en-US" altLang="ja-JP" dirty="0">
                <a:latin typeface="Meiryo UI" panose="020B0604030504040204" pitchFamily="50" charset="-128"/>
                <a:ea typeface="Meiryo UI" panose="020B0604030504040204" pitchFamily="50" charset="-128"/>
              </a:rPr>
              <a:t>389</a:t>
            </a:r>
            <a:r>
              <a:rPr kumimoji="1" lang="ja-JP" altLang="en-US" dirty="0">
                <a:latin typeface="Meiryo UI" panose="020B0604030504040204" pitchFamily="50" charset="-128"/>
                <a:ea typeface="Meiryo UI" panose="020B0604030504040204" pitchFamily="50" charset="-128"/>
              </a:rPr>
              <a:t>万世帯</a:t>
            </a:r>
          </a:p>
        </p:txBody>
      </p:sp>
      <p:sp>
        <p:nvSpPr>
          <p:cNvPr id="7" name="テキスト ボックス 6">
            <a:extLst>
              <a:ext uri="{FF2B5EF4-FFF2-40B4-BE49-F238E27FC236}">
                <a16:creationId xmlns:a16="http://schemas.microsoft.com/office/drawing/2014/main" id="{56A4E4DA-6A4B-4B51-BA13-5FE4D78910B1}"/>
              </a:ext>
            </a:extLst>
          </p:cNvPr>
          <p:cNvSpPr txBox="1"/>
          <p:nvPr/>
        </p:nvSpPr>
        <p:spPr>
          <a:xfrm>
            <a:off x="6544759" y="1079008"/>
            <a:ext cx="1649811" cy="369332"/>
          </a:xfrm>
          <a:prstGeom prst="rect">
            <a:avLst/>
          </a:prstGeom>
          <a:noFill/>
          <a:ln w="19050">
            <a:solidFill>
              <a:schemeClr val="tx1"/>
            </a:solidFill>
          </a:ln>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公営　</a:t>
            </a:r>
            <a:r>
              <a:rPr kumimoji="1" lang="en-US" altLang="ja-JP" dirty="0">
                <a:latin typeface="Meiryo UI" panose="020B0604030504040204" pitchFamily="50" charset="-128"/>
                <a:ea typeface="Meiryo UI" panose="020B0604030504040204" pitchFamily="50" charset="-128"/>
              </a:rPr>
              <a:t>21</a:t>
            </a:r>
            <a:r>
              <a:rPr kumimoji="1" lang="ja-JP" altLang="en-US" dirty="0">
                <a:latin typeface="Meiryo UI" panose="020B0604030504040204" pitchFamily="50" charset="-128"/>
                <a:ea typeface="Meiryo UI" panose="020B0604030504040204" pitchFamily="50" charset="-128"/>
              </a:rPr>
              <a:t>万世帯</a:t>
            </a:r>
          </a:p>
        </p:txBody>
      </p:sp>
      <p:sp>
        <p:nvSpPr>
          <p:cNvPr id="8" name="二等辺三角形 7">
            <a:extLst>
              <a:ext uri="{FF2B5EF4-FFF2-40B4-BE49-F238E27FC236}">
                <a16:creationId xmlns:a16="http://schemas.microsoft.com/office/drawing/2014/main" id="{4DE74AAF-40A7-4481-A01B-AE0C028C3A00}"/>
              </a:ext>
            </a:extLst>
          </p:cNvPr>
          <p:cNvSpPr/>
          <p:nvPr/>
        </p:nvSpPr>
        <p:spPr>
          <a:xfrm flipV="1">
            <a:off x="4542185" y="1517339"/>
            <a:ext cx="695739" cy="109331"/>
          </a:xfrm>
          <a:prstGeom prst="triangle">
            <a:avLst/>
          </a:prstGeom>
          <a:solidFill>
            <a:schemeClr val="accent1">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aphicFrame>
        <p:nvGraphicFramePr>
          <p:cNvPr id="9" name="表 9">
            <a:extLst>
              <a:ext uri="{FF2B5EF4-FFF2-40B4-BE49-F238E27FC236}">
                <a16:creationId xmlns:a16="http://schemas.microsoft.com/office/drawing/2014/main" id="{65FE3CDE-22D9-4350-86BA-52EB784DA0C4}"/>
              </a:ext>
            </a:extLst>
          </p:cNvPr>
          <p:cNvGraphicFramePr>
            <a:graphicFrameLocks noGrp="1"/>
          </p:cNvGraphicFramePr>
          <p:nvPr>
            <p:extLst>
              <p:ext uri="{D42A27DB-BD31-4B8C-83A1-F6EECF244321}">
                <p14:modId xmlns:p14="http://schemas.microsoft.com/office/powerpoint/2010/main" val="2050692502"/>
              </p:ext>
            </p:extLst>
          </p:nvPr>
        </p:nvGraphicFramePr>
        <p:xfrm>
          <a:off x="1222513" y="1723132"/>
          <a:ext cx="5322246" cy="868680"/>
        </p:xfrm>
        <a:graphic>
          <a:graphicData uri="http://schemas.openxmlformats.org/drawingml/2006/table">
            <a:tbl>
              <a:tblPr firstRow="1" bandRow="1">
                <a:tableStyleId>{5C22544A-7EE6-4342-B048-85BDC9FD1C3A}</a:tableStyleId>
              </a:tblPr>
              <a:tblGrid>
                <a:gridCol w="844826">
                  <a:extLst>
                    <a:ext uri="{9D8B030D-6E8A-4147-A177-3AD203B41FA5}">
                      <a16:colId xmlns:a16="http://schemas.microsoft.com/office/drawing/2014/main" val="314583670"/>
                    </a:ext>
                  </a:extLst>
                </a:gridCol>
                <a:gridCol w="1043609">
                  <a:extLst>
                    <a:ext uri="{9D8B030D-6E8A-4147-A177-3AD203B41FA5}">
                      <a16:colId xmlns:a16="http://schemas.microsoft.com/office/drawing/2014/main" val="2315290248"/>
                    </a:ext>
                  </a:extLst>
                </a:gridCol>
                <a:gridCol w="1789043">
                  <a:extLst>
                    <a:ext uri="{9D8B030D-6E8A-4147-A177-3AD203B41FA5}">
                      <a16:colId xmlns:a16="http://schemas.microsoft.com/office/drawing/2014/main" val="1122650174"/>
                    </a:ext>
                  </a:extLst>
                </a:gridCol>
                <a:gridCol w="1644768">
                  <a:extLst>
                    <a:ext uri="{9D8B030D-6E8A-4147-A177-3AD203B41FA5}">
                      <a16:colId xmlns:a16="http://schemas.microsoft.com/office/drawing/2014/main" val="4222126884"/>
                    </a:ext>
                  </a:extLst>
                </a:gridCol>
              </a:tblGrid>
              <a:tr h="0">
                <a:tc rowSpan="2">
                  <a:txBody>
                    <a:bodyPr/>
                    <a:lstStyle/>
                    <a:p>
                      <a:pPr algn="ctr"/>
                      <a:r>
                        <a:rPr kumimoji="1" lang="ja-JP" altLang="en-US" sz="1100" b="0" dirty="0">
                          <a:solidFill>
                            <a:sysClr val="windowText" lastClr="000000"/>
                          </a:solidFill>
                        </a:rPr>
                        <a:t>公営住宅</a:t>
                      </a:r>
                      <a:endParaRPr kumimoji="1" lang="en-US" altLang="ja-JP" sz="1100" b="0" dirty="0">
                        <a:solidFill>
                          <a:sysClr val="windowText" lastClr="000000"/>
                        </a:solidFill>
                      </a:endParaRPr>
                    </a:p>
                    <a:p>
                      <a:pPr algn="ctr"/>
                      <a:r>
                        <a:rPr kumimoji="1" lang="ja-JP" altLang="en-US" sz="1100" b="0" dirty="0">
                          <a:solidFill>
                            <a:sysClr val="windowText" lastClr="000000"/>
                          </a:solidFill>
                        </a:rPr>
                        <a:t>階層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b="0" dirty="0">
                          <a:solidFill>
                            <a:sysClr val="windowText" lastClr="000000"/>
                          </a:solidFill>
                        </a:rPr>
                        <a:t>25%</a:t>
                      </a:r>
                      <a:r>
                        <a:rPr kumimoji="1" lang="ja-JP" altLang="en-US" sz="1100" b="0" dirty="0">
                          <a:solidFill>
                            <a:sysClr val="windowText" lastClr="000000"/>
                          </a:solidFill>
                        </a:rPr>
                        <a:t>以下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dirty="0">
                          <a:solidFill>
                            <a:srgbClr val="FF0000"/>
                          </a:solidFill>
                        </a:rPr>
                        <a:t>48</a:t>
                      </a:r>
                      <a:r>
                        <a:rPr kumimoji="1" lang="ja-JP" altLang="en-US" sz="1400" b="1" dirty="0">
                          <a:solidFill>
                            <a:srgbClr val="FF0000"/>
                          </a:solidFill>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ysClr val="windowText" lastClr="000000"/>
                          </a:solidFill>
                        </a:rPr>
                        <a:t>（若年単身）</a:t>
                      </a:r>
                      <a:r>
                        <a:rPr kumimoji="1" lang="en-US" altLang="ja-JP" sz="1100" b="0" dirty="0">
                          <a:solidFill>
                            <a:sysClr val="windowText" lastClr="000000"/>
                          </a:solidFill>
                        </a:rPr>
                        <a:t>37</a:t>
                      </a:r>
                      <a:r>
                        <a:rPr kumimoji="1" lang="ja-JP" altLang="en-US" sz="1100" b="0" dirty="0">
                          <a:solidFill>
                            <a:sysClr val="windowText" lastClr="000000"/>
                          </a:solidFill>
                        </a:rPr>
                        <a:t>万世帯</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5831767"/>
                  </a:ext>
                </a:extLst>
              </a:tr>
              <a:tr h="206385">
                <a:tc vMerge="1">
                  <a:txBody>
                    <a:bodyPr/>
                    <a:lstStyle/>
                    <a:p>
                      <a:pPr algn="ctr"/>
                      <a:endParaRPr kumimoji="1" lang="ja-JP" alt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b="0" dirty="0">
                          <a:solidFill>
                            <a:sysClr val="windowText" lastClr="000000"/>
                          </a:solidFill>
                        </a:rPr>
                        <a:t>25</a:t>
                      </a:r>
                      <a:r>
                        <a:rPr kumimoji="1" lang="ja-JP" altLang="en-US" sz="1100" b="0" dirty="0">
                          <a:solidFill>
                            <a:sysClr val="windowText" lastClr="000000"/>
                          </a:solidFill>
                        </a:rPr>
                        <a:t>～</a:t>
                      </a:r>
                      <a:r>
                        <a:rPr kumimoji="1" lang="en-US" altLang="ja-JP" sz="1100" b="0" dirty="0">
                          <a:solidFill>
                            <a:sysClr val="windowText" lastClr="000000"/>
                          </a:solidFill>
                        </a:rPr>
                        <a:t>40</a:t>
                      </a:r>
                      <a:r>
                        <a:rPr kumimoji="1" lang="ja-JP" altLang="en-US" sz="1100" b="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en-US" altLang="ja-JP" sz="1400" b="1" dirty="0">
                          <a:solidFill>
                            <a:srgbClr val="FF0000"/>
                          </a:solidFill>
                        </a:rPr>
                        <a:t>9</a:t>
                      </a:r>
                      <a:r>
                        <a:rPr kumimoji="1" lang="ja-JP" altLang="en-US" sz="1400" b="1" dirty="0">
                          <a:solidFill>
                            <a:srgbClr val="FF0000"/>
                          </a:solidFill>
                        </a:rPr>
                        <a:t>万世帯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b="0" dirty="0">
                        <a:solidFill>
                          <a:sysClr val="windowText" lastClr="000000"/>
                        </a:solidFill>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420386"/>
                  </a:ext>
                </a:extLst>
              </a:tr>
              <a:tr h="206385">
                <a:tc gridSpan="2">
                  <a:txBody>
                    <a:bodyPr/>
                    <a:lstStyle/>
                    <a:p>
                      <a:pPr algn="ctr"/>
                      <a:r>
                        <a:rPr kumimoji="1" lang="ja-JP" altLang="en-US" sz="1100" b="0" dirty="0">
                          <a:solidFill>
                            <a:sysClr val="windowText" lastClr="000000"/>
                          </a:solidFill>
                        </a:rPr>
                        <a:t>その他世帯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b="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en-US" altLang="ja-JP" sz="1100" b="0" dirty="0">
                          <a:solidFill>
                            <a:sysClr val="windowText" lastClr="000000"/>
                          </a:solidFill>
                        </a:rPr>
                        <a:t>73</a:t>
                      </a:r>
                      <a:r>
                        <a:rPr kumimoji="1" lang="ja-JP" altLang="en-US" sz="1100" b="0" dirty="0">
                          <a:solidFill>
                            <a:sysClr val="windowText" lastClr="000000"/>
                          </a:solidFill>
                        </a:rPr>
                        <a:t>万世帯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601164"/>
                  </a:ext>
                </a:extLst>
              </a:tr>
            </a:tbl>
          </a:graphicData>
        </a:graphic>
      </p:graphicFrame>
      <p:sp>
        <p:nvSpPr>
          <p:cNvPr id="12" name="フリーフォーム: 図形 11">
            <a:extLst>
              <a:ext uri="{FF2B5EF4-FFF2-40B4-BE49-F238E27FC236}">
                <a16:creationId xmlns:a16="http://schemas.microsoft.com/office/drawing/2014/main" id="{66B10934-A092-4A71-B339-455729AE2139}"/>
              </a:ext>
            </a:extLst>
          </p:cNvPr>
          <p:cNvSpPr/>
          <p:nvPr/>
        </p:nvSpPr>
        <p:spPr>
          <a:xfrm>
            <a:off x="3061252" y="1676364"/>
            <a:ext cx="3518452" cy="675861"/>
          </a:xfrm>
          <a:custGeom>
            <a:avLst/>
            <a:gdLst>
              <a:gd name="connsiteX0" fmla="*/ 0 w 3518452"/>
              <a:gd name="connsiteY0" fmla="*/ 0 h 675861"/>
              <a:gd name="connsiteX1" fmla="*/ 0 w 3518452"/>
              <a:gd name="connsiteY1" fmla="*/ 675861 h 675861"/>
              <a:gd name="connsiteX2" fmla="*/ 3518452 w 3518452"/>
              <a:gd name="connsiteY2" fmla="*/ 675861 h 675861"/>
              <a:gd name="connsiteX3" fmla="*/ 3518452 w 3518452"/>
              <a:gd name="connsiteY3" fmla="*/ 308113 h 675861"/>
              <a:gd name="connsiteX4" fmla="*/ 1838739 w 3518452"/>
              <a:gd name="connsiteY4" fmla="*/ 308113 h 675861"/>
              <a:gd name="connsiteX5" fmla="*/ 1838739 w 3518452"/>
              <a:gd name="connsiteY5" fmla="*/ 9939 h 675861"/>
              <a:gd name="connsiteX6" fmla="*/ 0 w 3518452"/>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8452" h="675861">
                <a:moveTo>
                  <a:pt x="0" y="0"/>
                </a:moveTo>
                <a:lnTo>
                  <a:pt x="0" y="675861"/>
                </a:lnTo>
                <a:lnTo>
                  <a:pt x="3518452" y="675861"/>
                </a:lnTo>
                <a:lnTo>
                  <a:pt x="3518452" y="308113"/>
                </a:lnTo>
                <a:lnTo>
                  <a:pt x="1838739" y="308113"/>
                </a:lnTo>
                <a:lnTo>
                  <a:pt x="1838739" y="9939"/>
                </a:lnTo>
                <a:lnTo>
                  <a:pt x="0" y="0"/>
                </a:lnTo>
                <a:close/>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6558E5B-7E34-49ED-A916-222B06AB4657}"/>
              </a:ext>
            </a:extLst>
          </p:cNvPr>
          <p:cNvSpPr txBox="1"/>
          <p:nvPr/>
        </p:nvSpPr>
        <p:spPr>
          <a:xfrm>
            <a:off x="6579704" y="2073929"/>
            <a:ext cx="1657826" cy="261610"/>
          </a:xfrm>
          <a:prstGeom prst="rect">
            <a:avLst/>
          </a:prstGeom>
          <a:noFill/>
          <a:ln>
            <a:noFill/>
          </a:ln>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高齢世帯、子育て世帯</a:t>
            </a:r>
          </a:p>
        </p:txBody>
      </p:sp>
      <p:sp>
        <p:nvSpPr>
          <p:cNvPr id="14" name="矢印: 下 13">
            <a:extLst>
              <a:ext uri="{FF2B5EF4-FFF2-40B4-BE49-F238E27FC236}">
                <a16:creationId xmlns:a16="http://schemas.microsoft.com/office/drawing/2014/main" id="{1A2FEEDB-E25C-4CB7-96D1-35FD7EC8DF73}"/>
              </a:ext>
            </a:extLst>
          </p:cNvPr>
          <p:cNvSpPr/>
          <p:nvPr/>
        </p:nvSpPr>
        <p:spPr>
          <a:xfrm>
            <a:off x="3220278" y="2352225"/>
            <a:ext cx="318052" cy="376679"/>
          </a:xfrm>
          <a:prstGeom prst="down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12D297F2-8E21-4108-9854-E3E7B982AA18}"/>
              </a:ext>
            </a:extLst>
          </p:cNvPr>
          <p:cNvSpPr/>
          <p:nvPr/>
        </p:nvSpPr>
        <p:spPr>
          <a:xfrm>
            <a:off x="824949" y="2728904"/>
            <a:ext cx="7369622" cy="4884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矢印: 右 16">
            <a:extLst>
              <a:ext uri="{FF2B5EF4-FFF2-40B4-BE49-F238E27FC236}">
                <a16:creationId xmlns:a16="http://schemas.microsoft.com/office/drawing/2014/main" id="{718C7ED7-5BD8-4B6A-BDD0-0FE493825688}"/>
              </a:ext>
            </a:extLst>
          </p:cNvPr>
          <p:cNvSpPr/>
          <p:nvPr/>
        </p:nvSpPr>
        <p:spPr>
          <a:xfrm>
            <a:off x="2345425" y="2908816"/>
            <a:ext cx="248690" cy="10617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29FEDDD8-3044-44EC-BBF0-F59A1D767AD9}"/>
              </a:ext>
            </a:extLst>
          </p:cNvPr>
          <p:cNvSpPr txBox="1"/>
          <p:nvPr/>
        </p:nvSpPr>
        <p:spPr>
          <a:xfrm>
            <a:off x="2596645" y="2728904"/>
            <a:ext cx="5779574" cy="492443"/>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年後、民間賃貸住宅・公社・</a:t>
            </a:r>
            <a:r>
              <a:rPr kumimoji="1" lang="en-US" altLang="ja-JP" sz="1400" dirty="0">
                <a:latin typeface="Meiryo UI" panose="020B0604030504040204" pitchFamily="50" charset="-128"/>
                <a:ea typeface="Meiryo UI" panose="020B0604030504040204" pitchFamily="50" charset="-128"/>
              </a:rPr>
              <a:t>UR</a:t>
            </a:r>
            <a:r>
              <a:rPr kumimoji="1" lang="ja-JP" altLang="en-US" sz="1400" dirty="0">
                <a:latin typeface="Meiryo UI" panose="020B0604030504040204" pitchFamily="50" charset="-128"/>
                <a:ea typeface="Meiryo UI" panose="020B0604030504040204" pitchFamily="50" charset="-128"/>
              </a:rPr>
              <a:t>に居住する公営住宅階層の世帯数</a:t>
            </a:r>
            <a:endParaRPr kumimoji="1" lang="en-US" altLang="ja-JP" sz="14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若年単身世帯を含むと</a:t>
            </a:r>
            <a:r>
              <a:rPr kumimoji="1" lang="en-US" altLang="ja-JP" sz="1200" dirty="0">
                <a:latin typeface="Meiryo UI" panose="020B0604030504040204" pitchFamily="50" charset="-128"/>
                <a:ea typeface="Meiryo UI" panose="020B0604030504040204" pitchFamily="50" charset="-128"/>
              </a:rPr>
              <a:t>94</a:t>
            </a:r>
            <a:r>
              <a:rPr kumimoji="1" lang="ja-JP" altLang="en-US" sz="1200" dirty="0">
                <a:latin typeface="Meiryo UI" panose="020B0604030504040204" pitchFamily="50" charset="-128"/>
                <a:ea typeface="Meiryo UI" panose="020B0604030504040204" pitchFamily="50" charset="-128"/>
              </a:rPr>
              <a:t>万世帯</a:t>
            </a:r>
            <a:endParaRPr kumimoji="1" lang="ja-JP" altLang="en-US"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5E695A2-7180-4A05-BDF1-DE4207DFF2A8}"/>
              </a:ext>
            </a:extLst>
          </p:cNvPr>
          <p:cNvSpPr txBox="1"/>
          <p:nvPr/>
        </p:nvSpPr>
        <p:spPr>
          <a:xfrm>
            <a:off x="1006597" y="2791141"/>
            <a:ext cx="1338828" cy="369332"/>
          </a:xfrm>
          <a:prstGeom prst="rect">
            <a:avLst/>
          </a:prstGeom>
          <a:noFill/>
          <a:ln>
            <a:noFill/>
          </a:ln>
        </p:spPr>
        <p:txBody>
          <a:bodyPr wrap="none" rtlCol="0">
            <a:spAutoFit/>
          </a:bodyPr>
          <a:lstStyle/>
          <a:p>
            <a:r>
              <a:rPr kumimoji="1" lang="ja-JP" altLang="en-US" u="sng" dirty="0">
                <a:latin typeface="Meiryo UI" panose="020B0604030504040204" pitchFamily="50" charset="-128"/>
                <a:ea typeface="Meiryo UI" panose="020B0604030504040204" pitchFamily="50" charset="-128"/>
              </a:rPr>
              <a:t>５７万世帯</a:t>
            </a:r>
          </a:p>
        </p:txBody>
      </p:sp>
      <p:sp>
        <p:nvSpPr>
          <p:cNvPr id="36" name="テキスト ボックス 35">
            <a:extLst>
              <a:ext uri="{FF2B5EF4-FFF2-40B4-BE49-F238E27FC236}">
                <a16:creationId xmlns:a16="http://schemas.microsoft.com/office/drawing/2014/main" id="{30572ABD-6938-4449-BE0E-64A47F747912}"/>
              </a:ext>
            </a:extLst>
          </p:cNvPr>
          <p:cNvSpPr txBox="1"/>
          <p:nvPr/>
        </p:nvSpPr>
        <p:spPr>
          <a:xfrm>
            <a:off x="1713163" y="3429000"/>
            <a:ext cx="2497640"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住宅困窮度合いを分析</a:t>
            </a:r>
          </a:p>
        </p:txBody>
      </p:sp>
      <p:sp>
        <p:nvSpPr>
          <p:cNvPr id="63" name="二等辺三角形 62">
            <a:extLst>
              <a:ext uri="{FF2B5EF4-FFF2-40B4-BE49-F238E27FC236}">
                <a16:creationId xmlns:a16="http://schemas.microsoft.com/office/drawing/2014/main" id="{AF47AB7E-B50C-461D-B60B-72354FE56DDF}"/>
              </a:ext>
            </a:extLst>
          </p:cNvPr>
          <p:cNvSpPr/>
          <p:nvPr/>
        </p:nvSpPr>
        <p:spPr>
          <a:xfrm rot="16200000" flipV="1">
            <a:off x="5751183" y="4551777"/>
            <a:ext cx="983732" cy="210267"/>
          </a:xfrm>
          <a:prstGeom prst="triangle">
            <a:avLst/>
          </a:prstGeom>
          <a:solidFill>
            <a:schemeClr val="accent1">
              <a:lumMod val="20000"/>
              <a:lumOff val="8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7837E6DD-4AEE-4F63-A01B-5493DE50635A}"/>
              </a:ext>
            </a:extLst>
          </p:cNvPr>
          <p:cNvSpPr txBox="1"/>
          <p:nvPr/>
        </p:nvSpPr>
        <p:spPr>
          <a:xfrm>
            <a:off x="6475893" y="4149080"/>
            <a:ext cx="2542192" cy="1015663"/>
          </a:xfrm>
          <a:prstGeom prst="rect">
            <a:avLst/>
          </a:prstGeom>
          <a:pattFill prst="ltDnDiag">
            <a:fgClr>
              <a:schemeClr val="accent1">
                <a:lumMod val="20000"/>
                <a:lumOff val="80000"/>
              </a:schemeClr>
            </a:fgClr>
            <a:bgClr>
              <a:schemeClr val="bg1"/>
            </a:bgClr>
          </a:pattFill>
          <a:ln>
            <a:solidFill>
              <a:schemeClr val="accent1">
                <a:lumMod val="50000"/>
              </a:schemeClr>
            </a:solidFill>
          </a:ln>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「公営住宅供給目標量」算定にあたっての</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要支援世帯数</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約</a:t>
            </a:r>
            <a:r>
              <a:rPr kumimoji="1" lang="en-US" altLang="ja-JP" sz="2400" dirty="0">
                <a:latin typeface="Meiryo UI" panose="020B0604030504040204" pitchFamily="50" charset="-128"/>
                <a:ea typeface="Meiryo UI" panose="020B0604030504040204" pitchFamily="50" charset="-128"/>
              </a:rPr>
              <a:t>17.2</a:t>
            </a:r>
            <a:r>
              <a:rPr kumimoji="1" lang="ja-JP" altLang="en-US" sz="2400" dirty="0" smtClean="0">
                <a:latin typeface="Meiryo UI" panose="020B0604030504040204" pitchFamily="50" charset="-128"/>
                <a:ea typeface="Meiryo UI" panose="020B0604030504040204" pitchFamily="50" charset="-128"/>
              </a:rPr>
              <a:t>万世帯</a:t>
            </a:r>
            <a:endParaRPr kumimoji="1" lang="en-US" altLang="ja-JP" sz="2400" dirty="0" smtClean="0">
              <a:latin typeface="Meiryo UI" panose="020B0604030504040204" pitchFamily="50" charset="-128"/>
              <a:ea typeface="Meiryo UI" panose="020B0604030504040204" pitchFamily="50" charset="-128"/>
            </a:endParaRPr>
          </a:p>
          <a:p>
            <a:pPr algn="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公営住宅の建替え入居世帯</a:t>
            </a:r>
            <a:r>
              <a:rPr lang="ja-JP" altLang="en-US" sz="800" dirty="0" smtClean="0">
                <a:latin typeface="Meiryo UI" panose="020B0604030504040204" pitchFamily="50" charset="-128"/>
                <a:ea typeface="Meiryo UI" panose="020B0604030504040204" pitchFamily="50" charset="-128"/>
              </a:rPr>
              <a:t>を含む</a:t>
            </a:r>
            <a:endParaRPr lang="ja-JP" altLang="en-US" sz="2000" dirty="0">
              <a:latin typeface="Meiryo UI" panose="020B0604030504040204" pitchFamily="50" charset="-128"/>
              <a:ea typeface="Meiryo UI" panose="020B0604030504040204" pitchFamily="50" charset="-128"/>
            </a:endParaRPr>
          </a:p>
        </p:txBody>
      </p:sp>
      <p:sp>
        <p:nvSpPr>
          <p:cNvPr id="69" name="Rectangle 20">
            <a:extLst>
              <a:ext uri="{FF2B5EF4-FFF2-40B4-BE49-F238E27FC236}">
                <a16:creationId xmlns:a16="http://schemas.microsoft.com/office/drawing/2014/main" id="{578B9B0E-466C-44EE-8FA9-9AD61D23171D}"/>
              </a:ext>
            </a:extLst>
          </p:cNvPr>
          <p:cNvSpPr>
            <a:spLocks noChangeArrowheads="1"/>
          </p:cNvSpPr>
          <p:nvPr/>
        </p:nvSpPr>
        <p:spPr bwMode="auto">
          <a:xfrm>
            <a:off x="0" y="-27384"/>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「住まうビジョン・大阪」</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要支援世帯</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の考え方</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（経済的側面、質的側面）</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1092797" y="5198997"/>
            <a:ext cx="4917410" cy="1498409"/>
            <a:chOff x="1006596" y="5271148"/>
            <a:chExt cx="4917410" cy="1498409"/>
          </a:xfrm>
        </p:grpSpPr>
        <p:sp>
          <p:nvSpPr>
            <p:cNvPr id="58" name="四角形: 角を丸くする 57">
              <a:extLst>
                <a:ext uri="{FF2B5EF4-FFF2-40B4-BE49-F238E27FC236}">
                  <a16:creationId xmlns:a16="http://schemas.microsoft.com/office/drawing/2014/main" id="{5C3271E8-EBE9-4628-9D65-9E04714E4959}"/>
                </a:ext>
              </a:extLst>
            </p:cNvPr>
            <p:cNvSpPr/>
            <p:nvPr/>
          </p:nvSpPr>
          <p:spPr>
            <a:xfrm>
              <a:off x="1176496" y="5619728"/>
              <a:ext cx="1594706" cy="927400"/>
            </a:xfrm>
            <a:prstGeom prst="roundRect">
              <a:avLst>
                <a:gd name="adj" fmla="val 8414"/>
              </a:avLst>
            </a:prstGeom>
            <a:pattFill prst="ltDnDiag">
              <a:fgClr>
                <a:srgbClr val="FFC000"/>
              </a:fgClr>
              <a:bgClr>
                <a:schemeClr val="bg1"/>
              </a:bgClr>
            </a:patt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p:txBody>
        </p:sp>
        <p:sp>
          <p:nvSpPr>
            <p:cNvPr id="60" name="四角形: 角を丸くする 59">
              <a:extLst>
                <a:ext uri="{FF2B5EF4-FFF2-40B4-BE49-F238E27FC236}">
                  <a16:creationId xmlns:a16="http://schemas.microsoft.com/office/drawing/2014/main" id="{8BB10DF2-61EE-4778-A0BA-5F78DC74C606}"/>
                </a:ext>
              </a:extLst>
            </p:cNvPr>
            <p:cNvSpPr/>
            <p:nvPr/>
          </p:nvSpPr>
          <p:spPr>
            <a:xfrm>
              <a:off x="2773164" y="6110295"/>
              <a:ext cx="1776167" cy="407079"/>
            </a:xfrm>
            <a:prstGeom prst="roundRect">
              <a:avLst>
                <a:gd name="adj" fmla="val 8414"/>
              </a:avLst>
            </a:prstGeom>
            <a:pattFill prst="ltDnDiag">
              <a:fgClr>
                <a:srgbClr val="FFC000"/>
              </a:fgClr>
              <a:bgClr>
                <a:schemeClr val="bg1"/>
              </a:bgClr>
            </a:patt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38" name="フリーフォーム: 図形 37">
              <a:extLst>
                <a:ext uri="{FF2B5EF4-FFF2-40B4-BE49-F238E27FC236}">
                  <a16:creationId xmlns:a16="http://schemas.microsoft.com/office/drawing/2014/main" id="{9C25799B-62F6-499F-85EF-36ECAC490AE2}"/>
                </a:ext>
              </a:extLst>
            </p:cNvPr>
            <p:cNvSpPr/>
            <p:nvPr/>
          </p:nvSpPr>
          <p:spPr>
            <a:xfrm>
              <a:off x="1193325" y="5447296"/>
              <a:ext cx="4324841" cy="1071447"/>
            </a:xfrm>
            <a:custGeom>
              <a:avLst/>
              <a:gdLst>
                <a:gd name="connsiteX0" fmla="*/ 0 w 5108713"/>
                <a:gd name="connsiteY0" fmla="*/ 0 h 1262269"/>
                <a:gd name="connsiteX1" fmla="*/ 0 w 5108713"/>
                <a:gd name="connsiteY1" fmla="*/ 1262269 h 1262269"/>
                <a:gd name="connsiteX2" fmla="*/ 5108713 w 5108713"/>
                <a:gd name="connsiteY2" fmla="*/ 1262269 h 1262269"/>
              </a:gdLst>
              <a:ahLst/>
              <a:cxnLst>
                <a:cxn ang="0">
                  <a:pos x="connsiteX0" y="connsiteY0"/>
                </a:cxn>
                <a:cxn ang="0">
                  <a:pos x="connsiteX1" y="connsiteY1"/>
                </a:cxn>
                <a:cxn ang="0">
                  <a:pos x="connsiteX2" y="connsiteY2"/>
                </a:cxn>
              </a:cxnLst>
              <a:rect l="l" t="t" r="r" b="b"/>
              <a:pathLst>
                <a:path w="5108713" h="1262269">
                  <a:moveTo>
                    <a:pt x="0" y="0"/>
                  </a:moveTo>
                  <a:lnTo>
                    <a:pt x="0" y="1262269"/>
                  </a:lnTo>
                  <a:lnTo>
                    <a:pt x="5108713" y="1262269"/>
                  </a:lnTo>
                </a:path>
              </a:pathLst>
            </a:custGeom>
            <a:noFill/>
            <a:ln w="19050">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45" name="フリーフォーム: 図形 44">
              <a:extLst>
                <a:ext uri="{FF2B5EF4-FFF2-40B4-BE49-F238E27FC236}">
                  <a16:creationId xmlns:a16="http://schemas.microsoft.com/office/drawing/2014/main" id="{000745B8-F472-481B-A177-DD12814A7BDD}"/>
                </a:ext>
              </a:extLst>
            </p:cNvPr>
            <p:cNvSpPr/>
            <p:nvPr/>
          </p:nvSpPr>
          <p:spPr>
            <a:xfrm>
              <a:off x="2775173" y="6161430"/>
              <a:ext cx="1750130" cy="337141"/>
            </a:xfrm>
            <a:custGeom>
              <a:avLst/>
              <a:gdLst>
                <a:gd name="connsiteX0" fmla="*/ 0 w 2067339"/>
                <a:gd name="connsiteY0" fmla="*/ 0 h 218661"/>
                <a:gd name="connsiteX1" fmla="*/ 2067339 w 2067339"/>
                <a:gd name="connsiteY1" fmla="*/ 0 h 218661"/>
                <a:gd name="connsiteX2" fmla="*/ 2067339 w 2067339"/>
                <a:gd name="connsiteY2" fmla="*/ 218661 h 218661"/>
              </a:gdLst>
              <a:ahLst/>
              <a:cxnLst>
                <a:cxn ang="0">
                  <a:pos x="connsiteX0" y="connsiteY0"/>
                </a:cxn>
                <a:cxn ang="0">
                  <a:pos x="connsiteX1" y="connsiteY1"/>
                </a:cxn>
                <a:cxn ang="0">
                  <a:pos x="connsiteX2" y="connsiteY2"/>
                </a:cxn>
              </a:cxnLst>
              <a:rect l="l" t="t" r="r" b="b"/>
              <a:pathLst>
                <a:path w="2067339" h="218661">
                  <a:moveTo>
                    <a:pt x="0" y="0"/>
                  </a:moveTo>
                  <a:lnTo>
                    <a:pt x="2067339" y="0"/>
                  </a:lnTo>
                  <a:lnTo>
                    <a:pt x="2067339" y="2186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FD01B8FC-1189-4943-8CEA-CDED817DF56A}"/>
                </a:ext>
              </a:extLst>
            </p:cNvPr>
            <p:cNvSpPr txBox="1"/>
            <p:nvPr/>
          </p:nvSpPr>
          <p:spPr>
            <a:xfrm>
              <a:off x="2957670" y="5407389"/>
              <a:ext cx="2568332"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収入分位</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％（高齢・子育ては</a:t>
              </a:r>
              <a:r>
                <a:rPr kumimoji="1" lang="en-US" altLang="ja-JP" sz="900" dirty="0">
                  <a:latin typeface="Meiryo UI" panose="020B0604030504040204" pitchFamily="50" charset="-128"/>
                  <a:ea typeface="Meiryo UI" panose="020B0604030504040204" pitchFamily="50" charset="-128"/>
                </a:rPr>
                <a:t>40</a:t>
              </a:r>
              <a:r>
                <a:rPr kumimoji="1" lang="ja-JP" altLang="en-US" sz="900" dirty="0">
                  <a:latin typeface="Meiryo UI" panose="020B0604030504040204" pitchFamily="50" charset="-128"/>
                  <a:ea typeface="Meiryo UI" panose="020B0604030504040204" pitchFamily="50" charset="-128"/>
                </a:rPr>
                <a:t>％）相当年収</a:t>
              </a:r>
            </a:p>
          </p:txBody>
        </p:sp>
        <p:sp>
          <p:nvSpPr>
            <p:cNvPr id="48" name="テキスト ボックス 47">
              <a:extLst>
                <a:ext uri="{FF2B5EF4-FFF2-40B4-BE49-F238E27FC236}">
                  <a16:creationId xmlns:a16="http://schemas.microsoft.com/office/drawing/2014/main" id="{C576A089-04E7-4326-BDF9-16960BE64E33}"/>
                </a:ext>
              </a:extLst>
            </p:cNvPr>
            <p:cNvSpPr txBox="1"/>
            <p:nvPr/>
          </p:nvSpPr>
          <p:spPr>
            <a:xfrm>
              <a:off x="2265718" y="6525344"/>
              <a:ext cx="1107996"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最低居住面積水準</a:t>
              </a:r>
            </a:p>
          </p:txBody>
        </p:sp>
        <p:sp>
          <p:nvSpPr>
            <p:cNvPr id="49" name="テキスト ボックス 48">
              <a:extLst>
                <a:ext uri="{FF2B5EF4-FFF2-40B4-BE49-F238E27FC236}">
                  <a16:creationId xmlns:a16="http://schemas.microsoft.com/office/drawing/2014/main" id="{223BFEA4-6DDE-4222-8796-62B8C9AEC18A}"/>
                </a:ext>
              </a:extLst>
            </p:cNvPr>
            <p:cNvSpPr txBox="1"/>
            <p:nvPr/>
          </p:nvSpPr>
          <p:spPr>
            <a:xfrm>
              <a:off x="1006596" y="5271148"/>
              <a:ext cx="415498"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年収</a:t>
              </a:r>
            </a:p>
          </p:txBody>
        </p:sp>
        <p:sp>
          <p:nvSpPr>
            <p:cNvPr id="50" name="テキスト ボックス 49">
              <a:extLst>
                <a:ext uri="{FF2B5EF4-FFF2-40B4-BE49-F238E27FC236}">
                  <a16:creationId xmlns:a16="http://schemas.microsoft.com/office/drawing/2014/main" id="{278A97B2-A4DE-4A2D-AB2B-6C8333C9E902}"/>
                </a:ext>
              </a:extLst>
            </p:cNvPr>
            <p:cNvSpPr txBox="1"/>
            <p:nvPr/>
          </p:nvSpPr>
          <p:spPr>
            <a:xfrm>
              <a:off x="5508508" y="6429713"/>
              <a:ext cx="415498"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面積</a:t>
              </a:r>
            </a:p>
          </p:txBody>
        </p:sp>
        <p:sp>
          <p:nvSpPr>
            <p:cNvPr id="51" name="フリーフォーム: 図形 50">
              <a:extLst>
                <a:ext uri="{FF2B5EF4-FFF2-40B4-BE49-F238E27FC236}">
                  <a16:creationId xmlns:a16="http://schemas.microsoft.com/office/drawing/2014/main" id="{34C7F972-84C3-4F64-BC8F-2B8BDC886562}"/>
                </a:ext>
              </a:extLst>
            </p:cNvPr>
            <p:cNvSpPr/>
            <p:nvPr/>
          </p:nvSpPr>
          <p:spPr>
            <a:xfrm>
              <a:off x="2732498" y="5397400"/>
              <a:ext cx="38704" cy="1113307"/>
            </a:xfrm>
            <a:custGeom>
              <a:avLst/>
              <a:gdLst>
                <a:gd name="connsiteX0" fmla="*/ 318499 w 318499"/>
                <a:gd name="connsiteY0" fmla="*/ 1315092 h 1315092"/>
                <a:gd name="connsiteX1" fmla="*/ 318499 w 318499"/>
                <a:gd name="connsiteY1" fmla="*/ 0 h 1315092"/>
                <a:gd name="connsiteX2" fmla="*/ 0 w 318499"/>
                <a:gd name="connsiteY2" fmla="*/ 0 h 1315092"/>
              </a:gdLst>
              <a:ahLst/>
              <a:cxnLst>
                <a:cxn ang="0">
                  <a:pos x="connsiteX0" y="connsiteY0"/>
                </a:cxn>
                <a:cxn ang="0">
                  <a:pos x="connsiteX1" y="connsiteY1"/>
                </a:cxn>
                <a:cxn ang="0">
                  <a:pos x="connsiteX2" y="connsiteY2"/>
                </a:cxn>
              </a:cxnLst>
              <a:rect l="l" t="t" r="r" b="b"/>
              <a:pathLst>
                <a:path w="318499" h="1315092">
                  <a:moveTo>
                    <a:pt x="318499" y="1315092"/>
                  </a:moveTo>
                  <a:lnTo>
                    <a:pt x="318499" y="0"/>
                  </a:lnTo>
                  <a:lnTo>
                    <a:pt x="0" y="0"/>
                  </a:lnTo>
                </a:path>
              </a:pathLst>
            </a:custGeom>
            <a:noFill/>
            <a:ln w="6350">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53" name="フリーフォーム: 図形 52">
              <a:extLst>
                <a:ext uri="{FF2B5EF4-FFF2-40B4-BE49-F238E27FC236}">
                  <a16:creationId xmlns:a16="http://schemas.microsoft.com/office/drawing/2014/main" id="{23C6399E-D4A6-4816-B40B-B46C46E918E9}"/>
                </a:ext>
              </a:extLst>
            </p:cNvPr>
            <p:cNvSpPr/>
            <p:nvPr/>
          </p:nvSpPr>
          <p:spPr>
            <a:xfrm>
              <a:off x="1192215" y="5655485"/>
              <a:ext cx="4192295" cy="147861"/>
            </a:xfrm>
            <a:custGeom>
              <a:avLst/>
              <a:gdLst>
                <a:gd name="connsiteX0" fmla="*/ 0 w 4952144"/>
                <a:gd name="connsiteY0" fmla="*/ 0 h 174660"/>
                <a:gd name="connsiteX1" fmla="*/ 4952144 w 4952144"/>
                <a:gd name="connsiteY1" fmla="*/ 0 h 174660"/>
                <a:gd name="connsiteX2" fmla="*/ 4952144 w 4952144"/>
                <a:gd name="connsiteY2" fmla="*/ 174660 h 174660"/>
              </a:gdLst>
              <a:ahLst/>
              <a:cxnLst>
                <a:cxn ang="0">
                  <a:pos x="connsiteX0" y="connsiteY0"/>
                </a:cxn>
                <a:cxn ang="0">
                  <a:pos x="connsiteX1" y="connsiteY1"/>
                </a:cxn>
                <a:cxn ang="0">
                  <a:pos x="connsiteX2" y="connsiteY2"/>
                </a:cxn>
              </a:cxnLst>
              <a:rect l="l" t="t" r="r" b="b"/>
              <a:pathLst>
                <a:path w="4952144" h="174660">
                  <a:moveTo>
                    <a:pt x="0" y="0"/>
                  </a:moveTo>
                  <a:lnTo>
                    <a:pt x="4952144" y="0"/>
                  </a:lnTo>
                  <a:lnTo>
                    <a:pt x="4952144" y="174660"/>
                  </a:ln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54" name="四角形: 角を丸くする 53">
              <a:extLst>
                <a:ext uri="{FF2B5EF4-FFF2-40B4-BE49-F238E27FC236}">
                  <a16:creationId xmlns:a16="http://schemas.microsoft.com/office/drawing/2014/main" id="{D59DE5ED-5F41-4C7F-906C-D66C0CA619C1}"/>
                </a:ext>
              </a:extLst>
            </p:cNvPr>
            <p:cNvSpPr/>
            <p:nvPr/>
          </p:nvSpPr>
          <p:spPr>
            <a:xfrm>
              <a:off x="1167798" y="5618387"/>
              <a:ext cx="1594706" cy="927400"/>
            </a:xfrm>
            <a:prstGeom prst="roundRect">
              <a:avLst>
                <a:gd name="adj" fmla="val 8414"/>
              </a:avLst>
            </a:prstGeom>
            <a:solidFill>
              <a:srgbClr val="DEEBF7">
                <a:alpha val="30196"/>
              </a:srgb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①最低</a:t>
              </a:r>
              <a:r>
                <a:rPr kumimoji="1" lang="ja-JP" altLang="en-US" sz="1050" b="1" dirty="0">
                  <a:solidFill>
                    <a:schemeClr val="tx1"/>
                  </a:solidFill>
                  <a:latin typeface="Meiryo UI" panose="020B0604030504040204" pitchFamily="50" charset="-128"/>
                  <a:ea typeface="Meiryo UI" panose="020B0604030504040204" pitchFamily="50" charset="-128"/>
                </a:rPr>
                <a:t>居住</a:t>
              </a:r>
              <a:r>
                <a:rPr kumimoji="1" lang="ja-JP" altLang="en-US" sz="1050" b="1" dirty="0" smtClean="0">
                  <a:solidFill>
                    <a:schemeClr val="tx1"/>
                  </a:solidFill>
                  <a:latin typeface="Meiryo UI" panose="020B0604030504040204" pitchFamily="50" charset="-128"/>
                  <a:ea typeface="Meiryo UI" panose="020B0604030504040204" pitchFamily="50" charset="-128"/>
                </a:rPr>
                <a:t>面積</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水準</a:t>
              </a:r>
              <a:r>
                <a:rPr kumimoji="1" lang="ja-JP" altLang="en-US" sz="1050" b="1" dirty="0">
                  <a:solidFill>
                    <a:schemeClr val="tx1"/>
                  </a:solidFill>
                  <a:latin typeface="Meiryo UI" panose="020B0604030504040204" pitchFamily="50" charset="-128"/>
                  <a:ea typeface="Meiryo UI" panose="020B0604030504040204" pitchFamily="50" charset="-128"/>
                </a:rPr>
                <a:t>未満</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dirty="0">
                <a:solidFill>
                  <a:schemeClr val="accent5">
                    <a:lumMod val="75000"/>
                  </a:schemeClr>
                </a:solidFill>
                <a:latin typeface="Meiryo UI" panose="020B0604030504040204" pitchFamily="50" charset="-128"/>
                <a:ea typeface="Meiryo UI" panose="020B0604030504040204" pitchFamily="50" charset="-128"/>
              </a:endParaRPr>
            </a:p>
            <a:p>
              <a:pPr algn="ct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p:txBody>
        </p:sp>
        <p:sp>
          <p:nvSpPr>
            <p:cNvPr id="57" name="四角形: 角を丸くする 56">
              <a:extLst>
                <a:ext uri="{FF2B5EF4-FFF2-40B4-BE49-F238E27FC236}">
                  <a16:creationId xmlns:a16="http://schemas.microsoft.com/office/drawing/2014/main" id="{5874D60D-78C3-4549-B8B5-979BBD4CA955}"/>
                </a:ext>
              </a:extLst>
            </p:cNvPr>
            <p:cNvSpPr/>
            <p:nvPr/>
          </p:nvSpPr>
          <p:spPr>
            <a:xfrm>
              <a:off x="2764467" y="6133924"/>
              <a:ext cx="1776167" cy="407079"/>
            </a:xfrm>
            <a:prstGeom prst="roundRect">
              <a:avLst>
                <a:gd name="adj" fmla="val 8414"/>
              </a:avLst>
            </a:prstGeom>
            <a:solidFill>
              <a:schemeClr val="accent6">
                <a:lumMod val="40000"/>
                <a:lumOff val="60000"/>
                <a:alpha val="30196"/>
              </a:schemeClr>
            </a:solidFill>
            <a:ln w="28575">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②</a:t>
              </a:r>
              <a:r>
                <a:rPr kumimoji="1" lang="ja-JP" altLang="en-US" sz="1050" b="1" dirty="0" smtClean="0">
                  <a:solidFill>
                    <a:schemeClr val="tx1"/>
                  </a:solidFill>
                  <a:latin typeface="Meiryo UI" panose="020B0604030504040204" pitchFamily="50" charset="-128"/>
                  <a:ea typeface="Meiryo UI" panose="020B0604030504040204" pitchFamily="50" charset="-128"/>
                </a:rPr>
                <a:t>高家賃</a:t>
              </a:r>
              <a:r>
                <a:rPr kumimoji="1" lang="ja-JP" altLang="en-US" sz="1050" b="1" dirty="0">
                  <a:solidFill>
                    <a:schemeClr val="tx1"/>
                  </a:solidFill>
                  <a:latin typeface="Meiryo UI" panose="020B0604030504040204" pitchFamily="50" charset="-128"/>
                  <a:ea typeface="Meiryo UI" panose="020B0604030504040204" pitchFamily="50" charset="-128"/>
                </a:rPr>
                <a:t>負担率以上</a:t>
              </a:r>
              <a:endParaRPr kumimoji="1" lang="en-US" altLang="ja-JP" sz="1050" b="1" dirty="0">
                <a:solidFill>
                  <a:schemeClr val="tx1"/>
                </a:solidFill>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C576A089-04E7-4326-BDF9-16960BE64E33}"/>
                </a:ext>
              </a:extLst>
            </p:cNvPr>
            <p:cNvSpPr txBox="1"/>
            <p:nvPr/>
          </p:nvSpPr>
          <p:spPr>
            <a:xfrm>
              <a:off x="4120283" y="6538725"/>
              <a:ext cx="1107996"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誘導</a:t>
              </a:r>
              <a:r>
                <a:rPr kumimoji="1" lang="ja-JP" altLang="en-US" sz="900" dirty="0" smtClean="0">
                  <a:latin typeface="Meiryo UI" panose="020B0604030504040204" pitchFamily="50" charset="-128"/>
                  <a:ea typeface="Meiryo UI" panose="020B0604030504040204" pitchFamily="50" charset="-128"/>
                </a:rPr>
                <a:t>居住</a:t>
              </a:r>
              <a:r>
                <a:rPr kumimoji="1" lang="ja-JP" altLang="en-US" sz="900" dirty="0">
                  <a:latin typeface="Meiryo UI" panose="020B0604030504040204" pitchFamily="50" charset="-128"/>
                  <a:ea typeface="Meiryo UI" panose="020B0604030504040204" pitchFamily="50" charset="-128"/>
                </a:rPr>
                <a:t>面積水準</a:t>
              </a:r>
            </a:p>
          </p:txBody>
        </p:sp>
      </p:grpSp>
      <p:sp>
        <p:nvSpPr>
          <p:cNvPr id="73" name="Rectangle 6">
            <a:extLst>
              <a:ext uri="{FF2B5EF4-FFF2-40B4-BE49-F238E27FC236}">
                <a16:creationId xmlns:a16="http://schemas.microsoft.com/office/drawing/2014/main" id="{2129109E-FAAA-4519-90B8-2B2CC17F8281}"/>
              </a:ext>
            </a:extLst>
          </p:cNvPr>
          <p:cNvSpPr>
            <a:spLocks noChangeArrowheads="1"/>
          </p:cNvSpPr>
          <p:nvPr/>
        </p:nvSpPr>
        <p:spPr bwMode="auto">
          <a:xfrm>
            <a:off x="1666085" y="4350786"/>
            <a:ext cx="3591098" cy="769441"/>
          </a:xfrm>
          <a:prstGeom prst="rect">
            <a:avLst/>
          </a:prstGeom>
          <a:noFill/>
          <a:ln w="9525">
            <a:no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公営住宅階層のうち、</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①最低居住面積水準未満の住宅に住む世帯</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②最低居住面積水準以上に住宅に住む世帯のうち、</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世帯収入に占める家賃負担の率が高い世帯</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Rectangle 6">
            <a:extLst>
              <a:ext uri="{FF2B5EF4-FFF2-40B4-BE49-F238E27FC236}">
                <a16:creationId xmlns:a16="http://schemas.microsoft.com/office/drawing/2014/main" id="{2129109E-FAAA-4519-90B8-2B2CC17F8281}"/>
              </a:ext>
            </a:extLst>
          </p:cNvPr>
          <p:cNvSpPr>
            <a:spLocks noChangeArrowheads="1"/>
          </p:cNvSpPr>
          <p:nvPr/>
        </p:nvSpPr>
        <p:spPr bwMode="auto">
          <a:xfrm>
            <a:off x="282423" y="3999355"/>
            <a:ext cx="1085052" cy="307777"/>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algn="ctr" eaLnBrk="1" hangingPunct="1">
              <a:spcBef>
                <a:spcPct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要支援世帯</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850318768"/>
              </p:ext>
            </p:extLst>
          </p:nvPr>
        </p:nvGraphicFramePr>
        <p:xfrm>
          <a:off x="6475893" y="5644533"/>
          <a:ext cx="2562755" cy="797560"/>
        </p:xfrm>
        <a:graphic>
          <a:graphicData uri="http://schemas.openxmlformats.org/drawingml/2006/table">
            <a:tbl>
              <a:tblPr firstRow="1" bandRow="1">
                <a:tableStyleId>{5C22544A-7EE6-4342-B048-85BDC9FD1C3A}</a:tableStyleId>
              </a:tblPr>
              <a:tblGrid>
                <a:gridCol w="852138">
                  <a:extLst>
                    <a:ext uri="{9D8B030D-6E8A-4147-A177-3AD203B41FA5}">
                      <a16:colId xmlns:a16="http://schemas.microsoft.com/office/drawing/2014/main" val="688893865"/>
                    </a:ext>
                  </a:extLst>
                </a:gridCol>
                <a:gridCol w="766160">
                  <a:extLst>
                    <a:ext uri="{9D8B030D-6E8A-4147-A177-3AD203B41FA5}">
                      <a16:colId xmlns:a16="http://schemas.microsoft.com/office/drawing/2014/main" val="1601057267"/>
                    </a:ext>
                  </a:extLst>
                </a:gridCol>
                <a:gridCol w="944457">
                  <a:extLst>
                    <a:ext uri="{9D8B030D-6E8A-4147-A177-3AD203B41FA5}">
                      <a16:colId xmlns:a16="http://schemas.microsoft.com/office/drawing/2014/main" val="1613883680"/>
                    </a:ext>
                  </a:extLst>
                </a:gridCol>
              </a:tblGrid>
              <a:tr h="370840">
                <a:tc>
                  <a:txBody>
                    <a:bodyPr/>
                    <a:lstStyle/>
                    <a:p>
                      <a:pPr algn="ct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民間賃貸住宅</a:t>
                      </a: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公社、</a:t>
                      </a:r>
                      <a:r>
                        <a:rPr kumimoji="1" lang="en-US" altLang="ja-JP" sz="1100" dirty="0" smtClean="0">
                          <a:solidFill>
                            <a:sysClr val="windowText" lastClr="000000"/>
                          </a:solidFill>
                          <a:latin typeface="Meiryo UI" panose="020B0604030504040204" pitchFamily="50" charset="-128"/>
                          <a:ea typeface="Meiryo UI" panose="020B0604030504040204" pitchFamily="50" charset="-128"/>
                        </a:rPr>
                        <a:t>UR</a:t>
                      </a: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等</a:t>
                      </a: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公営住宅</a:t>
                      </a: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0610743"/>
                  </a:ext>
                </a:extLst>
              </a:tr>
              <a:tr h="370840">
                <a:tc>
                  <a:txBody>
                    <a:bodyPr/>
                    <a:lstStyle/>
                    <a:p>
                      <a:pPr algn="ctr"/>
                      <a:r>
                        <a:rPr kumimoji="1" lang="en-US" altLang="ja-JP" sz="1100" dirty="0" smtClean="0">
                          <a:solidFill>
                            <a:sysClr val="windowText" lastClr="000000"/>
                          </a:solidFill>
                          <a:latin typeface="Meiryo UI" panose="020B0604030504040204" pitchFamily="50" charset="-128"/>
                          <a:ea typeface="Meiryo UI" panose="020B0604030504040204" pitchFamily="50" charset="-128"/>
                        </a:rPr>
                        <a:t>0.7</a:t>
                      </a: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万戸</a:t>
                      </a: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solidFill>
                            <a:sysClr val="windowText" lastClr="000000"/>
                          </a:solidFill>
                          <a:latin typeface="Meiryo UI" panose="020B0604030504040204" pitchFamily="50" charset="-128"/>
                          <a:ea typeface="Meiryo UI" panose="020B0604030504040204" pitchFamily="50" charset="-128"/>
                        </a:rPr>
                        <a:t>6.2</a:t>
                      </a: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万戸</a:t>
                      </a: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solidFill>
                            <a:sysClr val="windowText" lastClr="000000"/>
                          </a:solidFill>
                          <a:latin typeface="Meiryo UI" panose="020B0604030504040204" pitchFamily="50" charset="-128"/>
                          <a:ea typeface="Meiryo UI" panose="020B0604030504040204" pitchFamily="50" charset="-128"/>
                        </a:rPr>
                        <a:t>10.5</a:t>
                      </a:r>
                      <a:r>
                        <a:rPr kumimoji="1" lang="ja-JP" altLang="en-US" sz="1100" dirty="0" smtClean="0">
                          <a:solidFill>
                            <a:sysClr val="windowText" lastClr="000000"/>
                          </a:solidFill>
                          <a:latin typeface="Meiryo UI" panose="020B0604030504040204" pitchFamily="50" charset="-128"/>
                          <a:ea typeface="Meiryo UI" panose="020B0604030504040204" pitchFamily="50" charset="-128"/>
                        </a:rPr>
                        <a:t>万戸</a:t>
                      </a: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1569436"/>
                  </a:ext>
                </a:extLst>
              </a:tr>
            </a:tbl>
          </a:graphicData>
        </a:graphic>
      </p:graphicFrame>
      <p:sp>
        <p:nvSpPr>
          <p:cNvPr id="6" name="テキスト ボックス 5">
            <a:extLst>
              <a:ext uri="{FF2B5EF4-FFF2-40B4-BE49-F238E27FC236}">
                <a16:creationId xmlns:a16="http://schemas.microsoft.com/office/drawing/2014/main" id="{6A552087-3B54-4864-B530-EBC63054E254}"/>
              </a:ext>
            </a:extLst>
          </p:cNvPr>
          <p:cNvSpPr txBox="1"/>
          <p:nvPr/>
        </p:nvSpPr>
        <p:spPr>
          <a:xfrm>
            <a:off x="3128439" y="1079008"/>
            <a:ext cx="3416320" cy="369332"/>
          </a:xfrm>
          <a:prstGeom prst="rect">
            <a:avLst/>
          </a:prstGeom>
          <a:noFill/>
          <a:ln w="25400" cmpd="dbl">
            <a:solidFill>
              <a:schemeClr val="tx1"/>
            </a:solidFill>
          </a:ln>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民間賃貸住宅・公社・</a:t>
            </a:r>
            <a:r>
              <a:rPr kumimoji="1" lang="en-US" altLang="ja-JP" sz="1400" dirty="0">
                <a:latin typeface="Meiryo UI" panose="020B0604030504040204" pitchFamily="50" charset="-128"/>
                <a:ea typeface="Meiryo UI" panose="020B0604030504040204" pitchFamily="50" charset="-128"/>
              </a:rPr>
              <a:t>UR</a:t>
            </a:r>
            <a:r>
              <a:rPr kumimoji="1" lang="ja-JP" altLang="en-US" sz="1400"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167</a:t>
            </a:r>
            <a:r>
              <a:rPr kumimoji="1" lang="ja-JP" altLang="en-US" dirty="0">
                <a:latin typeface="Meiryo UI" panose="020B0604030504040204" pitchFamily="50" charset="-128"/>
                <a:ea typeface="Meiryo UI" panose="020B0604030504040204" pitchFamily="50" charset="-128"/>
              </a:rPr>
              <a:t>万世帯</a:t>
            </a:r>
          </a:p>
        </p:txBody>
      </p:sp>
      <p:sp>
        <p:nvSpPr>
          <p:cNvPr id="74" name="スライド番号プレースホルダー 2"/>
          <p:cNvSpPr txBox="1">
            <a:spLocks/>
          </p:cNvSpPr>
          <p:nvPr/>
        </p:nvSpPr>
        <p:spPr>
          <a:xfrm>
            <a:off x="8654004" y="6592267"/>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8</a:t>
            </a:fld>
            <a:endParaRPr lang="ja-JP" altLang="en-US" sz="1400">
              <a:solidFill>
                <a:schemeClr val="tx1"/>
              </a:solidFill>
            </a:endParaRPr>
          </a:p>
        </p:txBody>
      </p:sp>
      <p:cxnSp>
        <p:nvCxnSpPr>
          <p:cNvPr id="11" name="直線コネクタ 10"/>
          <p:cNvCxnSpPr/>
          <p:nvPr/>
        </p:nvCxnSpPr>
        <p:spPr>
          <a:xfrm>
            <a:off x="3128439" y="1448340"/>
            <a:ext cx="0" cy="27479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529232" y="1427524"/>
            <a:ext cx="0" cy="27479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8200164" y="1427524"/>
            <a:ext cx="0" cy="5867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6">
            <a:extLst>
              <a:ext uri="{FF2B5EF4-FFF2-40B4-BE49-F238E27FC236}">
                <a16:creationId xmlns:a16="http://schemas.microsoft.com/office/drawing/2014/main" id="{2129109E-FAAA-4519-90B8-2B2CC17F8281}"/>
              </a:ext>
            </a:extLst>
          </p:cNvPr>
          <p:cNvSpPr>
            <a:spLocks noChangeArrowheads="1"/>
          </p:cNvSpPr>
          <p:nvPr/>
        </p:nvSpPr>
        <p:spPr bwMode="auto">
          <a:xfrm>
            <a:off x="1384294" y="4020106"/>
            <a:ext cx="4339834" cy="276999"/>
          </a:xfrm>
          <a:prstGeom prst="rect">
            <a:avLst/>
          </a:prstGeom>
          <a:noFill/>
          <a:ln w="9525">
            <a:no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algn="ctr" eaLnBrk="1" hangingPunct="1">
              <a:spcBef>
                <a:spcPct val="0"/>
              </a:spcBef>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真に住宅に困窮し、かつ、公営住宅への入居ニーズを持つ世帯</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Rectangle 6">
            <a:extLst>
              <a:ext uri="{FF2B5EF4-FFF2-40B4-BE49-F238E27FC236}">
                <a16:creationId xmlns:a16="http://schemas.microsoft.com/office/drawing/2014/main" id="{2129109E-FAAA-4519-90B8-2B2CC17F8281}"/>
              </a:ext>
            </a:extLst>
          </p:cNvPr>
          <p:cNvSpPr>
            <a:spLocks noChangeArrowheads="1"/>
          </p:cNvSpPr>
          <p:nvPr/>
        </p:nvSpPr>
        <p:spPr bwMode="auto">
          <a:xfrm>
            <a:off x="5318943" y="459992"/>
            <a:ext cx="3780161" cy="261610"/>
          </a:xfrm>
          <a:prstGeom prst="rect">
            <a:avLst/>
          </a:prstGeom>
          <a:noFill/>
          <a:ln w="9525">
            <a:no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algn="ctr" eaLnBrk="1" hangingPunct="1">
              <a:spcBef>
                <a:spcPct val="0"/>
              </a:spcBef>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「公営住宅供給目標量設定支援プログラム」</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1587753" y="4344383"/>
            <a:ext cx="3401291" cy="81280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二等辺三角形 78">
            <a:extLst>
              <a:ext uri="{FF2B5EF4-FFF2-40B4-BE49-F238E27FC236}">
                <a16:creationId xmlns:a16="http://schemas.microsoft.com/office/drawing/2014/main" id="{AF47AB7E-B50C-461D-B60B-72354FE56DDF}"/>
              </a:ext>
            </a:extLst>
          </p:cNvPr>
          <p:cNvSpPr/>
          <p:nvPr/>
        </p:nvSpPr>
        <p:spPr>
          <a:xfrm rot="10800000" flipV="1">
            <a:off x="7132510" y="5339563"/>
            <a:ext cx="983732" cy="210267"/>
          </a:xfrm>
          <a:prstGeom prst="triangle">
            <a:avLst/>
          </a:prstGeom>
          <a:solidFill>
            <a:schemeClr val="accent1">
              <a:lumMod val="20000"/>
              <a:lumOff val="8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30572ABD-6938-4449-BE0E-64A47F747912}"/>
              </a:ext>
            </a:extLst>
          </p:cNvPr>
          <p:cNvSpPr txBox="1"/>
          <p:nvPr/>
        </p:nvSpPr>
        <p:spPr>
          <a:xfrm>
            <a:off x="6409292" y="5291547"/>
            <a:ext cx="2497640" cy="261610"/>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rPr>
              <a:t>住宅ストック全体を活用</a:t>
            </a:r>
            <a:endParaRPr kumimoji="1" lang="ja-JP" altLang="en-US" sz="1100"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30572ABD-6938-4449-BE0E-64A47F747912}"/>
              </a:ext>
            </a:extLst>
          </p:cNvPr>
          <p:cNvSpPr txBox="1"/>
          <p:nvPr/>
        </p:nvSpPr>
        <p:spPr>
          <a:xfrm>
            <a:off x="7127154" y="6453287"/>
            <a:ext cx="2058778" cy="430887"/>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※R</a:t>
            </a:r>
            <a:r>
              <a:rPr kumimoji="1" lang="ja-JP" altLang="en-US" sz="1050" dirty="0" smtClean="0">
                <a:latin typeface="Meiryo UI" panose="020B0604030504040204" pitchFamily="50" charset="-128"/>
                <a:ea typeface="Meiryo UI" panose="020B0604030504040204" pitchFamily="50" charset="-128"/>
              </a:rPr>
              <a:t>７年までの</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年間での</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空家提供等による供給戸数</a:t>
            </a:r>
            <a:endParaRPr kumimoji="1" lang="ja-JP" altLang="en-US" sz="1050" dirty="0">
              <a:latin typeface="Meiryo UI" panose="020B0604030504040204" pitchFamily="50" charset="-128"/>
              <a:ea typeface="Meiryo UI" panose="020B0604030504040204" pitchFamily="50" charset="-128"/>
            </a:endParaRPr>
          </a:p>
        </p:txBody>
      </p:sp>
      <p:sp>
        <p:nvSpPr>
          <p:cNvPr id="67" name="Rectangle 6">
            <a:extLst>
              <a:ext uri="{FF2B5EF4-FFF2-40B4-BE49-F238E27FC236}">
                <a16:creationId xmlns:a16="http://schemas.microsoft.com/office/drawing/2014/main" id="{2129109E-FAAA-4519-90B8-2B2CC17F8281}"/>
              </a:ext>
            </a:extLst>
          </p:cNvPr>
          <p:cNvSpPr>
            <a:spLocks noChangeArrowheads="1"/>
          </p:cNvSpPr>
          <p:nvPr/>
        </p:nvSpPr>
        <p:spPr bwMode="auto">
          <a:xfrm>
            <a:off x="404435" y="5788369"/>
            <a:ext cx="582740" cy="246221"/>
          </a:xfrm>
          <a:prstGeom prst="rect">
            <a:avLst/>
          </a:prstGeom>
          <a:solidFill>
            <a:schemeClr val="bg1"/>
          </a:solidFill>
          <a:ln w="9525">
            <a:solidFill>
              <a:schemeClr val="tx1"/>
            </a:solidFill>
            <a:prstDash val="solid"/>
            <a:miter lim="800000"/>
            <a:headEnd/>
            <a:tailEnd/>
          </a:ln>
        </p:spPr>
        <p:txBody>
          <a:bodyPr wrap="square" lIns="72000" rIns="7200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1950" indent="-361950" algn="ctr" eaLnBrk="1" hangingPunct="1">
              <a:spcBef>
                <a:spcPct val="0"/>
              </a:spcBef>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概念図</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8353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2924944"/>
            <a:ext cx="9144000" cy="432000"/>
          </a:xfrm>
          <a:prstGeom prst="rect">
            <a:avLst/>
          </a:prstGeom>
          <a:solidFill>
            <a:srgbClr val="99CCFF"/>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論点　民間賃貸</a:t>
            </a:r>
            <a:r>
              <a:rPr lang="ja-JP" altLang="en-US" sz="1600" b="1" dirty="0" smtClean="0">
                <a:solidFill>
                  <a:schemeClr val="tx1"/>
                </a:solidFill>
                <a:latin typeface="Meiryo UI" panose="020B0604030504040204" pitchFamily="50" charset="-128"/>
                <a:ea typeface="Meiryo UI" panose="020B0604030504040204" pitchFamily="50" charset="-128"/>
              </a:rPr>
              <a:t>住宅を活用した住宅セーフティネットの構築に向けて、府としてどのように取り組むべきか。</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9</a:t>
            </a:fld>
            <a:endParaRPr lang="ja-JP" altLang="en-US" sz="1400">
              <a:solidFill>
                <a:schemeClr val="tx1"/>
              </a:solidFill>
            </a:endParaRPr>
          </a:p>
        </p:txBody>
      </p:sp>
    </p:spTree>
    <p:extLst>
      <p:ext uri="{BB962C8B-B14F-4D97-AF65-F5344CB8AC3E}">
        <p14:creationId xmlns:p14="http://schemas.microsoft.com/office/powerpoint/2010/main" val="3749309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2" ma:contentTypeDescription="新しいドキュメントを作成します。" ma:contentTypeScope="" ma:versionID="a83097d7ada888fdf2c0274d88225a7b">
  <xsd:schema xmlns:xsd="http://www.w3.org/2001/XMLSchema" xmlns:xs="http://www.w3.org/2001/XMLSchema" xmlns:p="http://schemas.microsoft.com/office/2006/metadata/properties" xmlns:ns2="46689e31-b03d-4afa-a735-a1f8d7beadb1" xmlns:ns3="c5cea96b-c715-4926-afa8-a788fd3a3c69" targetNamespace="http://schemas.microsoft.com/office/2006/metadata/properties" ma:root="true" ma:fieldsID="262bbb5bb5fec440fb4bc4123c39dc2f" ns2:_="" ns3:_="">
    <xsd:import namespace="46689e31-b03d-4afa-a735-a1f8d7beadb1"/>
    <xsd:import namespace="c5cea96b-c715-4926-afa8-a788fd3a3c69"/>
    <xsd:element name="properties">
      <xsd:complexType>
        <xsd:sequence>
          <xsd:element name="documentManagement">
            <xsd:complexType>
              <xsd:all>
                <xsd:element ref="ns2:_x5bfe__x8c61__x30e6__x30fc__x30b6__x30fc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cea96b-c715-4926-afa8-a788fd3a3c69"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9252B-CBCF-4F1C-852E-0E0C169E6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c5cea96b-c715-4926-afa8-a788fd3a3c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75D4BE-C642-4BF3-BB96-2A289500C7A0}">
  <ds:schemaRefs>
    <ds:schemaRef ds:uri="http://schemas.microsoft.com/office/infopath/2007/PartnerControls"/>
    <ds:schemaRef ds:uri="c5cea96b-c715-4926-afa8-a788fd3a3c69"/>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46689e31-b03d-4afa-a735-a1f8d7beadb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065E3FB-59E5-4182-A671-040B5C994D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14715</TotalTime>
  <Words>5524</Words>
  <Application>Microsoft Office PowerPoint</Application>
  <PresentationFormat>画面に合わせる (4:3)</PresentationFormat>
  <Paragraphs>628</Paragraphs>
  <Slides>35</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35</vt:i4>
      </vt:variant>
    </vt:vector>
  </HeadingPairs>
  <TitlesOfParts>
    <vt:vector size="47" baseType="lpstr">
      <vt:lpstr>HGPｺﾞｼｯｸM</vt:lpstr>
      <vt:lpstr>HG丸ｺﾞｼｯｸM-PRO</vt:lpstr>
      <vt:lpstr>Meiryo UI</vt:lpstr>
      <vt:lpstr>ＭＳ Ｐゴシック</vt:lpstr>
      <vt:lpstr>ＭＳ Ｐ明朝</vt:lpstr>
      <vt:lpstr>メイリオ</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　あかね</dc:creator>
  <cp:lastModifiedBy>西　あかね</cp:lastModifiedBy>
  <cp:revision>778</cp:revision>
  <cp:lastPrinted>2020-06-05T02:15:17Z</cp:lastPrinted>
  <dcterms:created xsi:type="dcterms:W3CDTF">2018-07-03T08:27:08Z</dcterms:created>
  <dcterms:modified xsi:type="dcterms:W3CDTF">2020-06-12T04:47:45Z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