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53" r:id="rId2"/>
    <p:sldId id="540" r:id="rId3"/>
    <p:sldId id="571" r:id="rId4"/>
    <p:sldId id="572" r:id="rId5"/>
    <p:sldId id="479" r:id="rId6"/>
    <p:sldId id="575" r:id="rId7"/>
    <p:sldId id="576" r:id="rId8"/>
    <p:sldId id="542" r:id="rId9"/>
    <p:sldId id="577" r:id="rId10"/>
    <p:sldId id="574" r:id="rId11"/>
    <p:sldId id="552" r:id="rId12"/>
    <p:sldId id="569" r:id="rId13"/>
    <p:sldId id="565" r:id="rId14"/>
    <p:sldId id="566" r:id="rId15"/>
    <p:sldId id="567" r:id="rId16"/>
    <p:sldId id="568"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 H" initials="TH" lastIdx="1" clrIdx="0">
    <p:extLst>
      <p:ext uri="{19B8F6BF-5375-455C-9EA6-DF929625EA0E}">
        <p15:presenceInfo xmlns:p15="http://schemas.microsoft.com/office/powerpoint/2012/main" userId="ecaebf8b8ec2c7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333" autoAdjust="0"/>
  </p:normalViewPr>
  <p:slideViewPr>
    <p:cSldViewPr>
      <p:cViewPr varScale="1">
        <p:scale>
          <a:sx n="71" d="100"/>
          <a:sy n="71" d="100"/>
        </p:scale>
        <p:origin x="1344" y="54"/>
      </p:cViewPr>
      <p:guideLst>
        <p:guide orient="horz" pos="2160"/>
        <p:guide pos="2880"/>
      </p:guideLst>
    </p:cSldViewPr>
  </p:slideViewPr>
  <p:outlineViewPr>
    <p:cViewPr>
      <p:scale>
        <a:sx n="33" d="100"/>
        <a:sy n="33" d="100"/>
      </p:scale>
      <p:origin x="0" y="-43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5A81F1B-0329-4052-BE59-1AFDD22F778C}" type="datetimeFigureOut">
              <a:rPr kumimoji="1" lang="ja-JP" altLang="en-US" smtClean="0"/>
              <a:t>2020/5/28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8942646-AE46-4063-930C-1DDE33F9934D}" type="slidenum">
              <a:rPr kumimoji="1" lang="ja-JP" altLang="en-US" smtClean="0"/>
              <a:t>‹#›</a:t>
            </a:fld>
            <a:endParaRPr kumimoji="1" lang="ja-JP" altLang="en-US"/>
          </a:p>
        </p:txBody>
      </p:sp>
    </p:spTree>
    <p:extLst>
      <p:ext uri="{BB962C8B-B14F-4D97-AF65-F5344CB8AC3E}">
        <p14:creationId xmlns:p14="http://schemas.microsoft.com/office/powerpoint/2010/main" val="898924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a:t>
            </a:fld>
            <a:endParaRPr kumimoji="1" lang="ja-JP" altLang="en-US"/>
          </a:p>
        </p:txBody>
      </p:sp>
    </p:spTree>
    <p:extLst>
      <p:ext uri="{BB962C8B-B14F-4D97-AF65-F5344CB8AC3E}">
        <p14:creationId xmlns:p14="http://schemas.microsoft.com/office/powerpoint/2010/main" val="264522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sz="1200" kern="1200" dirty="0">
              <a:solidFill>
                <a:srgbClr val="000000"/>
              </a:solidFill>
              <a:effectLst/>
              <a:latin typeface="Times New Roman" pitchFamily="16" charset="0"/>
              <a:ea typeface="+mn-ea"/>
              <a:cs typeface="+mn-cs"/>
            </a:endParaRPr>
          </a:p>
        </p:txBody>
      </p:sp>
    </p:spTree>
    <p:extLst>
      <p:ext uri="{BB962C8B-B14F-4D97-AF65-F5344CB8AC3E}">
        <p14:creationId xmlns:p14="http://schemas.microsoft.com/office/powerpoint/2010/main" val="141938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475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211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422473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99863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2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18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415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93025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72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530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2020/5/28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4466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7BFB5-2B15-4C02-8063-BC84DDF5EED7}" type="datetimeFigureOut">
              <a:rPr kumimoji="1" lang="ja-JP" altLang="en-US" smtClean="0"/>
              <a:t>2020/5/28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389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政策の方向性</a:t>
            </a: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Meiryo UI" panose="020B0604030504040204" pitchFamily="50" charset="-128"/>
                <a:ea typeface="Meiryo UI" panose="020B0604030504040204" pitchFamily="50" charset="-128"/>
              </a:rPr>
              <a:pPr algn="ctr" eaLnBrk="1" hangingPunct="1">
                <a:spcBef>
                  <a:spcPct val="50000"/>
                </a:spcBef>
                <a:buFontTx/>
                <a:buNone/>
              </a:pPr>
              <a:t>1</a:t>
            </a:fld>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7298575" y="263578"/>
            <a:ext cx="1617232" cy="4001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a:solidFill>
                  <a:schemeClr val="tx1"/>
                </a:solidFill>
              </a:rPr>
              <a:t>資料</a:t>
            </a:r>
            <a:r>
              <a:rPr lang="ja-JP" altLang="en-US" sz="2000" dirty="0">
                <a:solidFill>
                  <a:schemeClr val="tx1"/>
                </a:solidFill>
              </a:rPr>
              <a:t>３</a:t>
            </a:r>
            <a:endParaRPr kumimoji="1" lang="ja-JP" altLang="en-US" sz="2000" dirty="0">
              <a:solidFill>
                <a:schemeClr val="tx1"/>
              </a:solidFill>
            </a:endParaRPr>
          </a:p>
        </p:txBody>
      </p:sp>
    </p:spTree>
    <p:extLst>
      <p:ext uri="{BB962C8B-B14F-4D97-AF65-F5344CB8AC3E}">
        <p14:creationId xmlns:p14="http://schemas.microsoft.com/office/powerpoint/2010/main" val="389311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４．政策の方向性を</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踏まえた主な施策イメージ</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10</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1356C178-0343-4F4B-B95F-BF69CA93A0D0}"/>
              </a:ext>
            </a:extLst>
          </p:cNvPr>
          <p:cNvSpPr/>
          <p:nvPr/>
        </p:nvSpPr>
        <p:spPr>
          <a:xfrm>
            <a:off x="612563" y="2250756"/>
            <a:ext cx="7847869" cy="3266476"/>
          </a:xfrm>
          <a:prstGeom prst="roundRect">
            <a:avLst>
              <a:gd name="adj" fmla="val 3702"/>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marL="179388" indent="-179388">
              <a:lnSpc>
                <a:spcPct val="130000"/>
              </a:lnSpc>
            </a:pPr>
            <a:r>
              <a:rPr lang="ja-JP" altLang="en-US" sz="2000" b="1" dirty="0">
                <a:solidFill>
                  <a:schemeClr val="tx1"/>
                </a:solidFill>
                <a:latin typeface="Meiryo UI" panose="020B0604030504040204" pitchFamily="50" charset="-128"/>
                <a:ea typeface="Meiryo UI" panose="020B0604030504040204" pitchFamily="50" charset="-128"/>
              </a:rPr>
              <a:t>政策の方向性を</a:t>
            </a:r>
            <a:r>
              <a:rPr lang="ja-JP" altLang="en-US" sz="2000" b="1" dirty="0" smtClean="0">
                <a:solidFill>
                  <a:schemeClr val="tx1"/>
                </a:solidFill>
                <a:latin typeface="Meiryo UI" panose="020B0604030504040204" pitchFamily="50" charset="-128"/>
                <a:ea typeface="Meiryo UI" panose="020B0604030504040204" pitchFamily="50" charset="-128"/>
              </a:rPr>
              <a:t>踏まえた主な施策イメージ</a:t>
            </a:r>
            <a:endParaRPr lang="en-US" altLang="ja-JP" sz="2000" b="1"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グランドデザイン・大阪、大阪都市圏の推進</a:t>
            </a:r>
            <a:endParaRPr lang="en-US" altLang="ja-JP" dirty="0" smtClean="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郊外住宅団地やマンションの再生</a:t>
            </a:r>
            <a:endParaRPr lang="en-US" altLang="ja-JP"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 </a:t>
            </a:r>
            <a:r>
              <a:rPr lang="ja-JP" altLang="en-US" dirty="0">
                <a:solidFill>
                  <a:srgbClr val="00B050"/>
                </a:solidFill>
                <a:latin typeface="Meiryo UI" panose="020B0604030504040204" pitchFamily="50" charset="-128"/>
                <a:ea typeface="Meiryo UI" panose="020B0604030504040204" pitchFamily="50" charset="-128"/>
              </a:rPr>
              <a:t>多様なニーズに対応した住まい方の提供・発信</a:t>
            </a:r>
            <a:endParaRPr lang="en-US" altLang="ja-JP" dirty="0">
              <a:solidFill>
                <a:srgbClr val="00B050"/>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 </a:t>
            </a:r>
            <a:r>
              <a:rPr lang="ja-JP" altLang="en-US" dirty="0">
                <a:solidFill>
                  <a:srgbClr val="00B050"/>
                </a:solidFill>
                <a:latin typeface="Meiryo UI" panose="020B0604030504040204" pitchFamily="50" charset="-128"/>
                <a:ea typeface="Meiryo UI" panose="020B0604030504040204" pitchFamily="50" charset="-128"/>
              </a:rPr>
              <a:t>健康、環境に資する最先端</a:t>
            </a:r>
            <a:r>
              <a:rPr lang="ja-JP" altLang="en-US" dirty="0" smtClean="0">
                <a:solidFill>
                  <a:srgbClr val="00B050"/>
                </a:solidFill>
                <a:latin typeface="Meiryo UI" panose="020B0604030504040204" pitchFamily="50" charset="-128"/>
                <a:ea typeface="Meiryo UI" panose="020B0604030504040204" pitchFamily="50" charset="-128"/>
              </a:rPr>
              <a:t>の住宅の普及、省エネ規制の強化</a:t>
            </a:r>
            <a:endParaRPr lang="en-US" altLang="ja-JP" dirty="0">
              <a:solidFill>
                <a:srgbClr val="00B050"/>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 </a:t>
            </a:r>
            <a:r>
              <a:rPr lang="ja-JP" altLang="en-US" dirty="0">
                <a:solidFill>
                  <a:srgbClr val="00B050"/>
                </a:solidFill>
                <a:latin typeface="Meiryo UI" panose="020B0604030504040204" pitchFamily="50" charset="-128"/>
                <a:ea typeface="Meiryo UI" panose="020B0604030504040204" pitchFamily="50" charset="-128"/>
              </a:rPr>
              <a:t>既存住宅流通促進に向けたリフォームの環境</a:t>
            </a:r>
            <a:r>
              <a:rPr lang="ja-JP" altLang="en-US" dirty="0" smtClean="0">
                <a:solidFill>
                  <a:srgbClr val="00B050"/>
                </a:solidFill>
                <a:latin typeface="Meiryo UI" panose="020B0604030504040204" pitchFamily="50" charset="-128"/>
                <a:ea typeface="Meiryo UI" panose="020B0604030504040204" pitchFamily="50" charset="-128"/>
              </a:rPr>
              <a:t>整備</a:t>
            </a:r>
            <a:endParaRPr lang="en-US" altLang="ja-JP" dirty="0" smtClean="0">
              <a:solidFill>
                <a:srgbClr val="00B050"/>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dirty="0" smtClean="0">
                <a:solidFill>
                  <a:srgbClr val="00B0F0"/>
                </a:solidFill>
                <a:latin typeface="Meiryo UI" panose="020B0604030504040204" pitchFamily="50" charset="-128"/>
                <a:ea typeface="Meiryo UI" panose="020B0604030504040204" pitchFamily="50" charset="-128"/>
              </a:rPr>
              <a:t>万博に向けたまちのバリアフリー化やその情報発信</a:t>
            </a:r>
            <a:endParaRPr lang="en-US" altLang="ja-JP" dirty="0" smtClean="0">
              <a:solidFill>
                <a:srgbClr val="00B0F0"/>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災害時における適切・的確な居住支援提供体制の構築</a:t>
            </a:r>
            <a:endParaRPr lang="en-US" altLang="ja-JP"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endParaRPr lang="en-US" altLang="ja-JP"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endParaRPr lang="en-US" altLang="ja-JP" sz="2000"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1D101B3C-7CD7-4AF2-B444-D537E9B7E55A}"/>
              </a:ext>
            </a:extLst>
          </p:cNvPr>
          <p:cNvSpPr/>
          <p:nvPr/>
        </p:nvSpPr>
        <p:spPr>
          <a:xfrm>
            <a:off x="272326" y="504562"/>
            <a:ext cx="8712968" cy="5804758"/>
          </a:xfrm>
          <a:prstGeom prst="rect">
            <a:avLst/>
          </a:prstGeom>
          <a:noFill/>
          <a:ln>
            <a:noFill/>
            <a:prstDash val="solid"/>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marL="88900" indent="-88900">
              <a:lnSpc>
                <a:spcPct val="1300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考え方</a:t>
            </a:r>
            <a:r>
              <a:rPr lang="en-US" altLang="ja-JP" b="1" dirty="0">
                <a:solidFill>
                  <a:schemeClr val="tx1"/>
                </a:solidFill>
                <a:latin typeface="Meiryo UI" panose="020B0604030504040204" pitchFamily="50" charset="-128"/>
                <a:ea typeface="Meiryo UI" panose="020B0604030504040204" pitchFamily="50" charset="-128"/>
              </a:rPr>
              <a:t>》</a:t>
            </a:r>
          </a:p>
          <a:p>
            <a:pPr marL="87313" indent="-87313">
              <a:lnSpc>
                <a:spcPct val="130000"/>
              </a:lnSpc>
            </a:pPr>
            <a:r>
              <a:rPr lang="ja-JP" altLang="en-US" dirty="0">
                <a:solidFill>
                  <a:schemeClr val="tx1"/>
                </a:solidFill>
                <a:latin typeface="Meiryo UI" panose="020B0604030504040204" pitchFamily="50" charset="-128"/>
                <a:ea typeface="Meiryo UI" panose="020B0604030504040204" pitchFamily="50" charset="-128"/>
              </a:rPr>
              <a:t>・政策の方向性の検討と</a:t>
            </a:r>
            <a:r>
              <a:rPr lang="ja-JP" altLang="en-US" dirty="0" smtClean="0">
                <a:solidFill>
                  <a:schemeClr val="tx1"/>
                </a:solidFill>
                <a:latin typeface="Meiryo UI" panose="020B0604030504040204" pitchFamily="50" charset="-128"/>
                <a:ea typeface="Meiryo UI" panose="020B0604030504040204" pitchFamily="50" charset="-128"/>
              </a:rPr>
              <a:t>合わせ、実効性をもって具体化できるよう、必要</a:t>
            </a:r>
            <a:r>
              <a:rPr lang="ja-JP" altLang="en-US" dirty="0">
                <a:solidFill>
                  <a:schemeClr val="tx1"/>
                </a:solidFill>
                <a:latin typeface="Meiryo UI" panose="020B0604030504040204" pitchFamily="50" charset="-128"/>
                <a:ea typeface="Meiryo UI" panose="020B0604030504040204" pitchFamily="50" charset="-128"/>
              </a:rPr>
              <a:t>と考えられる具体的な取組みについても新たに検討</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938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参考資料</a:t>
            </a: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11</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316857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994426" y="3937369"/>
            <a:ext cx="2112930" cy="1561708"/>
          </a:xfrm>
          <a:prstGeom prst="rect">
            <a:avLst/>
          </a:prstGeom>
        </p:spPr>
      </p:pic>
      <p:pic>
        <p:nvPicPr>
          <p:cNvPr id="3" name="図 2"/>
          <p:cNvPicPr>
            <a:picLocks noChangeAspect="1"/>
          </p:cNvPicPr>
          <p:nvPr/>
        </p:nvPicPr>
        <p:blipFill>
          <a:blip r:embed="rId3"/>
          <a:stretch>
            <a:fillRect/>
          </a:stretch>
        </p:blipFill>
        <p:spPr>
          <a:xfrm>
            <a:off x="4500609" y="3923922"/>
            <a:ext cx="2005034" cy="1561708"/>
          </a:xfrm>
          <a:prstGeom prst="rect">
            <a:avLst/>
          </a:prstGeom>
        </p:spPr>
      </p:pic>
      <p:pic>
        <p:nvPicPr>
          <p:cNvPr id="11" name="図 10"/>
          <p:cNvPicPr>
            <a:picLocks noChangeAspect="1"/>
          </p:cNvPicPr>
          <p:nvPr/>
        </p:nvPicPr>
        <p:blipFill>
          <a:blip r:embed="rId4"/>
          <a:stretch>
            <a:fillRect/>
          </a:stretch>
        </p:blipFill>
        <p:spPr>
          <a:xfrm>
            <a:off x="5943318" y="5319081"/>
            <a:ext cx="2021533" cy="1538919"/>
          </a:xfrm>
          <a:prstGeom prst="rect">
            <a:avLst/>
          </a:prstGeom>
        </p:spPr>
      </p:pic>
      <p:pic>
        <p:nvPicPr>
          <p:cNvPr id="9" name="図 8"/>
          <p:cNvPicPr>
            <a:picLocks noChangeAspect="1"/>
          </p:cNvPicPr>
          <p:nvPr/>
        </p:nvPicPr>
        <p:blipFill>
          <a:blip r:embed="rId5"/>
          <a:stretch>
            <a:fillRect/>
          </a:stretch>
        </p:blipFill>
        <p:spPr>
          <a:xfrm>
            <a:off x="3319348" y="5315486"/>
            <a:ext cx="1908277" cy="1510412"/>
          </a:xfrm>
          <a:prstGeom prst="rect">
            <a:avLst/>
          </a:prstGeom>
        </p:spPr>
      </p:pic>
      <p:pic>
        <p:nvPicPr>
          <p:cNvPr id="10" name="図 9"/>
          <p:cNvPicPr>
            <a:picLocks noChangeAspect="1"/>
          </p:cNvPicPr>
          <p:nvPr/>
        </p:nvPicPr>
        <p:blipFill>
          <a:blip r:embed="rId6"/>
          <a:stretch>
            <a:fillRect/>
          </a:stretch>
        </p:blipFill>
        <p:spPr>
          <a:xfrm>
            <a:off x="1474175" y="3912597"/>
            <a:ext cx="2080008" cy="1584357"/>
          </a:xfrm>
          <a:prstGeom prst="rect">
            <a:avLst/>
          </a:prstGeom>
        </p:spPr>
      </p:pic>
      <p:pic>
        <p:nvPicPr>
          <p:cNvPr id="5" name="図 4"/>
          <p:cNvPicPr>
            <a:picLocks noChangeAspect="1"/>
          </p:cNvPicPr>
          <p:nvPr/>
        </p:nvPicPr>
        <p:blipFill>
          <a:blip r:embed="rId7"/>
          <a:stretch>
            <a:fillRect/>
          </a:stretch>
        </p:blipFill>
        <p:spPr>
          <a:xfrm>
            <a:off x="133637" y="5043505"/>
            <a:ext cx="1808332" cy="1782393"/>
          </a:xfrm>
          <a:prstGeom prst="rect">
            <a:avLst/>
          </a:prstGeom>
        </p:spPr>
      </p:pic>
      <p:sp>
        <p:nvSpPr>
          <p:cNvPr id="7" name="サブタイトル 2"/>
          <p:cNvSpPr>
            <a:spLocks noGrp="1"/>
          </p:cNvSpPr>
          <p:nvPr>
            <p:ph type="subTitle" idx="1"/>
          </p:nvPr>
        </p:nvSpPr>
        <p:spPr>
          <a:xfrm>
            <a:off x="2924735" y="3146885"/>
            <a:ext cx="3482788" cy="407747"/>
          </a:xfrm>
        </p:spPr>
        <p:txBody>
          <a:bodyPr>
            <a:noAutofit/>
          </a:bodyPr>
          <a:lstStyle/>
          <a:p>
            <a:r>
              <a:rPr lang="zh-TW" altLang="en-US" sz="1600" dirty="0">
                <a:solidFill>
                  <a:schemeClr val="tx1"/>
                </a:solidFill>
                <a:latin typeface="Meiryo UI" panose="020B0604030504040204" pitchFamily="50" charset="-128"/>
                <a:ea typeface="Meiryo UI" panose="020B0604030504040204" pitchFamily="50" charset="-128"/>
              </a:rPr>
              <a:t>令和</a:t>
            </a:r>
            <a:r>
              <a:rPr lang="ja-JP" altLang="en-US" sz="1600" dirty="0">
                <a:solidFill>
                  <a:schemeClr val="tx1"/>
                </a:solidFill>
                <a:latin typeface="Meiryo UI" panose="020B0604030504040204" pitchFamily="50" charset="-128"/>
                <a:ea typeface="Meiryo UI" panose="020B0604030504040204" pitchFamily="50" charset="-128"/>
              </a:rPr>
              <a:t>２</a:t>
            </a:r>
            <a:r>
              <a:rPr lang="zh-TW" altLang="en-US" sz="1600" dirty="0">
                <a:solidFill>
                  <a:schemeClr val="tx1"/>
                </a:solidFill>
                <a:latin typeface="Meiryo UI" panose="020B0604030504040204" pitchFamily="50" charset="-128"/>
                <a:ea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rPr>
              <a:t>３</a:t>
            </a:r>
            <a:r>
              <a:rPr lang="zh-TW" altLang="en-US" sz="1600" dirty="0">
                <a:solidFill>
                  <a:schemeClr val="tx1"/>
                </a:solidFill>
                <a:latin typeface="Meiryo UI" panose="020B0604030504040204" pitchFamily="50" charset="-128"/>
                <a:ea typeface="Meiryo UI" panose="020B0604030504040204" pitchFamily="50" charset="-128"/>
              </a:rPr>
              <a:t>月</a:t>
            </a:r>
            <a:r>
              <a:rPr lang="ja-JP" altLang="en-US" sz="1600" dirty="0">
                <a:solidFill>
                  <a:schemeClr val="tx1"/>
                </a:solidFill>
                <a:latin typeface="Meiryo UI" panose="020B0604030504040204" pitchFamily="50" charset="-128"/>
                <a:ea typeface="Meiryo UI" panose="020B0604030504040204" pitchFamily="50" charset="-128"/>
              </a:rPr>
              <a:t>　大阪府・大阪市</a:t>
            </a:r>
            <a:endParaRPr lang="zh-TW" altLang="en-US" sz="1600" dirty="0">
              <a:solidFill>
                <a:schemeClr val="tx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94129" y="2312472"/>
            <a:ext cx="9144000" cy="759849"/>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r>
              <a:rPr lang="ja-JP" altLang="en-US" sz="2400" b="1" dirty="0">
                <a:latin typeface="Lucida Handwriting" panose="03010101010101010101" pitchFamily="66" charset="0"/>
                <a:ea typeface="Meiryo UI" panose="020B0604030504040204" pitchFamily="50" charset="-128"/>
              </a:rPr>
              <a:t>「万博のインパクトを活かした大阪の将来に向けたビジョン」</a:t>
            </a:r>
          </a:p>
        </p:txBody>
      </p:sp>
    </p:spTree>
    <p:extLst>
      <p:ext uri="{BB962C8B-B14F-4D97-AF65-F5344CB8AC3E}">
        <p14:creationId xmlns:p14="http://schemas.microsoft.com/office/powerpoint/2010/main" val="279662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a:extLst>
              <a:ext uri="{FF2B5EF4-FFF2-40B4-BE49-F238E27FC236}">
                <a16:creationId xmlns:a16="http://schemas.microsoft.com/office/drawing/2014/main" id="{C56DD4F9-F41D-4A53-996E-CBABECBB8D36}"/>
              </a:ext>
            </a:extLst>
          </p:cNvPr>
          <p:cNvPicPr>
            <a:picLocks noChangeAspect="1"/>
          </p:cNvPicPr>
          <p:nvPr/>
        </p:nvPicPr>
        <p:blipFill>
          <a:blip r:embed="rId2"/>
          <a:stretch>
            <a:fillRect/>
          </a:stretch>
        </p:blipFill>
        <p:spPr>
          <a:xfrm>
            <a:off x="1297810" y="908129"/>
            <a:ext cx="3771903" cy="5481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3" name="ホームベース 52"/>
          <p:cNvSpPr/>
          <p:nvPr/>
        </p:nvSpPr>
        <p:spPr>
          <a:xfrm>
            <a:off x="153580" y="2363981"/>
            <a:ext cx="5912931" cy="594129"/>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138245" y="1398415"/>
            <a:ext cx="2599059" cy="584775"/>
          </a:xfrm>
          <a:prstGeom prst="rect">
            <a:avLst/>
          </a:prstGeom>
          <a:solidFill>
            <a:schemeClr val="bg1"/>
          </a:solidFill>
          <a:ln w="19050" cmpd="sng">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marL="265100" indent="-265100" algn="ctr"/>
            <a:r>
              <a:rPr kumimoji="1" lang="ja-JP" altLang="en-US" sz="1600" dirty="0">
                <a:latin typeface="Meiryo UI" panose="020B0604030504040204" pitchFamily="50" charset="-128"/>
                <a:ea typeface="Meiryo UI" panose="020B0604030504040204" pitchFamily="50" charset="-128"/>
              </a:rPr>
              <a:t>①歴史から導かれる</a:t>
            </a:r>
            <a:endParaRPr kumimoji="1" lang="en-US" altLang="ja-JP" sz="1600" dirty="0">
              <a:latin typeface="Meiryo UI" panose="020B0604030504040204" pitchFamily="50" charset="-128"/>
              <a:ea typeface="Meiryo UI" panose="020B0604030504040204" pitchFamily="50" charset="-128"/>
            </a:endParaRPr>
          </a:p>
          <a:p>
            <a:pPr marL="265100" indent="-265100" algn="ctr"/>
            <a:r>
              <a:rPr kumimoji="1" lang="ja-JP" altLang="en-US" sz="1600" dirty="0">
                <a:latin typeface="Meiryo UI" panose="020B0604030504040204" pitchFamily="50" charset="-128"/>
                <a:ea typeface="Meiryo UI" panose="020B0604030504040204" pitchFamily="50" charset="-128"/>
              </a:rPr>
              <a:t>大阪の特色</a:t>
            </a:r>
            <a:endParaRPr kumimoji="1" lang="en-US" altLang="ja-JP" sz="1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056126" y="1390151"/>
            <a:ext cx="2599059" cy="584775"/>
          </a:xfrm>
          <a:prstGeom prst="rect">
            <a:avLst/>
          </a:prstGeom>
          <a:solidFill>
            <a:schemeClr val="bg1"/>
          </a:solidFill>
          <a:ln w="19050" cmpd="sng">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marL="265100" indent="-265100" algn="ctr"/>
            <a:r>
              <a:rPr kumimoji="1" lang="ja-JP" altLang="en-US" sz="1600" dirty="0">
                <a:latin typeface="Meiryo UI" panose="020B0604030504040204" pitchFamily="50" charset="-128"/>
                <a:ea typeface="Meiryo UI" panose="020B0604030504040204" pitchFamily="50" charset="-128"/>
              </a:rPr>
              <a:t>②現在の大阪の位置</a:t>
            </a:r>
            <a:endParaRPr kumimoji="1" lang="en-US" altLang="ja-JP" sz="1600" dirty="0">
              <a:latin typeface="Meiryo UI" panose="020B0604030504040204" pitchFamily="50" charset="-128"/>
              <a:ea typeface="Meiryo UI" panose="020B0604030504040204" pitchFamily="50" charset="-128"/>
            </a:endParaRPr>
          </a:p>
          <a:p>
            <a:pPr marL="265100" indent="-265100" algn="ctr"/>
            <a:r>
              <a:rPr kumimoji="1" lang="ja-JP" altLang="en-US" sz="1600" dirty="0">
                <a:latin typeface="Meiryo UI" panose="020B0604030504040204" pitchFamily="50" charset="-128"/>
                <a:ea typeface="Meiryo UI" panose="020B0604030504040204" pitchFamily="50" charset="-128"/>
              </a:rPr>
              <a:t>ポテンシャル</a:t>
            </a:r>
            <a:endParaRPr kumimoji="1" lang="en-US" altLang="ja-JP" sz="16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009737" y="4866866"/>
            <a:ext cx="2599059" cy="584775"/>
          </a:xfrm>
          <a:prstGeom prst="rect">
            <a:avLst/>
          </a:prstGeom>
          <a:solidFill>
            <a:schemeClr val="bg1"/>
          </a:solidFill>
          <a:ln w="19050" cmpd="sng">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marL="265100" indent="-265100" algn="ctr"/>
            <a:r>
              <a:rPr kumimoji="1" lang="ja-JP" altLang="en-US" sz="1600" dirty="0">
                <a:latin typeface="Meiryo UI" panose="020B0604030504040204" pitchFamily="50" charset="-128"/>
                <a:ea typeface="Meiryo UI" panose="020B0604030504040204" pitchFamily="50" charset="-128"/>
              </a:rPr>
              <a:t>⑤大阪・関西万博</a:t>
            </a:r>
            <a:endParaRPr kumimoji="1" lang="en-US" altLang="ja-JP" sz="1600" dirty="0">
              <a:latin typeface="Meiryo UI" panose="020B0604030504040204" pitchFamily="50" charset="-128"/>
              <a:ea typeface="Meiryo UI" panose="020B0604030504040204" pitchFamily="50" charset="-128"/>
            </a:endParaRPr>
          </a:p>
          <a:p>
            <a:pPr marL="265100" indent="-265100" algn="ctr"/>
            <a:r>
              <a:rPr kumimoji="1" lang="ja-JP" altLang="en-US" sz="1600" dirty="0">
                <a:latin typeface="Meiryo UI" panose="020B0604030504040204" pitchFamily="50" charset="-128"/>
                <a:ea typeface="Meiryo UI" panose="020B0604030504040204" pitchFamily="50" charset="-128"/>
              </a:rPr>
              <a:t>の意義等</a:t>
            </a:r>
            <a:endParaRPr kumimoji="1" lang="en-US" altLang="ja-JP" sz="16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24799" y="2483270"/>
            <a:ext cx="5607424" cy="338554"/>
          </a:xfrm>
          <a:prstGeom prst="rect">
            <a:avLst/>
          </a:prstGeom>
          <a:noFill/>
          <a:ln w="19050" cmpd="sng">
            <a:noFill/>
            <a:prstDash val="solid"/>
          </a:ln>
        </p:spPr>
        <p:txBody>
          <a:bodyPr wrap="square" rtlCol="0">
            <a:spAutoFit/>
          </a:bodyPr>
          <a:lstStyle/>
          <a:p>
            <a:pPr marL="265100" indent="-265100" algn="ctr"/>
            <a:r>
              <a:rPr kumimoji="1" lang="ja-JP" altLang="en-US" sz="1600" b="1" dirty="0">
                <a:solidFill>
                  <a:schemeClr val="bg1"/>
                </a:solidFill>
                <a:latin typeface="Meiryo UI" panose="020B0604030504040204" pitchFamily="50" charset="-128"/>
                <a:ea typeface="Meiryo UI" panose="020B0604030504040204" pitchFamily="50" charset="-128"/>
              </a:rPr>
              <a:t>大阪の歴史的な厚み・現在のポテンシャルを活かす</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51" name="ホームベース 50"/>
          <p:cNvSpPr/>
          <p:nvPr/>
        </p:nvSpPr>
        <p:spPr>
          <a:xfrm>
            <a:off x="124799" y="4017646"/>
            <a:ext cx="5912931" cy="64671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204420" y="4052708"/>
            <a:ext cx="5607424" cy="584775"/>
          </a:xfrm>
          <a:prstGeom prst="rect">
            <a:avLst/>
          </a:prstGeom>
          <a:noFill/>
          <a:ln w="19050" cmpd="sng">
            <a:noFill/>
            <a:prstDash val="solid"/>
          </a:ln>
        </p:spPr>
        <p:txBody>
          <a:bodyPr wrap="square" rtlCol="0">
            <a:spAutoFit/>
          </a:bodyPr>
          <a:lstStyle/>
          <a:p>
            <a:pPr marL="265100" indent="-265100" algn="ctr"/>
            <a:r>
              <a:rPr kumimoji="1" lang="en-US" altLang="ja-JP" sz="1600" b="1" dirty="0">
                <a:solidFill>
                  <a:schemeClr val="bg1"/>
                </a:solidFill>
                <a:latin typeface="Meiryo UI" panose="020B0604030504040204" pitchFamily="50" charset="-128"/>
                <a:ea typeface="Meiryo UI" panose="020B0604030504040204" pitchFamily="50" charset="-128"/>
              </a:rPr>
              <a:t>1970</a:t>
            </a:r>
            <a:r>
              <a:rPr kumimoji="1" lang="ja-JP" altLang="en-US" sz="1600" b="1" dirty="0">
                <a:solidFill>
                  <a:schemeClr val="bg1"/>
                </a:solidFill>
                <a:latin typeface="Meiryo UI" panose="020B0604030504040204" pitchFamily="50" charset="-128"/>
                <a:ea typeface="Meiryo UI" panose="020B0604030504040204" pitchFamily="50" charset="-128"/>
              </a:rPr>
              <a:t>年大阪万博の経験や近年の万博開催効果を踏まえ、</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marL="265100" indent="-265100" algn="ctr"/>
            <a:r>
              <a:rPr kumimoji="1" lang="ja-JP" altLang="en-US" sz="1600" b="1" dirty="0">
                <a:solidFill>
                  <a:schemeClr val="bg1"/>
                </a:solidFill>
                <a:latin typeface="Meiryo UI" panose="020B0604030504040204" pitchFamily="50" charset="-128"/>
                <a:ea typeface="Meiryo UI" panose="020B0604030504040204" pitchFamily="50" charset="-128"/>
              </a:rPr>
              <a:t>大阪・関西万博のインパクトを最大限に活かす</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04420" y="4805311"/>
            <a:ext cx="2583724" cy="70788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④</a:t>
            </a:r>
            <a:r>
              <a:rPr kumimoji="1" lang="en-US" altLang="ja-JP" sz="1600" dirty="0">
                <a:solidFill>
                  <a:schemeClr val="tx1"/>
                </a:solidFill>
                <a:latin typeface="Meiryo UI" panose="020B0604030504040204" pitchFamily="50" charset="-128"/>
                <a:ea typeface="Meiryo UI" panose="020B0604030504040204" pitchFamily="50" charset="-128"/>
              </a:rPr>
              <a:t>1970</a:t>
            </a:r>
            <a:r>
              <a:rPr kumimoji="1" lang="ja-JP" altLang="en-US" sz="1600" dirty="0">
                <a:solidFill>
                  <a:schemeClr val="tx1"/>
                </a:solidFill>
                <a:latin typeface="Meiryo UI" panose="020B0604030504040204" pitchFamily="50" charset="-128"/>
                <a:ea typeface="Meiryo UI" panose="020B0604030504040204" pitchFamily="50" charset="-128"/>
              </a:rPr>
              <a:t>年大阪万博</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の成果等</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6096682" y="5755583"/>
            <a:ext cx="2722436" cy="60342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⑥今後の将来予測</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8" name="ホームベース 57"/>
          <p:cNvSpPr/>
          <p:nvPr/>
        </p:nvSpPr>
        <p:spPr>
          <a:xfrm rot="5400000">
            <a:off x="6940242" y="646585"/>
            <a:ext cx="1013856" cy="2664062"/>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ホームベース 58"/>
          <p:cNvSpPr/>
          <p:nvPr/>
        </p:nvSpPr>
        <p:spPr>
          <a:xfrm rot="5400000" flipH="1">
            <a:off x="6936325" y="3797833"/>
            <a:ext cx="1043150" cy="2722435"/>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p:cNvSpPr txBox="1"/>
          <p:nvPr/>
        </p:nvSpPr>
        <p:spPr>
          <a:xfrm>
            <a:off x="6335769" y="1587353"/>
            <a:ext cx="2250848" cy="584775"/>
          </a:xfrm>
          <a:prstGeom prst="rect">
            <a:avLst/>
          </a:prstGeom>
          <a:noFill/>
          <a:ln w="19050" cmpd="sng">
            <a:noFill/>
            <a:prstDash val="solid"/>
          </a:ln>
        </p:spPr>
        <p:txBody>
          <a:bodyPr wrap="square" rtlCol="0">
            <a:spAutoFit/>
          </a:bodyPr>
          <a:lstStyle/>
          <a:p>
            <a:pPr marL="265100" indent="-265100" algn="ctr"/>
            <a:r>
              <a:rPr kumimoji="1" lang="ja-JP" altLang="en-US" sz="1600" b="1" dirty="0">
                <a:solidFill>
                  <a:schemeClr val="bg1"/>
                </a:solidFill>
                <a:latin typeface="Meiryo UI" panose="020B0604030504040204" pitchFamily="50" charset="-128"/>
                <a:ea typeface="Meiryo UI" panose="020B0604030504040204" pitchFamily="50" charset="-128"/>
              </a:rPr>
              <a:t>世界の発展都市の</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marL="265100" indent="-265100" algn="ctr"/>
            <a:r>
              <a:rPr kumimoji="1" lang="ja-JP" altLang="en-US" sz="1600" b="1" dirty="0">
                <a:solidFill>
                  <a:schemeClr val="bg1"/>
                </a:solidFill>
                <a:latin typeface="Meiryo UI" panose="020B0604030504040204" pitchFamily="50" charset="-128"/>
                <a:ea typeface="Meiryo UI" panose="020B0604030504040204" pitchFamily="50" charset="-128"/>
              </a:rPr>
              <a:t>特色を検証</a:t>
            </a:r>
            <a:endParaRPr kumimoji="1" lang="en-US" altLang="ja-JP" sz="16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038309" y="5040666"/>
            <a:ext cx="2861144" cy="584775"/>
          </a:xfrm>
          <a:prstGeom prst="rect">
            <a:avLst/>
          </a:prstGeom>
          <a:noFill/>
          <a:ln w="19050" cmpd="sng">
            <a:noFill/>
            <a:prstDash val="solid"/>
          </a:ln>
        </p:spPr>
        <p:txBody>
          <a:bodyPr wrap="square" rtlCol="0">
            <a:spAutoFit/>
          </a:bodyPr>
          <a:lstStyle/>
          <a:p>
            <a:pPr marL="265100" indent="-265100" algn="ctr"/>
            <a:r>
              <a:rPr kumimoji="1" lang="ja-JP" altLang="en-US" sz="1600" b="1" dirty="0">
                <a:solidFill>
                  <a:schemeClr val="bg1"/>
                </a:solidFill>
                <a:latin typeface="Meiryo UI" panose="020B0604030504040204" pitchFamily="50" charset="-128"/>
                <a:ea typeface="Meiryo UI" panose="020B0604030504040204" pitchFamily="50" charset="-128"/>
              </a:rPr>
              <a:t>今後の将来予測を踏まえ</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marL="265100" indent="-265100" algn="ctr"/>
            <a:r>
              <a:rPr kumimoji="1" lang="ja-JP" altLang="en-US" sz="1600" b="1" dirty="0">
                <a:solidFill>
                  <a:schemeClr val="bg1"/>
                </a:solidFill>
                <a:latin typeface="Meiryo UI" panose="020B0604030504040204" pitchFamily="50" charset="-128"/>
                <a:ea typeface="Meiryo UI" panose="020B0604030504040204" pitchFamily="50" charset="-128"/>
              </a:rPr>
              <a:t>世界とともに課題解決に貢献</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64" name="角丸四角形 63"/>
          <p:cNvSpPr/>
          <p:nvPr/>
        </p:nvSpPr>
        <p:spPr>
          <a:xfrm>
            <a:off x="6059119" y="2414236"/>
            <a:ext cx="2720082" cy="2210001"/>
          </a:xfrm>
          <a:prstGeom prst="roundRect">
            <a:avLst>
              <a:gd name="adj" fmla="val 11333"/>
            </a:avLst>
          </a:prstGeom>
          <a:solidFill>
            <a:srgbClr val="002060"/>
          </a:solidFill>
          <a:effectLst>
            <a:outerShdw blurRad="50800" dist="38100" dir="2700000" algn="tl"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CC"/>
                </a:solidFill>
                <a:latin typeface="Meiryo UI" panose="020B0604030504040204" pitchFamily="50" charset="-128"/>
                <a:ea typeface="Meiryo UI" panose="020B0604030504040204" pitchFamily="50" charset="-128"/>
              </a:rPr>
              <a:t>大阪の将来像</a:t>
            </a:r>
            <a:endParaRPr kumimoji="1" lang="en-US" altLang="ja-JP" sz="2400" b="1" dirty="0">
              <a:solidFill>
                <a:srgbClr val="FFFFCC"/>
              </a:solidFill>
              <a:latin typeface="Meiryo UI" panose="020B0604030504040204" pitchFamily="50" charset="-128"/>
              <a:ea typeface="Meiryo UI" panose="020B0604030504040204" pitchFamily="50" charset="-128"/>
            </a:endParaRPr>
          </a:p>
        </p:txBody>
      </p:sp>
      <p:pic>
        <p:nvPicPr>
          <p:cNvPr id="72" name="図 7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0638" y="5333053"/>
            <a:ext cx="558797" cy="449205"/>
          </a:xfrm>
          <a:prstGeom prst="rect">
            <a:avLst/>
          </a:prstGeom>
          <a:effectLst>
            <a:outerShdw blurRad="50800" dist="38100" dir="2700000" algn="tl" rotWithShape="0">
              <a:prstClr val="black">
                <a:alpha val="40000"/>
              </a:prstClr>
            </a:outerShdw>
          </a:effectLst>
        </p:spPr>
      </p:pic>
      <p:sp>
        <p:nvSpPr>
          <p:cNvPr id="25" name="タイトル 1"/>
          <p:cNvSpPr>
            <a:spLocks noGrp="1"/>
          </p:cNvSpPr>
          <p:nvPr>
            <p:ph type="title"/>
          </p:nvPr>
        </p:nvSpPr>
        <p:spPr>
          <a:xfrm>
            <a:off x="0" y="0"/>
            <a:ext cx="9144000" cy="441058"/>
          </a:xfrm>
          <a:solidFill>
            <a:srgbClr val="002060"/>
          </a:solidFill>
        </p:spPr>
        <p:txBody>
          <a:bodyPr>
            <a:noAutofit/>
          </a:bodyPr>
          <a:lstStyle/>
          <a:p>
            <a:r>
              <a:rPr lang="ja-JP" altLang="en-US" sz="2000" dirty="0">
                <a:solidFill>
                  <a:schemeClr val="bg1"/>
                </a:solidFill>
                <a:latin typeface="Meiryo UI" panose="020B0604030504040204" pitchFamily="50" charset="-128"/>
                <a:ea typeface="Meiryo UI" panose="020B0604030504040204" pitchFamily="50" charset="-128"/>
              </a:rPr>
              <a:t>２　大阪の将来像　</a:t>
            </a:r>
            <a:r>
              <a:rPr lang="ja-JP" altLang="en-US" sz="1600" dirty="0">
                <a:solidFill>
                  <a:schemeClr val="bg1"/>
                </a:solidFill>
                <a:latin typeface="Meiryo UI" panose="020B0604030504040204" pitchFamily="50" charset="-128"/>
                <a:ea typeface="Meiryo UI" panose="020B0604030504040204" pitchFamily="50" charset="-128"/>
              </a:rPr>
              <a:t>（２）</a:t>
            </a:r>
            <a:r>
              <a:rPr kumimoji="1" lang="ja-JP" altLang="en-US" sz="1600" dirty="0">
                <a:solidFill>
                  <a:schemeClr val="bg1"/>
                </a:solidFill>
                <a:latin typeface="Meiryo UI" panose="020B0604030504040204" pitchFamily="50" charset="-128"/>
                <a:ea typeface="Meiryo UI" panose="020B0604030504040204" pitchFamily="50" charset="-128"/>
              </a:rPr>
              <a:t>将来像を導く考え方（全体イメージ）</a:t>
            </a:r>
            <a:endParaRPr kumimoji="1" lang="ja-JP" altLang="en-US" sz="1600" dirty="0">
              <a:solidFill>
                <a:schemeClr val="bg1"/>
              </a:solidFill>
              <a:latin typeface="+mn-ea"/>
              <a:ea typeface="+mn-ea"/>
            </a:endParaRPr>
          </a:p>
        </p:txBody>
      </p:sp>
      <p:sp>
        <p:nvSpPr>
          <p:cNvPr id="2" name="正方形/長方形 1"/>
          <p:cNvSpPr/>
          <p:nvPr/>
        </p:nvSpPr>
        <p:spPr>
          <a:xfrm>
            <a:off x="3183761" y="2039935"/>
            <a:ext cx="2692054" cy="20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u="sng" dirty="0">
                <a:solidFill>
                  <a:schemeClr val="tx1"/>
                </a:solidFill>
              </a:rPr>
              <a:t>※SDGs</a:t>
            </a:r>
            <a:r>
              <a:rPr kumimoji="1" lang="ja-JP" altLang="en-US" sz="1400" u="sng" dirty="0">
                <a:solidFill>
                  <a:schemeClr val="tx1"/>
                </a:solidFill>
              </a:rPr>
              <a:t>から見ての分析含む</a:t>
            </a:r>
            <a:endParaRPr kumimoji="1" lang="ja-JP" altLang="en-US" sz="1400" u="sng" dirty="0"/>
          </a:p>
        </p:txBody>
      </p:sp>
      <p:sp>
        <p:nvSpPr>
          <p:cNvPr id="24" name="正方形/長方形 23"/>
          <p:cNvSpPr/>
          <p:nvPr/>
        </p:nvSpPr>
        <p:spPr>
          <a:xfrm>
            <a:off x="6085952" y="746551"/>
            <a:ext cx="2722436" cy="60342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③世界の都市の潮流</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4"/>
          <a:stretch>
            <a:fillRect/>
          </a:stretch>
        </p:blipFill>
        <p:spPr>
          <a:xfrm>
            <a:off x="2336832" y="5227104"/>
            <a:ext cx="486784" cy="5721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716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657684" y="4006615"/>
            <a:ext cx="7828629" cy="2824760"/>
          </a:xfrm>
          <a:prstGeom prst="roundRect">
            <a:avLst>
              <a:gd name="adj" fmla="val 1096"/>
            </a:avLst>
          </a:prstGeom>
          <a:solidFill>
            <a:schemeClr val="accent1">
              <a:lumMod val="60000"/>
              <a:lumOff val="40000"/>
              <a:alpha val="61961"/>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886393" y="4366998"/>
            <a:ext cx="3234246" cy="607182"/>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751755" y="4401108"/>
            <a:ext cx="3587298" cy="5205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多様なチャレンジによる成長</a:t>
            </a:r>
            <a:endPar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6" name="角丸四角形 15"/>
          <p:cNvSpPr/>
          <p:nvPr/>
        </p:nvSpPr>
        <p:spPr>
          <a:xfrm>
            <a:off x="4952890" y="4365623"/>
            <a:ext cx="3215342" cy="614549"/>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154720" y="4394668"/>
            <a:ext cx="266762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endPar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3039035" y="5713032"/>
            <a:ext cx="3065930" cy="622431"/>
          </a:xfrm>
          <a:prstGeom prst="roundRect">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2616654" y="5763554"/>
            <a:ext cx="385090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endPar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4" name="図形 23"/>
          <p:cNvSpPr/>
          <p:nvPr/>
        </p:nvSpPr>
        <p:spPr>
          <a:xfrm rot="11041147">
            <a:off x="4878742" y="4777970"/>
            <a:ext cx="808103" cy="1106022"/>
          </a:xfrm>
          <a:prstGeom prst="swooshArrow">
            <a:avLst>
              <a:gd name="adj1" fmla="val 22524"/>
              <a:gd name="adj2" fmla="val 29227"/>
            </a:avLst>
          </a:prstGeom>
          <a:gradFill flip="none" rotWithShape="1">
            <a:gsLst>
              <a:gs pos="0">
                <a:srgbClr val="FF3300"/>
              </a:gs>
              <a:gs pos="39999">
                <a:srgbClr val="FF9933"/>
              </a:gs>
              <a:gs pos="70000">
                <a:srgbClr val="FFCC66"/>
              </a:gs>
              <a:gs pos="100000">
                <a:srgbClr val="FFFFCC"/>
              </a:gs>
            </a:gsLst>
            <a:lin ang="8100000" scaled="1"/>
            <a:tileRec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図形 24"/>
          <p:cNvSpPr/>
          <p:nvPr/>
        </p:nvSpPr>
        <p:spPr>
          <a:xfrm rot="2212374">
            <a:off x="4161707" y="4222976"/>
            <a:ext cx="834181" cy="895226"/>
          </a:xfrm>
          <a:prstGeom prst="swooshArrow">
            <a:avLst>
              <a:gd name="adj1" fmla="val 22524"/>
              <a:gd name="adj2" fmla="val 29227"/>
            </a:avLst>
          </a:prstGeom>
          <a:solidFill>
            <a:schemeClr val="accent6"/>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図形 25"/>
          <p:cNvSpPr/>
          <p:nvPr/>
        </p:nvSpPr>
        <p:spPr>
          <a:xfrm rot="5732256" flipH="1" flipV="1">
            <a:off x="3419973" y="4805710"/>
            <a:ext cx="755406" cy="1115030"/>
          </a:xfrm>
          <a:prstGeom prst="swooshArrow">
            <a:avLst>
              <a:gd name="adj1" fmla="val 22524"/>
              <a:gd name="adj2" fmla="val 29227"/>
            </a:avLst>
          </a:prstGeom>
          <a:solidFill>
            <a:schemeClr val="accent1">
              <a:lumMod val="75000"/>
            </a:scheme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4" name="図 33"/>
          <p:cNvPicPr>
            <a:picLocks noChangeAspect="1"/>
          </p:cNvPicPr>
          <p:nvPr/>
        </p:nvPicPr>
        <p:blipFill>
          <a:blip r:embed="rId2"/>
          <a:stretch>
            <a:fillRect/>
          </a:stretch>
        </p:blipFill>
        <p:spPr>
          <a:xfrm>
            <a:off x="7742420" y="6373349"/>
            <a:ext cx="576936" cy="289627"/>
          </a:xfrm>
          <a:prstGeom prst="rect">
            <a:avLst/>
          </a:prstGeom>
        </p:spPr>
      </p:pic>
      <p:sp>
        <p:nvSpPr>
          <p:cNvPr id="41" name="テキスト ボックス 40"/>
          <p:cNvSpPr txBox="1"/>
          <p:nvPr/>
        </p:nvSpPr>
        <p:spPr>
          <a:xfrm>
            <a:off x="1828800" y="5089878"/>
            <a:ext cx="597285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人が中心＝「誰一人取り残さない」</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「人中心」をベースに、サイバー空間とフィジカル空間の高度な融合により取組みを推進</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8" name="正方形/長方形 47"/>
          <p:cNvSpPr/>
          <p:nvPr/>
        </p:nvSpPr>
        <p:spPr>
          <a:xfrm>
            <a:off x="1828800" y="6412880"/>
            <a:ext cx="6036480" cy="292388"/>
          </a:xfrm>
          <a:prstGeom prst="rect">
            <a:avLst/>
          </a:prstGeom>
          <a:noFill/>
          <a:ln w="19050">
            <a:noFill/>
            <a:prstDash val="solid"/>
          </a:ln>
        </p:spPr>
        <p:txBody>
          <a:bodyPr wrap="square">
            <a:spAutoFit/>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ローカル、グローバルの両面から</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の柱で</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3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先進都市としての取組みを推進</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4544"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２　大阪の将来像　</a:t>
            </a:r>
            <a:r>
              <a:rPr lang="ja-JP" altLang="en-US" sz="1600" dirty="0">
                <a:solidFill>
                  <a:prstClr val="white"/>
                </a:solidFill>
                <a:latin typeface="Meiryo UI" panose="020B0604030504040204" pitchFamily="50" charset="-128"/>
                <a:ea typeface="Meiryo UI" panose="020B0604030504040204" pitchFamily="50" charset="-128"/>
              </a:rPr>
              <a:t>（４）</a:t>
            </a:r>
            <a:r>
              <a:rPr kumimoji="1" lang="ja-JP" altLang="en-US" sz="16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将来像とそれを実現するための３つの柱</a:t>
            </a:r>
            <a:endParaRPr kumimoji="1" lang="ja-JP" altLang="en-US" sz="160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44358" y="632013"/>
            <a:ext cx="373179" cy="3374602"/>
          </a:xfrm>
          <a:prstGeom prst="rect">
            <a:avLst/>
          </a:prstGeom>
          <a:solidFill>
            <a:srgbClr val="00B0F0"/>
          </a:solidFill>
          <a:ln w="19050">
            <a:noFill/>
            <a:prstDash val="solid"/>
          </a:ln>
        </p:spPr>
        <p:txBody>
          <a:bodyPr vert="eaVert" wrap="square" anchor="ctr">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将来像</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正方形/長方形 46"/>
          <p:cNvSpPr/>
          <p:nvPr/>
        </p:nvSpPr>
        <p:spPr>
          <a:xfrm>
            <a:off x="44135" y="4128247"/>
            <a:ext cx="364202" cy="2676802"/>
          </a:xfrm>
          <a:prstGeom prst="rect">
            <a:avLst/>
          </a:prstGeom>
          <a:solidFill>
            <a:srgbClr val="00B0F0"/>
          </a:solidFill>
          <a:ln w="19050">
            <a:noFill/>
            <a:prstDash val="solid"/>
          </a:ln>
        </p:spPr>
        <p:txBody>
          <a:bodyPr vert="eaVert" wrap="square">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３つの柱</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pic>
        <p:nvPicPr>
          <p:cNvPr id="7" name="図 6"/>
          <p:cNvPicPr>
            <a:picLocks noChangeAspect="1"/>
          </p:cNvPicPr>
          <p:nvPr/>
        </p:nvPicPr>
        <p:blipFill>
          <a:blip r:embed="rId3"/>
          <a:stretch>
            <a:fillRect/>
          </a:stretch>
        </p:blipFill>
        <p:spPr>
          <a:xfrm>
            <a:off x="442687" y="1107813"/>
            <a:ext cx="8535660" cy="2578605"/>
          </a:xfrm>
          <a:prstGeom prst="rect">
            <a:avLst/>
          </a:prstGeom>
        </p:spPr>
      </p:pic>
    </p:spTree>
    <p:extLst>
      <p:ext uri="{BB962C8B-B14F-4D97-AF65-F5344CB8AC3E}">
        <p14:creationId xmlns:p14="http://schemas.microsoft.com/office/powerpoint/2010/main" val="40293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65054" y="821520"/>
            <a:ext cx="8308298" cy="887520"/>
          </a:xfrm>
          <a:prstGeom prst="roundRect">
            <a:avLst>
              <a:gd name="adj" fmla="val 78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37881" y="915243"/>
            <a:ext cx="8135471" cy="754053"/>
          </a:xfrm>
          <a:prstGeom prst="rect">
            <a:avLst/>
          </a:prstGeom>
        </p:spPr>
        <p:txBody>
          <a:bodyPr wrap="square">
            <a:spAutoFit/>
          </a:bodyPr>
          <a:lstStyle/>
          <a:p>
            <a:pPr marL="444500" lvl="0" indent="-444500" defTabSz="914400">
              <a:spcBef>
                <a:spcPts val="600"/>
              </a:spcBef>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①多様なチャレンジによる成長（</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Diverse Innovation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74625" marR="0" lvl="0" indent="-1746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都市の魅力や寛容性を高め、多様な人材を</a:t>
            </a:r>
            <a:r>
              <a:rPr kumimoji="1" lang="ja-JP" altLang="en-US" sz="1200" b="0" i="0" u="none" strike="noStrike" kern="1200" cap="none" spc="30" normalizeH="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呼び込み、様々なことにチャレンジできる環境を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整え、新たな価値観やイノベーションの創出を図るとともに、地球環境を守る取組みを進めることで持続的な成長に向けた取組みを推進。</a:t>
            </a:r>
            <a:endPar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角丸四角形 12"/>
          <p:cNvSpPr/>
          <p:nvPr/>
        </p:nvSpPr>
        <p:spPr>
          <a:xfrm>
            <a:off x="365054" y="1981752"/>
            <a:ext cx="8308298" cy="849646"/>
          </a:xfrm>
          <a:prstGeom prst="roundRect">
            <a:avLst>
              <a:gd name="adj" fmla="val 95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537881" y="2077345"/>
            <a:ext cx="8135472" cy="754053"/>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②いのち輝く幸せな暮らし　（</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Human Well-being</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も取り残されることなく、すべての命が大切にされ、人と人のつながりの中で、すべての人が生涯にわたって、自らの能力や可能性を発揮し、健康でいきいきと活躍できる社会の実現に向けた取組みを推進。</a:t>
            </a:r>
            <a:endPar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角丸四角形 15"/>
          <p:cNvSpPr/>
          <p:nvPr/>
        </p:nvSpPr>
        <p:spPr>
          <a:xfrm>
            <a:off x="365054" y="3074675"/>
            <a:ext cx="8308298" cy="1229763"/>
          </a:xfrm>
          <a:prstGeom prst="roundRect">
            <a:avLst>
              <a:gd name="adj" fmla="val 950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37882" y="3104110"/>
            <a:ext cx="7956414" cy="1200329"/>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③世界の未来をともにつくる（</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Global Co-Creation Hub</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lvl="0" indent="-93663" defTabSz="914400">
              <a:spcBef>
                <a:spcPts val="600"/>
              </a:spcBef>
              <a:defRPr/>
            </a:pP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誰もが世界とつながり、</a:t>
            </a:r>
            <a:r>
              <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a:t>
            </a:r>
            <a:r>
              <a:rPr kumimoji="1" lang="ja-JP" altLang="en-US" sz="1200" b="0" i="0" u="none" strike="noStrike" kern="120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の価値観が大阪から世界に広がり、人々に共有されるとともに、ソーシャルグッドな取組みを推進</a:t>
            </a:r>
            <a:r>
              <a:rPr kumimoji="1" lang="ja-JP" altLang="en-US" sz="1200" dirty="0" err="1">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93663" lvl="0" indent="-93663" defTabSz="914400">
              <a:spcBef>
                <a:spcPts val="600"/>
              </a:spcBef>
              <a:defRPr/>
            </a:pP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人々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endPar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テキスト ボックス 23"/>
          <p:cNvSpPr txBox="1"/>
          <p:nvPr/>
        </p:nvSpPr>
        <p:spPr>
          <a:xfrm>
            <a:off x="390955" y="4467685"/>
            <a:ext cx="8308298" cy="2031325"/>
          </a:xfrm>
          <a:prstGeom prst="rect">
            <a:avLst/>
          </a:prstGeom>
          <a:noFill/>
          <a:ln w="12700" cmpd="sng">
            <a:solidFill>
              <a:schemeClr val="tx1"/>
            </a:solidFill>
            <a:prstDash val="solid"/>
          </a:ln>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人が中心＝「誰一人取り残さない」</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a:t>
            </a:r>
            <a:r>
              <a:rPr kumimoji="1" lang="en-US" altLang="ja-JP"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400" b="1" i="0" u="none" strike="noStrike" kern="1200" cap="none" spc="-10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10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等の先端技術を活用（サイバー空間とフィジカル空間の高度な融合＝超スマートシティ）し、大阪の将来像の実現に向けた取組みを推進。</a:t>
            </a:r>
            <a:endParaRPr kumimoji="1" lang="en-US" altLang="ja-JP"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68288" marR="0" lvl="0" indent="-268288"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○今後、サイバー空間（仮想空間）とフィジカル空間（実社会）の高度な融合（超スマートシティ）を図り、</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ロボット、ビッグデータなどの先端技術を活用することで、様々な社会課題の解決につながるイノベーションの創出が期待されるが、その一方で、こうした科学技術の進展は、不平等や格差の拡大などの負の側面も懸念されているところ。</a:t>
            </a: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○こうした中、</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「人中心」の考え方のもと、人と先端技術が協調し、さらには先端技術の活用によって人の能力を拡張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させることにより、</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すべての人たちが　自らの可能性を最大限発揮できる社会を実現</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していくことが必要。</a:t>
            </a:r>
          </a:p>
          <a:p>
            <a:pPr marL="268288" marR="0" lvl="0" indent="-268288"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○「人中心」の考え方のもと、</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「人と人」、「人と先端技術」の共創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により、大阪の将来像の実現に向けた取組みを推進していく。</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タイトル 1"/>
          <p:cNvSpPr txBox="1">
            <a:spLocks/>
          </p:cNvSpPr>
          <p:nvPr/>
        </p:nvSpPr>
        <p:spPr>
          <a:xfrm>
            <a:off x="4544"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２　大阪の将来像　</a:t>
            </a:r>
            <a:r>
              <a:rPr lang="ja-JP" altLang="en-US" sz="1600" dirty="0">
                <a:solidFill>
                  <a:prstClr val="white"/>
                </a:solidFill>
                <a:latin typeface="Meiryo UI" panose="020B0604030504040204" pitchFamily="50" charset="-128"/>
                <a:ea typeface="Meiryo UI" panose="020B0604030504040204" pitchFamily="50" charset="-128"/>
              </a:rPr>
              <a:t>（４）</a:t>
            </a:r>
            <a:r>
              <a:rPr kumimoji="1" lang="ja-JP" altLang="en-US" sz="16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将来像とそれを実現するための３つの柱</a:t>
            </a:r>
            <a:endParaRPr kumimoji="1" lang="ja-JP" altLang="en-US" sz="160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6310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ホームベース 37"/>
          <p:cNvSpPr/>
          <p:nvPr/>
        </p:nvSpPr>
        <p:spPr>
          <a:xfrm>
            <a:off x="3165270" y="3270850"/>
            <a:ext cx="2625614" cy="1747246"/>
          </a:xfrm>
          <a:prstGeom prst="homePlate">
            <a:avLst>
              <a:gd name="adj" fmla="val 0"/>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1705" y="540684"/>
            <a:ext cx="8610991" cy="2169825"/>
          </a:xfrm>
          <a:prstGeom prst="rect">
            <a:avLst/>
          </a:prstGeom>
          <a:noFill/>
          <a:ln w="28575" cmpd="sng">
            <a:solidFill>
              <a:schemeClr val="tx1"/>
            </a:solidFill>
            <a:prstDash val="solid"/>
          </a:ln>
        </p:spPr>
        <p:txBody>
          <a:bodyPr wrap="square" rtlCol="0">
            <a:spAutoFit/>
          </a:bodyPr>
          <a:lstStyle/>
          <a:p>
            <a:pPr marL="268288" indent="-268288">
              <a:lnSpc>
                <a:spcPts val="1800"/>
              </a:lnSpc>
            </a:pPr>
            <a:r>
              <a:rPr kumimoji="1" lang="ja-JP" altLang="en-US" sz="1600" b="1" dirty="0">
                <a:latin typeface="Meiryo UI" panose="020B0604030504040204" pitchFamily="50" charset="-128"/>
                <a:ea typeface="Meiryo UI" panose="020B0604030504040204" pitchFamily="50" charset="-128"/>
              </a:rPr>
              <a:t>　　大阪の将来像の実現に向けた取組工程については、大きく２つに整理。</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268288" indent="-268288">
              <a:lnSpc>
                <a:spcPts val="1800"/>
              </a:lnSpc>
            </a:pPr>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取組工程➀</a:t>
            </a:r>
            <a:r>
              <a:rPr kumimoji="1" lang="en-US" altLang="ja-JP" sz="1600" b="1" dirty="0">
                <a:latin typeface="Meiryo UI" panose="020B0604030504040204" pitchFamily="50" charset="-128"/>
                <a:ea typeface="Meiryo UI" panose="020B0604030504040204" pitchFamily="50" charset="-128"/>
              </a:rPr>
              <a:t>】2020</a:t>
            </a:r>
            <a:r>
              <a:rPr kumimoji="1" lang="ja-JP" altLang="en-US" sz="1600" b="1" dirty="0">
                <a:latin typeface="Meiryo UI" panose="020B0604030504040204" pitchFamily="50" charset="-128"/>
                <a:ea typeface="Meiryo UI" panose="020B0604030504040204" pitchFamily="50" charset="-128"/>
              </a:rPr>
              <a:t>年から</a:t>
            </a:r>
            <a:r>
              <a:rPr kumimoji="1" lang="en-US" altLang="ja-JP" sz="1600" b="1" dirty="0">
                <a:latin typeface="Meiryo UI" panose="020B0604030504040204" pitchFamily="50" charset="-128"/>
                <a:ea typeface="Meiryo UI" panose="020B0604030504040204" pitchFamily="50" charset="-128"/>
              </a:rPr>
              <a:t>2025</a:t>
            </a:r>
            <a:r>
              <a:rPr kumimoji="1" lang="ja-JP" altLang="en-US" sz="1600" b="1" dirty="0">
                <a:latin typeface="Meiryo UI" panose="020B0604030504040204" pitchFamily="50" charset="-128"/>
                <a:ea typeface="Meiryo UI" panose="020B0604030504040204" pitchFamily="50" charset="-128"/>
              </a:rPr>
              <a:t>年の大阪・関西万博まで</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万博を成功に導くとともに、そのインパクトを最大限に生み出すための都市基盤を確立</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（スマートシティや</a:t>
            </a:r>
            <a:r>
              <a:rPr kumimoji="1" lang="en-US" altLang="ja-JP" sz="1600" dirty="0">
                <a:latin typeface="Meiryo UI" panose="020B0604030504040204" pitchFamily="50" charset="-128"/>
                <a:ea typeface="Meiryo UI" panose="020B0604030504040204" pitchFamily="50" charset="-128"/>
              </a:rPr>
              <a:t>SDG</a:t>
            </a:r>
            <a:r>
              <a:rPr kumimoji="1" lang="ja-JP" altLang="en-US" sz="1600" dirty="0" err="1">
                <a:latin typeface="Meiryo UI" panose="020B0604030504040204" pitchFamily="50" charset="-128"/>
                <a:ea typeface="Meiryo UI" panose="020B0604030504040204" pitchFamily="50" charset="-128"/>
              </a:rPr>
              <a:t>ｓ</a:t>
            </a:r>
            <a:r>
              <a:rPr kumimoji="1" lang="ja-JP" altLang="en-US" sz="1600" dirty="0">
                <a:latin typeface="Meiryo UI" panose="020B0604030504040204" pitchFamily="50" charset="-128"/>
                <a:ea typeface="Meiryo UI" panose="020B0604030504040204" pitchFamily="50" charset="-128"/>
              </a:rPr>
              <a:t>先進都市の基盤の確立など）</a:t>
            </a:r>
            <a:endParaRPr kumimoji="1" lang="en-US" altLang="ja-JP" sz="1600" dirty="0">
              <a:latin typeface="Meiryo UI" panose="020B0604030504040204" pitchFamily="50" charset="-128"/>
              <a:ea typeface="Meiryo UI" panose="020B0604030504040204" pitchFamily="50" charset="-128"/>
            </a:endParaRPr>
          </a:p>
          <a:p>
            <a:pPr marL="268288" indent="-268288">
              <a:lnSpc>
                <a:spcPts val="1800"/>
              </a:lnSpc>
            </a:pPr>
            <a:endParaRPr kumimoji="1" lang="ja-JP" altLang="en-US" sz="1600" dirty="0">
              <a:latin typeface="Meiryo UI" panose="020B0604030504040204" pitchFamily="50" charset="-128"/>
              <a:ea typeface="Meiryo UI" panose="020B0604030504040204" pitchFamily="50" charset="-128"/>
            </a:endParaRP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取組工程②</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万博開催後から</a:t>
            </a:r>
            <a:r>
              <a:rPr kumimoji="1" lang="en-US" altLang="ja-JP" sz="1600" b="1" dirty="0">
                <a:latin typeface="Meiryo UI" panose="020B0604030504040204" pitchFamily="50" charset="-128"/>
                <a:ea typeface="Meiryo UI" panose="020B0604030504040204" pitchFamily="50" charset="-128"/>
              </a:rPr>
              <a:t>2040</a:t>
            </a:r>
            <a:r>
              <a:rPr kumimoji="1" lang="ja-JP" altLang="en-US" sz="1600" b="1" dirty="0">
                <a:latin typeface="Meiryo UI" panose="020B0604030504040204" pitchFamily="50" charset="-128"/>
                <a:ea typeface="Meiryo UI" panose="020B0604030504040204" pitchFamily="50" charset="-128"/>
              </a:rPr>
              <a:t>年まで</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確立した都市基盤を土台に、万博のレガシーを活かし、さらに取組みを加速</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（最先端技術の社会実装、</a:t>
            </a:r>
            <a:r>
              <a:rPr kumimoji="1" lang="en-US" altLang="ja-JP" sz="1600" dirty="0">
                <a:latin typeface="Meiryo UI" panose="020B0604030504040204" pitchFamily="50" charset="-128"/>
                <a:ea typeface="Meiryo UI" panose="020B0604030504040204" pitchFamily="50" charset="-128"/>
              </a:rPr>
              <a:t>SDGs +beyond</a:t>
            </a:r>
            <a:r>
              <a:rPr kumimoji="1" lang="ja-JP" altLang="en-US" sz="1600" dirty="0">
                <a:latin typeface="Meiryo UI" panose="020B0604030504040204" pitchFamily="50" charset="-128"/>
                <a:ea typeface="Meiryo UI" panose="020B0604030504040204" pitchFamily="50" charset="-128"/>
              </a:rPr>
              <a:t>を視野に入れた取組みなど）</a:t>
            </a:r>
            <a:endParaRPr kumimoji="1" lang="en-US" altLang="ja-JP" sz="1600" b="1" u="sng" dirty="0">
              <a:latin typeface="Meiryo UI" panose="020B0604030504040204" pitchFamily="50" charset="-128"/>
              <a:ea typeface="Meiryo UI" panose="020B0604030504040204" pitchFamily="50" charset="-128"/>
            </a:endParaRPr>
          </a:p>
        </p:txBody>
      </p:sp>
      <p:sp>
        <p:nvSpPr>
          <p:cNvPr id="19" name="ホームベース 18"/>
          <p:cNvSpPr/>
          <p:nvPr/>
        </p:nvSpPr>
        <p:spPr>
          <a:xfrm>
            <a:off x="4629545" y="3273966"/>
            <a:ext cx="2929582" cy="1741308"/>
          </a:xfrm>
          <a:prstGeom prst="homePlate">
            <a:avLst>
              <a:gd name="adj" fmla="val 20191"/>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564778" y="5018096"/>
            <a:ext cx="8041340" cy="424771"/>
          </a:xfrm>
          <a:prstGeom prst="rightArrow">
            <a:avLst/>
          </a:prstGeom>
          <a:solidFill>
            <a:srgbClr val="002060"/>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400" b="1" dirty="0">
                <a:solidFill>
                  <a:schemeClr val="bg1"/>
                </a:solidFill>
              </a:rPr>
              <a:t>2020</a:t>
            </a:r>
            <a:r>
              <a:rPr kumimoji="1" lang="ja-JP" altLang="en-US" sz="1400" b="1" dirty="0">
                <a:solidFill>
                  <a:schemeClr val="bg1"/>
                </a:solidFill>
              </a:rPr>
              <a:t>年　　　　　　　　　　　　     　　  </a:t>
            </a:r>
            <a:r>
              <a:rPr kumimoji="1" lang="en-US" altLang="ja-JP" sz="1400" b="1" dirty="0">
                <a:solidFill>
                  <a:schemeClr val="bg1"/>
                </a:solidFill>
              </a:rPr>
              <a:t>2025</a:t>
            </a:r>
            <a:r>
              <a:rPr kumimoji="1" lang="ja-JP" altLang="en-US" sz="1400" b="1" dirty="0">
                <a:solidFill>
                  <a:schemeClr val="bg1"/>
                </a:solidFill>
              </a:rPr>
              <a:t>年　　　　　 </a:t>
            </a:r>
            <a:r>
              <a:rPr kumimoji="1" lang="en-US" altLang="ja-JP" sz="1400" b="1" dirty="0">
                <a:solidFill>
                  <a:schemeClr val="bg1"/>
                </a:solidFill>
              </a:rPr>
              <a:t>2030</a:t>
            </a:r>
            <a:r>
              <a:rPr kumimoji="1" lang="ja-JP" altLang="en-US" sz="1400" b="1" dirty="0">
                <a:solidFill>
                  <a:schemeClr val="bg1"/>
                </a:solidFill>
              </a:rPr>
              <a:t>年　　　　　　　　 　　</a:t>
            </a:r>
            <a:r>
              <a:rPr kumimoji="1" lang="en-US" altLang="ja-JP" sz="1400" b="1" dirty="0">
                <a:solidFill>
                  <a:schemeClr val="bg1"/>
                </a:solidFill>
              </a:rPr>
              <a:t>2040</a:t>
            </a:r>
            <a:r>
              <a:rPr kumimoji="1" lang="ja-JP" altLang="en-US" sz="1400" b="1" dirty="0">
                <a:solidFill>
                  <a:schemeClr val="bg1"/>
                </a:solidFill>
              </a:rPr>
              <a:t>年</a:t>
            </a:r>
          </a:p>
        </p:txBody>
      </p:sp>
      <p:sp>
        <p:nvSpPr>
          <p:cNvPr id="21" name="ホームベース 20"/>
          <p:cNvSpPr/>
          <p:nvPr/>
        </p:nvSpPr>
        <p:spPr>
          <a:xfrm>
            <a:off x="491147" y="3270850"/>
            <a:ext cx="3498234" cy="1747246"/>
          </a:xfrm>
          <a:prstGeom prst="homePlate">
            <a:avLst>
              <a:gd name="adj" fmla="val 20191"/>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20331" y="3509227"/>
            <a:ext cx="3535846" cy="1243892"/>
          </a:xfrm>
          <a:prstGeom prst="roundRect">
            <a:avLst>
              <a:gd name="adj" fmla="val 0"/>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600" b="1" dirty="0">
                <a:solidFill>
                  <a:schemeClr val="tx1"/>
                </a:solidFill>
                <a:latin typeface="Meiryo UI" panose="020B0604030504040204" pitchFamily="50" charset="-128"/>
                <a:ea typeface="Meiryo UI" panose="020B0604030504040204" pitchFamily="50" charset="-128"/>
              </a:rPr>
              <a:t>　・万博の成功に向けた取組み</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・万博のインパクトを最大限に生み出す</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ための都市基盤の確立</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400" spc="-30" dirty="0">
                <a:solidFill>
                  <a:schemeClr val="tx1"/>
                </a:solidFill>
                <a:latin typeface="Meiryo UI" panose="020B0604030504040204" pitchFamily="50" charset="-128"/>
                <a:ea typeface="Meiryo UI" panose="020B0604030504040204" pitchFamily="50" charset="-128"/>
              </a:rPr>
              <a:t>スマートシティの基盤の確立</a:t>
            </a:r>
            <a:endParaRPr lang="en-US" altLang="ja-JP" sz="1400" spc="-30" dirty="0">
              <a:solidFill>
                <a:schemeClr val="tx1"/>
              </a:solidFill>
              <a:latin typeface="Meiryo UI" panose="020B0604030504040204" pitchFamily="50" charset="-128"/>
              <a:ea typeface="Meiryo UI" panose="020B0604030504040204" pitchFamily="50" charset="-128"/>
            </a:endParaRPr>
          </a:p>
          <a:p>
            <a:r>
              <a:rPr lang="ja-JP" altLang="en-US" sz="1400" spc="-30" dirty="0">
                <a:solidFill>
                  <a:schemeClr val="tx1"/>
                </a:solidFill>
                <a:latin typeface="Meiryo UI" panose="020B0604030504040204" pitchFamily="50" charset="-128"/>
                <a:ea typeface="Meiryo UI" panose="020B0604030504040204" pitchFamily="50" charset="-128"/>
              </a:rPr>
              <a:t>　　ＳＤＧｓ先進都市の基盤の確立　など</a:t>
            </a:r>
            <a:r>
              <a:rPr lang="ja-JP" altLang="en-US" sz="1400" b="1" spc="-30" dirty="0">
                <a:solidFill>
                  <a:schemeClr val="tx1"/>
                </a:solidFill>
                <a:latin typeface="Meiryo UI" panose="020B0604030504040204" pitchFamily="50" charset="-128"/>
                <a:ea typeface="Meiryo UI" panose="020B0604030504040204" pitchFamily="50" charset="-128"/>
              </a:rPr>
              <a:t>　</a:t>
            </a:r>
            <a:endParaRPr lang="en-US" altLang="ja-JP" sz="1400" b="1" spc="-30"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7641511" y="2846614"/>
            <a:ext cx="899418" cy="2220456"/>
          </a:xfrm>
          <a:prstGeom prst="roundRect">
            <a:avLst/>
          </a:prstGeom>
          <a:solidFill>
            <a:srgbClr val="00B0F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7603899" y="3279867"/>
            <a:ext cx="974641" cy="1213714"/>
          </a:xfrm>
          <a:prstGeom prst="roundRect">
            <a:avLst>
              <a:gd name="adj" fmla="val 0"/>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世界一</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ワクワク</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する都市</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大阪</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5" name="角丸四角形 24"/>
          <p:cNvSpPr/>
          <p:nvPr/>
        </p:nvSpPr>
        <p:spPr>
          <a:xfrm>
            <a:off x="4875829" y="3478259"/>
            <a:ext cx="2330319" cy="1338598"/>
          </a:xfrm>
          <a:prstGeom prst="roundRect">
            <a:avLst>
              <a:gd name="adj" fmla="val 0"/>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600" b="1" dirty="0">
                <a:solidFill>
                  <a:schemeClr val="tx1"/>
                </a:solidFill>
                <a:latin typeface="Meiryo UI" panose="020B0604030504040204" pitchFamily="50" charset="-128"/>
                <a:ea typeface="Meiryo UI" panose="020B0604030504040204" pitchFamily="50" charset="-128"/>
              </a:rPr>
              <a:t>万博のレガシーを活かし</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取組みをさらに加速</a:t>
            </a:r>
            <a:endParaRPr lang="en-US" altLang="ja-JP" sz="1600" b="1" dirty="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最先端技術の社会実装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SDG</a:t>
            </a:r>
            <a:r>
              <a:rPr lang="ja-JP" altLang="en-US" sz="1400" dirty="0" err="1">
                <a:solidFill>
                  <a:schemeClr val="tx1"/>
                </a:solidFill>
                <a:latin typeface="Meiryo UI" panose="020B0604030504040204" pitchFamily="50" charset="-128"/>
                <a:ea typeface="Meiryo UI" panose="020B0604030504040204" pitchFamily="50" charset="-128"/>
              </a:rPr>
              <a:t>ｓ</a:t>
            </a:r>
            <a:r>
              <a:rPr lang="ja-JP" altLang="en-US" sz="1400" dirty="0">
                <a:solidFill>
                  <a:schemeClr val="tx1"/>
                </a:solidFill>
                <a:latin typeface="Meiryo UI" panose="020B0604030504040204" pitchFamily="50" charset="-128"/>
                <a:ea typeface="Meiryo UI" panose="020B0604030504040204" pitchFamily="50" charset="-128"/>
              </a:rPr>
              <a:t>先進都市の実現</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SDGs +beyond</a:t>
            </a:r>
            <a:r>
              <a:rPr lang="ja-JP" altLang="en-US" sz="1400" dirty="0">
                <a:solidFill>
                  <a:schemeClr val="tx1"/>
                </a:solidFill>
                <a:latin typeface="Meiryo UI" panose="020B0604030504040204" pitchFamily="50" charset="-128"/>
                <a:ea typeface="Meiryo UI" panose="020B0604030504040204" pitchFamily="50" charset="-128"/>
              </a:rPr>
              <a:t>　　など</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5329171" y="4902845"/>
            <a:ext cx="856932" cy="250717"/>
          </a:xfrm>
          <a:prstGeom prst="roundRect">
            <a:avLst>
              <a:gd name="adj" fmla="val 0"/>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18000" rIns="0" bIns="18000" rtlCol="0" anchor="ctr"/>
          <a:lstStyle/>
          <a:p>
            <a:pPr marL="265113" indent="-265113" algn="ctr">
              <a:lnSpc>
                <a:spcPts val="1000"/>
              </a:lnSpc>
            </a:pPr>
            <a:r>
              <a:rPr lang="en-US" altLang="ja-JP" sz="1000" b="1" spc="-100" dirty="0">
                <a:solidFill>
                  <a:schemeClr val="tx1"/>
                </a:solidFill>
                <a:latin typeface="Meiryo UI" panose="020B0604030504040204" pitchFamily="50" charset="-128"/>
                <a:ea typeface="Meiryo UI" panose="020B0604030504040204" pitchFamily="50" charset="-128"/>
              </a:rPr>
              <a:t>SDGs </a:t>
            </a:r>
            <a:r>
              <a:rPr lang="ja-JP" altLang="en-US" sz="1000" b="1" spc="-100" dirty="0">
                <a:solidFill>
                  <a:schemeClr val="tx1"/>
                </a:solidFill>
                <a:latin typeface="Meiryo UI" panose="020B0604030504040204" pitchFamily="50" charset="-128"/>
                <a:ea typeface="Meiryo UI" panose="020B0604030504040204" pitchFamily="50" charset="-128"/>
              </a:rPr>
              <a:t>の</a:t>
            </a:r>
            <a:endParaRPr lang="en-US" altLang="ja-JP" sz="1000" b="1" spc="-100" dirty="0">
              <a:solidFill>
                <a:schemeClr val="tx1"/>
              </a:solidFill>
              <a:latin typeface="Meiryo UI" panose="020B0604030504040204" pitchFamily="50" charset="-128"/>
              <a:ea typeface="Meiryo UI" panose="020B0604030504040204" pitchFamily="50" charset="-128"/>
            </a:endParaRPr>
          </a:p>
          <a:p>
            <a:pPr marL="265113" indent="-265113" algn="ctr">
              <a:lnSpc>
                <a:spcPts val="1000"/>
              </a:lnSpc>
            </a:pPr>
            <a:r>
              <a:rPr lang="ja-JP" altLang="en-US" sz="1000" b="1" spc="-100" dirty="0">
                <a:solidFill>
                  <a:schemeClr val="tx1"/>
                </a:solidFill>
                <a:latin typeface="Meiryo UI" panose="020B0604030504040204" pitchFamily="50" charset="-128"/>
                <a:ea typeface="Meiryo UI" panose="020B0604030504040204" pitchFamily="50" charset="-128"/>
              </a:rPr>
              <a:t>目標達成年次</a:t>
            </a:r>
            <a:endParaRPr lang="en-US" altLang="ja-JP" sz="1000" b="1" spc="-100" dirty="0">
              <a:solidFill>
                <a:schemeClr val="tx1"/>
              </a:solidFill>
              <a:latin typeface="Meiryo UI" panose="020B0604030504040204" pitchFamily="50" charset="-128"/>
              <a:ea typeface="Meiryo UI" panose="020B0604030504040204" pitchFamily="50" charset="-128"/>
            </a:endParaRPr>
          </a:p>
        </p:txBody>
      </p:sp>
      <p:sp>
        <p:nvSpPr>
          <p:cNvPr id="27" name="左右矢印 26"/>
          <p:cNvSpPr/>
          <p:nvPr/>
        </p:nvSpPr>
        <p:spPr>
          <a:xfrm>
            <a:off x="491146" y="2812279"/>
            <a:ext cx="3273689" cy="401642"/>
          </a:xfrm>
          <a:prstGeom prst="leftRightArrow">
            <a:avLst>
              <a:gd name="adj1" fmla="val 75058"/>
              <a:gd name="adj2" fmla="val 50000"/>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取組工程➀</a:t>
            </a:r>
          </a:p>
        </p:txBody>
      </p:sp>
      <p:sp>
        <p:nvSpPr>
          <p:cNvPr id="28" name="左右矢印 27"/>
          <p:cNvSpPr/>
          <p:nvPr/>
        </p:nvSpPr>
        <p:spPr>
          <a:xfrm>
            <a:off x="4641112" y="2813858"/>
            <a:ext cx="2738241" cy="368665"/>
          </a:xfrm>
          <a:prstGeom prst="leftRightArrow">
            <a:avLst>
              <a:gd name="adj1" fmla="val 75058"/>
              <a:gd name="adj2" fmla="val 50000"/>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取組工程②</a:t>
            </a:r>
          </a:p>
        </p:txBody>
      </p:sp>
      <p:sp>
        <p:nvSpPr>
          <p:cNvPr id="32" name="角丸四角形 31"/>
          <p:cNvSpPr/>
          <p:nvPr/>
        </p:nvSpPr>
        <p:spPr>
          <a:xfrm>
            <a:off x="4026993" y="2805409"/>
            <a:ext cx="451084" cy="2261661"/>
          </a:xfrm>
          <a:prstGeom prst="roundRect">
            <a:avLst/>
          </a:prstGeom>
          <a:solidFill>
            <a:srgbClr val="002060"/>
          </a:solid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600" b="1" dirty="0">
                <a:solidFill>
                  <a:schemeClr val="bg1"/>
                </a:solidFill>
                <a:latin typeface="Meiryo UI" panose="020B0604030504040204" pitchFamily="50" charset="-128"/>
                <a:ea typeface="Meiryo UI" panose="020B0604030504040204" pitchFamily="50" charset="-128"/>
              </a:rPr>
              <a:t>　　大阪・関西万博</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 name="下矢印 1"/>
          <p:cNvSpPr/>
          <p:nvPr/>
        </p:nvSpPr>
        <p:spPr>
          <a:xfrm>
            <a:off x="450427" y="5362376"/>
            <a:ext cx="3980552" cy="338417"/>
          </a:xfrm>
          <a:prstGeom prst="downArrow">
            <a:avLst>
              <a:gd name="adj1" fmla="val 893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573286" y="5813992"/>
            <a:ext cx="7967643" cy="826055"/>
          </a:xfrm>
          <a:prstGeom prst="roundRect">
            <a:avLst>
              <a:gd name="adj" fmla="val 0"/>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18000" rIns="0" bIns="18000" rtlCol="0" anchor="ctr"/>
          <a:lstStyle/>
          <a:p>
            <a:pPr marL="363538" indent="-363538"/>
            <a:r>
              <a:rPr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　</a:t>
            </a:r>
            <a:r>
              <a:rPr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府内市町村、企業等へビジョンの共有・浸透を図るとともに、万博のインパクトを最大限に生み出すための基盤の確立に向け、バックキャスト（将来像から導き出す）とフォアキャスト（現在の施策の延長線）の両面から、</a:t>
            </a:r>
            <a:r>
              <a:rPr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2025</a:t>
            </a:r>
            <a:r>
              <a:rPr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年に向けた取組工程等を</a:t>
            </a:r>
            <a:r>
              <a:rPr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2020</a:t>
            </a:r>
            <a:r>
              <a:rPr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年度中に整理。</a:t>
            </a:r>
            <a:endParaRPr lang="en-US" altLang="ja-JP" sz="14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 name="大かっこ 2"/>
          <p:cNvSpPr/>
          <p:nvPr/>
        </p:nvSpPr>
        <p:spPr>
          <a:xfrm>
            <a:off x="685800" y="4289612"/>
            <a:ext cx="2993932" cy="46350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大かっこ 28"/>
          <p:cNvSpPr/>
          <p:nvPr/>
        </p:nvSpPr>
        <p:spPr>
          <a:xfrm>
            <a:off x="4906969" y="4189004"/>
            <a:ext cx="2234350" cy="66486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４　今後の</a:t>
            </a:r>
            <a:r>
              <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取組工程</a:t>
            </a:r>
          </a:p>
        </p:txBody>
      </p:sp>
    </p:spTree>
    <p:extLst>
      <p:ext uri="{BB962C8B-B14F-4D97-AF65-F5344CB8AC3E}">
        <p14:creationId xmlns:p14="http://schemas.microsoft.com/office/powerpoint/2010/main" val="342203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2</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新たな住宅まちづくり政策のあり方の議論対象イメージ</a:t>
            </a:r>
          </a:p>
        </p:txBody>
      </p:sp>
      <p:sp>
        <p:nvSpPr>
          <p:cNvPr id="27" name="テキスト ボックス 26"/>
          <p:cNvSpPr txBox="1"/>
          <p:nvPr/>
        </p:nvSpPr>
        <p:spPr>
          <a:xfrm>
            <a:off x="7308305" y="1501872"/>
            <a:ext cx="1667610" cy="646331"/>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府の総合的な</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基本構想</a:t>
            </a:r>
            <a:endParaRPr lang="en-US" altLang="ja-JP" b="1" dirty="0">
              <a:latin typeface="Meiryo UI" panose="020B0604030504040204" pitchFamily="50" charset="-128"/>
              <a:ea typeface="Meiryo UI" panose="020B0604030504040204" pitchFamily="50" charset="-128"/>
            </a:endParaRPr>
          </a:p>
        </p:txBody>
      </p:sp>
      <p:sp>
        <p:nvSpPr>
          <p:cNvPr id="28" name="フローチャート : 抜出し 9"/>
          <p:cNvSpPr/>
          <p:nvPr/>
        </p:nvSpPr>
        <p:spPr>
          <a:xfrm>
            <a:off x="2843808" y="589451"/>
            <a:ext cx="2473429" cy="1543405"/>
          </a:xfrm>
          <a:prstGeom prst="flowChartExtract">
            <a:avLst/>
          </a:prstGeom>
          <a:ln w="6350" cap="rnd">
            <a:solidFill>
              <a:schemeClr val="accent6">
                <a:lumMod val="75000"/>
              </a:schemeClr>
            </a:solidFill>
            <a:beve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237802" y="2227782"/>
            <a:ext cx="6738113" cy="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台形 29"/>
          <p:cNvSpPr/>
          <p:nvPr/>
        </p:nvSpPr>
        <p:spPr>
          <a:xfrm>
            <a:off x="1539901" y="2307362"/>
            <a:ext cx="5192340" cy="1876617"/>
          </a:xfrm>
          <a:prstGeom prst="trapezoid">
            <a:avLst>
              <a:gd name="adj" fmla="val 66974"/>
            </a:avLst>
          </a:prstGeom>
          <a:gradFill>
            <a:gsLst>
              <a:gs pos="0">
                <a:schemeClr val="accent5">
                  <a:lumMod val="40000"/>
                  <a:lumOff val="60000"/>
                </a:schemeClr>
              </a:gs>
              <a:gs pos="80000">
                <a:schemeClr val="accent5">
                  <a:lumMod val="60000"/>
                  <a:lumOff val="40000"/>
                </a:schemeClr>
              </a:gs>
              <a:gs pos="100000">
                <a:schemeClr val="accent5">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162673" y="3627450"/>
            <a:ext cx="2163472" cy="646331"/>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特定分野の</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基本構想</a:t>
            </a:r>
            <a:endParaRPr lang="en-US" altLang="ja-JP" b="1" dirty="0">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1392437" y="4287876"/>
            <a:ext cx="7583478" cy="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台形 32"/>
          <p:cNvSpPr/>
          <p:nvPr/>
        </p:nvSpPr>
        <p:spPr>
          <a:xfrm>
            <a:off x="35496" y="4307909"/>
            <a:ext cx="8208913" cy="2397854"/>
          </a:xfrm>
          <a:prstGeom prst="trapezoid">
            <a:avLst>
              <a:gd name="adj" fmla="val 62365"/>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cxnSp>
        <p:nvCxnSpPr>
          <p:cNvPr id="34" name="直線コネクタ 33"/>
          <p:cNvCxnSpPr/>
          <p:nvPr/>
        </p:nvCxnSpPr>
        <p:spPr>
          <a:xfrm>
            <a:off x="387917" y="6808531"/>
            <a:ext cx="8587998" cy="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791344" y="761072"/>
            <a:ext cx="2689453" cy="151580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将来ビジョン・大阪</a:t>
            </a:r>
            <a:endParaRPr lang="en-US" altLang="ja-JP" sz="1400" b="1" dirty="0">
              <a:latin typeface="Meiryo UI" panose="020B0604030504040204" pitchFamily="50" charset="-128"/>
              <a:ea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万博のインパクトを活かした</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大阪の将来に向けたビジョン</a:t>
            </a:r>
            <a:endParaRPr lang="en-US" altLang="ja-JP" sz="1400" b="1" dirty="0">
              <a:latin typeface="Meiryo UI" panose="020B0604030504040204" pitchFamily="50" charset="-128"/>
              <a:ea typeface="Meiryo UI" panose="020B0604030504040204" pitchFamily="50" charset="-128"/>
            </a:endParaRPr>
          </a:p>
          <a:p>
            <a:pPr algn="ctr"/>
            <a:endParaRPr lang="en-US" altLang="ja-JP" sz="9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SDG</a:t>
            </a:r>
            <a:r>
              <a:rPr lang="ja-JP" altLang="en-US" sz="1400" b="1" dirty="0">
                <a:latin typeface="Meiryo UI" panose="020B0604030504040204" pitchFamily="50" charset="-128"/>
                <a:ea typeface="Meiryo UI" panose="020B0604030504040204" pitchFamily="50" charset="-128"/>
              </a:rPr>
              <a:t>ｓ　ビジョン　</a:t>
            </a:r>
            <a:endParaRPr lang="en-US" altLang="ja-JP" sz="1400" b="1" dirty="0">
              <a:latin typeface="Meiryo UI" panose="020B0604030504040204" pitchFamily="50" charset="-128"/>
              <a:ea typeface="Meiryo UI" panose="020B0604030504040204" pitchFamily="50" charset="-128"/>
            </a:endParaRPr>
          </a:p>
          <a:p>
            <a:pPr algn="r"/>
            <a:r>
              <a:rPr lang="ja-JP" altLang="en-US" sz="1400" b="1" dirty="0">
                <a:latin typeface="Meiryo UI" panose="020B0604030504040204" pitchFamily="50" charset="-128"/>
                <a:ea typeface="Meiryo UI" panose="020B0604030504040204" pitchFamily="50" charset="-128"/>
              </a:rPr>
              <a:t>など</a:t>
            </a:r>
            <a:endParaRPr lang="en-US" altLang="ja-JP" sz="1400" b="1" dirty="0">
              <a:latin typeface="Meiryo UI" panose="020B0604030504040204" pitchFamily="50" charset="-128"/>
              <a:ea typeface="Meiryo UI" panose="020B0604030504040204" pitchFamily="50" charset="-128"/>
            </a:endParaRPr>
          </a:p>
        </p:txBody>
      </p:sp>
      <p:sp>
        <p:nvSpPr>
          <p:cNvPr id="36" name="円/楕円 26"/>
          <p:cNvSpPr/>
          <p:nvPr/>
        </p:nvSpPr>
        <p:spPr>
          <a:xfrm>
            <a:off x="3994321" y="2834890"/>
            <a:ext cx="2395930" cy="1170174"/>
          </a:xfrm>
          <a:prstGeom prst="ellipse">
            <a:avLst/>
          </a:prstGeom>
          <a:solidFill>
            <a:schemeClr val="accent5">
              <a:lumMod val="60000"/>
              <a:lumOff val="40000"/>
            </a:schemeClr>
          </a:solidFill>
          <a:ln w="19050">
            <a:noFill/>
          </a:ln>
          <a:effectLst>
            <a:glow rad="152400">
              <a:schemeClr val="accent5">
                <a:lumMod val="60000"/>
                <a:lumOff val="40000"/>
                <a:alpha val="65000"/>
              </a:schemeClr>
            </a:glow>
            <a:outerShdw blurRad="50800" dist="38100" dir="2700000" algn="tl" rotWithShape="0">
              <a:prstClr val="black">
                <a:alpha val="40000"/>
              </a:prstClr>
            </a:outerShdw>
            <a:softEdge rad="1016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779912" y="3050376"/>
            <a:ext cx="2831800" cy="738664"/>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rPr>
              <a:t>都市空間の姿を示すもの</a:t>
            </a:r>
            <a:endParaRPr lang="en-US" altLang="ja-JP" sz="10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グランドデザイン</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大阪・大阪都市圏</a:t>
            </a:r>
            <a:endParaRPr lang="en-US" altLang="ja-JP" sz="1600" b="1" dirty="0">
              <a:latin typeface="Meiryo UI" panose="020B0604030504040204" pitchFamily="50" charset="-128"/>
              <a:ea typeface="Meiryo UI" panose="020B0604030504040204" pitchFamily="50" charset="-128"/>
            </a:endParaRPr>
          </a:p>
        </p:txBody>
      </p:sp>
      <p:sp>
        <p:nvSpPr>
          <p:cNvPr id="38" name="円/楕円 109"/>
          <p:cNvSpPr/>
          <p:nvPr/>
        </p:nvSpPr>
        <p:spPr>
          <a:xfrm rot="5400000">
            <a:off x="3981452" y="2834403"/>
            <a:ext cx="681088" cy="6988825"/>
          </a:xfrm>
          <a:prstGeom prst="ellipse">
            <a:avLst/>
          </a:prstGeom>
          <a:solidFill>
            <a:schemeClr val="accent3">
              <a:lumMod val="40000"/>
              <a:lumOff val="60000"/>
            </a:schemeClr>
          </a:solidFill>
          <a:ln w="19050">
            <a:noFill/>
          </a:ln>
          <a:effectLst>
            <a:glow rad="38100">
              <a:schemeClr val="accent3">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39" name="円/楕円 110"/>
          <p:cNvSpPr/>
          <p:nvPr/>
        </p:nvSpPr>
        <p:spPr>
          <a:xfrm rot="5400000">
            <a:off x="2504808" y="4214984"/>
            <a:ext cx="1910556" cy="2240666"/>
          </a:xfrm>
          <a:prstGeom prst="ellipse">
            <a:avLst/>
          </a:prstGeom>
          <a:solidFill>
            <a:schemeClr val="accent3">
              <a:lumMod val="40000"/>
              <a:lumOff val="60000"/>
            </a:schemeClr>
          </a:solidFill>
          <a:ln w="19050">
            <a:noFill/>
          </a:ln>
          <a:effectLst>
            <a:glow rad="38100">
              <a:schemeClr val="accent3">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0" name="円/楕円 111"/>
          <p:cNvSpPr/>
          <p:nvPr/>
        </p:nvSpPr>
        <p:spPr>
          <a:xfrm rot="5400000">
            <a:off x="3288478" y="4214985"/>
            <a:ext cx="1910555" cy="2240666"/>
          </a:xfrm>
          <a:prstGeom prst="ellipse">
            <a:avLst/>
          </a:prstGeom>
          <a:solidFill>
            <a:schemeClr val="accent3">
              <a:lumMod val="40000"/>
              <a:lumOff val="60000"/>
            </a:schemeClr>
          </a:solidFill>
          <a:ln w="19050">
            <a:noFill/>
          </a:ln>
          <a:effectLst>
            <a:glow rad="38100">
              <a:schemeClr val="accent3">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1" name="円/楕円 112"/>
          <p:cNvSpPr/>
          <p:nvPr/>
        </p:nvSpPr>
        <p:spPr>
          <a:xfrm rot="5400000">
            <a:off x="4368598" y="4214988"/>
            <a:ext cx="1910555" cy="2240666"/>
          </a:xfrm>
          <a:prstGeom prst="ellipse">
            <a:avLst/>
          </a:prstGeom>
          <a:solidFill>
            <a:schemeClr val="accent3">
              <a:lumMod val="40000"/>
              <a:lumOff val="60000"/>
            </a:schemeClr>
          </a:solidFill>
          <a:ln w="19050">
            <a:noFill/>
          </a:ln>
          <a:effectLst>
            <a:glow rad="38100">
              <a:schemeClr val="accent3">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2" name="円/楕円 113"/>
          <p:cNvSpPr/>
          <p:nvPr/>
        </p:nvSpPr>
        <p:spPr>
          <a:xfrm rot="5400000">
            <a:off x="5232694" y="4214990"/>
            <a:ext cx="1910555" cy="2240666"/>
          </a:xfrm>
          <a:prstGeom prst="ellipse">
            <a:avLst/>
          </a:prstGeom>
          <a:solidFill>
            <a:schemeClr val="accent3">
              <a:lumMod val="40000"/>
              <a:lumOff val="60000"/>
            </a:schemeClr>
          </a:solidFill>
          <a:ln w="19050">
            <a:noFill/>
          </a:ln>
          <a:effectLst>
            <a:glow rad="38100">
              <a:schemeClr val="accent3">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134190" y="4944070"/>
            <a:ext cx="3742066" cy="107721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農林　　　</a:t>
            </a:r>
            <a:r>
              <a:rPr kumimoji="1" lang="ja-JP" altLang="en-US" dirty="0">
                <a:latin typeface="Meiryo UI" panose="020B0604030504040204" pitchFamily="50" charset="-128"/>
                <a:ea typeface="Meiryo UI" panose="020B0604030504040204" pitchFamily="50" charset="-128"/>
              </a:rPr>
              <a:t>　産業・労働　　　　教育</a:t>
            </a:r>
            <a:endParaRPr kumimoji="1"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環境　　　　福祉　　　　　　　　医療</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など</a:t>
            </a:r>
            <a:endParaRPr lang="en-US" altLang="ja-JP" dirty="0">
              <a:latin typeface="Meiryo UI" panose="020B0604030504040204" pitchFamily="50" charset="-128"/>
              <a:ea typeface="Meiryo UI" panose="020B0604030504040204" pitchFamily="50" charset="-128"/>
            </a:endParaRPr>
          </a:p>
        </p:txBody>
      </p:sp>
      <p:sp>
        <p:nvSpPr>
          <p:cNvPr id="44" name="円/楕円 116"/>
          <p:cNvSpPr/>
          <p:nvPr/>
        </p:nvSpPr>
        <p:spPr>
          <a:xfrm rot="5400000">
            <a:off x="2279856" y="2148170"/>
            <a:ext cx="1291413" cy="2555956"/>
          </a:xfrm>
          <a:prstGeom prst="ellipse">
            <a:avLst/>
          </a:prstGeom>
          <a:solidFill>
            <a:schemeClr val="accent6">
              <a:lumMod val="40000"/>
              <a:lumOff val="60000"/>
            </a:schemeClr>
          </a:solidFill>
          <a:ln w="19050">
            <a:noFill/>
          </a:ln>
          <a:effectLst>
            <a:glow rad="38100">
              <a:schemeClr val="accent6">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956459" y="6444044"/>
            <a:ext cx="2019456"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政策、施策、事業</a:t>
            </a:r>
            <a:endParaRPr lang="en-US" altLang="ja-JP"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563888" y="6237312"/>
            <a:ext cx="1288125"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都市基盤</a:t>
            </a:r>
            <a:endParaRPr lang="en-US" altLang="ja-JP" dirty="0">
              <a:latin typeface="Meiryo UI" panose="020B0604030504040204" pitchFamily="50" charset="-128"/>
              <a:ea typeface="Meiryo UI" panose="020B0604030504040204" pitchFamily="50" charset="-128"/>
            </a:endParaRPr>
          </a:p>
        </p:txBody>
      </p:sp>
      <p:sp>
        <p:nvSpPr>
          <p:cNvPr id="48" name="円/楕円 107"/>
          <p:cNvSpPr/>
          <p:nvPr/>
        </p:nvSpPr>
        <p:spPr>
          <a:xfrm rot="5400000">
            <a:off x="842606" y="4535177"/>
            <a:ext cx="1956429" cy="1554423"/>
          </a:xfrm>
          <a:prstGeom prst="ellipse">
            <a:avLst/>
          </a:prstGeom>
          <a:solidFill>
            <a:schemeClr val="accent6">
              <a:lumMod val="40000"/>
              <a:lumOff val="60000"/>
            </a:schemeClr>
          </a:solidFill>
          <a:ln w="19050">
            <a:noFill/>
          </a:ln>
          <a:effectLst>
            <a:glow rad="38100">
              <a:schemeClr val="accent6">
                <a:lumMod val="60000"/>
                <a:lumOff val="40000"/>
                <a:alpha val="40000"/>
              </a:schemeClr>
            </a:glow>
            <a:outerShdw blurRad="50800" dist="38100" dir="2700000" algn="tl" rotWithShape="0">
              <a:prstClr val="black">
                <a:alpha val="40000"/>
              </a:prstClr>
            </a:outerShdw>
            <a:softEdge rad="762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1043608" y="5178678"/>
            <a:ext cx="1488681" cy="338554"/>
          </a:xfrm>
          <a:prstGeom prst="rect">
            <a:avLst/>
          </a:prstGeom>
          <a:noFill/>
        </p:spPr>
        <p:txBody>
          <a:bodyPr wrap="square" rtlCol="0">
            <a:spAutoFit/>
          </a:bodyPr>
          <a:lstStyle/>
          <a:p>
            <a:pPr algn="ct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住宅・建築物</a:t>
            </a:r>
            <a:endParaRPr lang="en-US" altLang="ja-JP"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ACF63D66-F234-43E1-A613-4CC4F6D90D56}"/>
              </a:ext>
            </a:extLst>
          </p:cNvPr>
          <p:cNvSpPr txBox="1"/>
          <p:nvPr/>
        </p:nvSpPr>
        <p:spPr>
          <a:xfrm>
            <a:off x="1411955" y="3165056"/>
            <a:ext cx="2831800" cy="492443"/>
          </a:xfrm>
          <a:prstGeom prst="rect">
            <a:avLst/>
          </a:prstGeom>
          <a:noFill/>
        </p:spPr>
        <p:txBody>
          <a:bodyPr wrap="square" rtlCol="0">
            <a:spAutoFit/>
          </a:bodyPr>
          <a:lstStyle/>
          <a:p>
            <a:pPr algn="ctr"/>
            <a:r>
              <a:rPr lang="ja-JP" altLang="en-US" sz="1000" b="1" dirty="0">
                <a:solidFill>
                  <a:srgbClr val="FF0000"/>
                </a:solidFill>
                <a:latin typeface="Meiryo UI" panose="020B0604030504040204" pitchFamily="50" charset="-128"/>
                <a:ea typeface="Meiryo UI" panose="020B0604030504040204" pitchFamily="50" charset="-128"/>
              </a:rPr>
              <a:t>住まい</a:t>
            </a:r>
            <a:r>
              <a:rPr lang="ja-JP" altLang="en-US" sz="1000" b="1" dirty="0" smtClean="0">
                <a:solidFill>
                  <a:srgbClr val="FF0000"/>
                </a:solidFill>
                <a:latin typeface="Meiryo UI" panose="020B0604030504040204" pitchFamily="50" charset="-128"/>
                <a:ea typeface="Meiryo UI" panose="020B0604030504040204" pitchFamily="50" charset="-128"/>
              </a:rPr>
              <a:t>・都市の</a:t>
            </a:r>
            <a:r>
              <a:rPr lang="ja-JP" altLang="en-US" sz="1000" b="1" dirty="0">
                <a:solidFill>
                  <a:srgbClr val="FF0000"/>
                </a:solidFill>
                <a:latin typeface="Meiryo UI" panose="020B0604030504040204" pitchFamily="50" charset="-128"/>
                <a:ea typeface="Meiryo UI" panose="020B0604030504040204" pitchFamily="50" charset="-128"/>
              </a:rPr>
              <a:t>将来像を示すもの</a:t>
            </a:r>
            <a:endParaRPr lang="en-US" altLang="ja-JP" sz="10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住まうビジョン・大阪</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2" name="矢印: 下 1">
            <a:extLst>
              <a:ext uri="{FF2B5EF4-FFF2-40B4-BE49-F238E27FC236}">
                <a16:creationId xmlns:a16="http://schemas.microsoft.com/office/drawing/2014/main" id="{CB747FDA-53ED-4FEF-B1A2-DB78B486C879}"/>
              </a:ext>
            </a:extLst>
          </p:cNvPr>
          <p:cNvSpPr/>
          <p:nvPr/>
        </p:nvSpPr>
        <p:spPr>
          <a:xfrm rot="1346338">
            <a:off x="1934294" y="3782164"/>
            <a:ext cx="369756" cy="947890"/>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1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4" name="矢印: 下 53">
            <a:extLst>
              <a:ext uri="{FF2B5EF4-FFF2-40B4-BE49-F238E27FC236}">
                <a16:creationId xmlns:a16="http://schemas.microsoft.com/office/drawing/2014/main" id="{EBF912DC-C5A8-4906-9CAF-26657DC83438}"/>
              </a:ext>
            </a:extLst>
          </p:cNvPr>
          <p:cNvSpPr/>
          <p:nvPr/>
        </p:nvSpPr>
        <p:spPr>
          <a:xfrm rot="21052721">
            <a:off x="2911888" y="3854712"/>
            <a:ext cx="96800" cy="947890"/>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1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5" name="矢印: 下 54">
            <a:extLst>
              <a:ext uri="{FF2B5EF4-FFF2-40B4-BE49-F238E27FC236}">
                <a16:creationId xmlns:a16="http://schemas.microsoft.com/office/drawing/2014/main" id="{BF65002A-0A04-49F9-90C5-E71B2C276A6B}"/>
              </a:ext>
            </a:extLst>
          </p:cNvPr>
          <p:cNvSpPr/>
          <p:nvPr/>
        </p:nvSpPr>
        <p:spPr>
          <a:xfrm rot="20498416">
            <a:off x="3395837" y="3785381"/>
            <a:ext cx="96800" cy="947890"/>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1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6" name="矢印: 下 55">
            <a:extLst>
              <a:ext uri="{FF2B5EF4-FFF2-40B4-BE49-F238E27FC236}">
                <a16:creationId xmlns:a16="http://schemas.microsoft.com/office/drawing/2014/main" id="{2D4957FF-D16B-471A-8094-D45E0F0AE624}"/>
              </a:ext>
            </a:extLst>
          </p:cNvPr>
          <p:cNvSpPr/>
          <p:nvPr/>
        </p:nvSpPr>
        <p:spPr>
          <a:xfrm rot="19406890">
            <a:off x="3888215" y="3638973"/>
            <a:ext cx="96800" cy="947890"/>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1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C4BEAFF6-57E9-417D-A4B9-6E375B978BEE}"/>
              </a:ext>
            </a:extLst>
          </p:cNvPr>
          <p:cNvSpPr txBox="1"/>
          <p:nvPr/>
        </p:nvSpPr>
        <p:spPr>
          <a:xfrm>
            <a:off x="2932518" y="4094834"/>
            <a:ext cx="1106891"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関連施策</a:t>
            </a:r>
            <a:endParaRPr lang="en-US" altLang="ja-JP" sz="1400" b="1" dirty="0">
              <a:latin typeface="Meiryo UI" panose="020B0604030504040204" pitchFamily="50" charset="-128"/>
              <a:ea typeface="Meiryo UI" panose="020B0604030504040204" pitchFamily="50" charset="-128"/>
            </a:endParaRPr>
          </a:p>
        </p:txBody>
      </p:sp>
      <p:sp>
        <p:nvSpPr>
          <p:cNvPr id="59" name="矢印: 下 58">
            <a:extLst>
              <a:ext uri="{FF2B5EF4-FFF2-40B4-BE49-F238E27FC236}">
                <a16:creationId xmlns:a16="http://schemas.microsoft.com/office/drawing/2014/main" id="{39781EC6-B32D-4B61-8067-09D8B22C6926}"/>
              </a:ext>
            </a:extLst>
          </p:cNvPr>
          <p:cNvSpPr/>
          <p:nvPr/>
        </p:nvSpPr>
        <p:spPr>
          <a:xfrm rot="18216745">
            <a:off x="4557586" y="3274482"/>
            <a:ext cx="96916" cy="1650817"/>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1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286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latin typeface="Meiryo UI" panose="020B0604030504040204" pitchFamily="50" charset="-128"/>
                <a:ea typeface="Meiryo UI" panose="020B0604030504040204" pitchFamily="50" charset="-128"/>
              </a:rPr>
              <a:pPr algn="r" eaLnBrk="1" hangingPunct="1">
                <a:buClrTx/>
                <a:buFontTx/>
                <a:buNone/>
              </a:pPr>
              <a:t>3</a:t>
            </a:fld>
            <a:endParaRPr lang="en-US" altLang="ja-JP" sz="1200">
              <a:solidFill>
                <a:srgbClr val="898989"/>
              </a:solidFill>
              <a:latin typeface="Meiryo UI" panose="020B0604030504040204" pitchFamily="50" charset="-128"/>
              <a:ea typeface="Meiryo UI" panose="020B0604030504040204" pitchFamily="50" charset="-128"/>
            </a:endParaRPr>
          </a:p>
        </p:txBody>
      </p:sp>
      <p:cxnSp>
        <p:nvCxnSpPr>
          <p:cNvPr id="3" name="直線矢印コネクタ 2"/>
          <p:cNvCxnSpPr/>
          <p:nvPr/>
        </p:nvCxnSpPr>
        <p:spPr>
          <a:xfrm>
            <a:off x="88880" y="1510967"/>
            <a:ext cx="8210376"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081296" y="791503"/>
            <a:ext cx="0" cy="5796000"/>
          </a:xfrm>
          <a:prstGeom prst="straightConnector1">
            <a:avLst/>
          </a:prstGeom>
          <a:ln w="28575">
            <a:tailEnd type="none" w="lg" len="lg"/>
          </a:ln>
        </p:spPr>
        <p:style>
          <a:lnRef idx="1">
            <a:schemeClr val="accent1"/>
          </a:lnRef>
          <a:fillRef idx="0">
            <a:schemeClr val="accent1"/>
          </a:fillRef>
          <a:effectRef idx="0">
            <a:schemeClr val="accent1"/>
          </a:effectRef>
          <a:fontRef idx="minor">
            <a:schemeClr val="tx1"/>
          </a:fontRef>
        </p:style>
      </p:cxnSp>
      <p:sp>
        <p:nvSpPr>
          <p:cNvPr id="14" name="AutoShape 12"/>
          <p:cNvSpPr>
            <a:spLocks noChangeArrowheads="1"/>
          </p:cNvSpPr>
          <p:nvPr/>
        </p:nvSpPr>
        <p:spPr bwMode="auto">
          <a:xfrm>
            <a:off x="519892" y="1618631"/>
            <a:ext cx="399373" cy="2302976"/>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ctr">
              <a:lnSpc>
                <a:spcPts val="1913"/>
              </a:lnSpc>
              <a:buClrTx/>
              <a:buFontTx/>
              <a:buNone/>
              <a:defRPr/>
            </a:pPr>
            <a:r>
              <a:rPr lang="ja-JP" altLang="en-US" sz="1600" dirty="0">
                <a:latin typeface="Meiryo UI" panose="020B0604030504040204" pitchFamily="50" charset="-128"/>
                <a:ea typeface="Meiryo UI" panose="020B0604030504040204" pitchFamily="50" charset="-128"/>
              </a:rPr>
              <a:t>政策の方向性</a:t>
            </a:r>
            <a:endParaRPr lang="ja-JP" altLang="ja-JP" sz="1600" dirty="0">
              <a:latin typeface="Meiryo UI" panose="020B0604030504040204" pitchFamily="50" charset="-128"/>
              <a:ea typeface="Meiryo UI" panose="020B0604030504040204" pitchFamily="50" charset="-128"/>
            </a:endParaRPr>
          </a:p>
        </p:txBody>
      </p:sp>
      <p:sp>
        <p:nvSpPr>
          <p:cNvPr id="15" name="AutoShape 12"/>
          <p:cNvSpPr>
            <a:spLocks noChangeArrowheads="1"/>
          </p:cNvSpPr>
          <p:nvPr/>
        </p:nvSpPr>
        <p:spPr bwMode="auto">
          <a:xfrm>
            <a:off x="517679" y="4186551"/>
            <a:ext cx="399373" cy="2302976"/>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ctr">
              <a:lnSpc>
                <a:spcPts val="1913"/>
              </a:lnSpc>
              <a:buClrTx/>
              <a:buFontTx/>
              <a:buNone/>
              <a:defRPr/>
            </a:pPr>
            <a:r>
              <a:rPr lang="ja-JP" altLang="en-US" sz="1600" dirty="0">
                <a:latin typeface="Meiryo UI" panose="020B0604030504040204" pitchFamily="50" charset="-128"/>
                <a:ea typeface="Meiryo UI" panose="020B0604030504040204" pitchFamily="50" charset="-128"/>
              </a:rPr>
              <a:t>施策の方向性</a:t>
            </a:r>
            <a:endParaRPr lang="en-US" altLang="ja-JP" sz="1600" dirty="0">
              <a:latin typeface="Meiryo UI" panose="020B0604030504040204" pitchFamily="50" charset="-128"/>
              <a:ea typeface="Meiryo UI" panose="020B0604030504040204" pitchFamily="50" charset="-128"/>
            </a:endParaRPr>
          </a:p>
        </p:txBody>
      </p:sp>
      <p:cxnSp>
        <p:nvCxnSpPr>
          <p:cNvPr id="16" name="直線矢印コネクタ 15"/>
          <p:cNvCxnSpPr/>
          <p:nvPr/>
        </p:nvCxnSpPr>
        <p:spPr>
          <a:xfrm flipH="1">
            <a:off x="88880" y="4031247"/>
            <a:ext cx="8066792" cy="45984"/>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AutoShape 12"/>
          <p:cNvSpPr>
            <a:spLocks noChangeArrowheads="1"/>
          </p:cNvSpPr>
          <p:nvPr/>
        </p:nvSpPr>
        <p:spPr bwMode="auto">
          <a:xfrm>
            <a:off x="3294700" y="1078919"/>
            <a:ext cx="1332148" cy="432048"/>
          </a:xfrm>
          <a:prstGeom prst="roundRect">
            <a:avLst>
              <a:gd name="adj" fmla="val 7069"/>
            </a:avLst>
          </a:prstGeom>
          <a:noFill/>
          <a:ln w="9360" cap="sq">
            <a:noFill/>
            <a:miter lim="800000"/>
            <a:headEnd/>
            <a:tailEnd/>
          </a:ln>
          <a:effec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a:latin typeface="Meiryo UI" panose="020B0604030504040204" pitchFamily="50" charset="-128"/>
                <a:ea typeface="Meiryo UI" panose="020B0604030504040204" pitchFamily="50" charset="-128"/>
              </a:rPr>
              <a:t>今後</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a:t>
            </a:r>
            <a:endParaRPr lang="ja-JP" altLang="ja-JP" sz="1600" dirty="0">
              <a:latin typeface="Meiryo UI" panose="020B0604030504040204" pitchFamily="50" charset="-128"/>
              <a:ea typeface="Meiryo UI" panose="020B0604030504040204" pitchFamily="50" charset="-128"/>
            </a:endParaRPr>
          </a:p>
        </p:txBody>
      </p:sp>
      <p:cxnSp>
        <p:nvCxnSpPr>
          <p:cNvPr id="19" name="直線矢印コネクタ 18"/>
          <p:cNvCxnSpPr/>
          <p:nvPr/>
        </p:nvCxnSpPr>
        <p:spPr>
          <a:xfrm>
            <a:off x="3966897" y="1403495"/>
            <a:ext cx="45984" cy="5112000"/>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0" name="AutoShape 12"/>
          <p:cNvSpPr>
            <a:spLocks noChangeArrowheads="1"/>
          </p:cNvSpPr>
          <p:nvPr/>
        </p:nvSpPr>
        <p:spPr bwMode="auto">
          <a:xfrm>
            <a:off x="6084168" y="1042943"/>
            <a:ext cx="3168352" cy="432048"/>
          </a:xfrm>
          <a:prstGeom prst="roundRect">
            <a:avLst>
              <a:gd name="adj" fmla="val 7069"/>
            </a:avLst>
          </a:prstGeom>
          <a:noFill/>
          <a:ln w="9360" cap="sq">
            <a:noFill/>
            <a:miter lim="800000"/>
            <a:headEnd/>
            <a:tailEnd/>
          </a:ln>
          <a:effec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a:latin typeface="Meiryo UI" panose="020B0604030504040204" pitchFamily="50" charset="-128"/>
                <a:ea typeface="Meiryo UI" panose="020B0604030504040204" pitchFamily="50" charset="-128"/>
              </a:rPr>
              <a:t>長期（概ね今後</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年）</a:t>
            </a:r>
            <a:endParaRPr lang="ja-JP" altLang="ja-JP" sz="1600" dirty="0">
              <a:latin typeface="Meiryo UI" panose="020B0604030504040204" pitchFamily="50" charset="-128"/>
              <a:ea typeface="Meiryo UI" panose="020B0604030504040204" pitchFamily="50" charset="-128"/>
            </a:endParaRPr>
          </a:p>
        </p:txBody>
      </p:sp>
      <p:sp>
        <p:nvSpPr>
          <p:cNvPr id="12" name="AutoShape 12"/>
          <p:cNvSpPr>
            <a:spLocks noChangeArrowheads="1"/>
          </p:cNvSpPr>
          <p:nvPr/>
        </p:nvSpPr>
        <p:spPr bwMode="auto">
          <a:xfrm>
            <a:off x="1292506" y="1726991"/>
            <a:ext cx="6753966" cy="2232504"/>
          </a:xfrm>
          <a:prstGeom prst="roundRect">
            <a:avLst>
              <a:gd name="adj" fmla="val 10689"/>
            </a:avLst>
          </a:prstGeom>
          <a:solidFill>
            <a:srgbClr val="FF66CC">
              <a:alpha val="57000"/>
            </a:srgbClr>
          </a:solidFill>
          <a:ln w="25400" cap="sq">
            <a:solidFill>
              <a:srgbClr val="000000"/>
            </a:solidFill>
            <a:miter lim="800000"/>
            <a:headEnd/>
            <a:tailEnd/>
          </a:ln>
          <a:effec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endParaRPr lang="en-US" altLang="ja-JP" sz="2400" b="1" dirty="0">
              <a:latin typeface="Meiryo UI" panose="020B0604030504040204" pitchFamily="50" charset="-128"/>
              <a:ea typeface="Meiryo UI" panose="020B0604030504040204" pitchFamily="50" charset="-128"/>
            </a:endParaRPr>
          </a:p>
          <a:p>
            <a:pPr>
              <a:buClrTx/>
              <a:buFontTx/>
              <a:buNone/>
              <a:defRPr/>
            </a:pPr>
            <a:endParaRPr lang="en-US" altLang="ja-JP" sz="2400" b="1" dirty="0">
              <a:latin typeface="Meiryo UI" panose="020B0604030504040204" pitchFamily="50" charset="-128"/>
              <a:ea typeface="Meiryo UI" panose="020B0604030504040204" pitchFamily="50" charset="-128"/>
            </a:endParaRPr>
          </a:p>
        </p:txBody>
      </p:sp>
      <p:sp>
        <p:nvSpPr>
          <p:cNvPr id="21" name="AutoShape 12"/>
          <p:cNvSpPr>
            <a:spLocks noChangeArrowheads="1"/>
          </p:cNvSpPr>
          <p:nvPr/>
        </p:nvSpPr>
        <p:spPr bwMode="auto">
          <a:xfrm>
            <a:off x="1170464" y="646871"/>
            <a:ext cx="7217960" cy="360000"/>
          </a:xfrm>
          <a:prstGeom prst="rect">
            <a:avLst/>
          </a:prstGeom>
          <a:solidFill>
            <a:schemeClr val="tx2">
              <a:lumMod val="60000"/>
              <a:lumOff val="40000"/>
            </a:schemeClr>
          </a:solidFill>
          <a:ln w="9360" cap="sq">
            <a:noFill/>
            <a:miter lim="800000"/>
            <a:headEnd/>
            <a:tailEnd/>
          </a:ln>
          <a:effec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ctr">
              <a:buClrTx/>
              <a:buFontTx/>
              <a:buNone/>
              <a:defRPr/>
            </a:pPr>
            <a:r>
              <a:rPr lang="ja-JP" altLang="en-US" sz="1800" b="1" dirty="0">
                <a:solidFill>
                  <a:schemeClr val="bg1"/>
                </a:solidFill>
                <a:latin typeface="Meiryo UI" panose="020B0604030504040204" pitchFamily="50" charset="-128"/>
                <a:ea typeface="Meiryo UI" panose="020B0604030504040204" pitchFamily="50" charset="-128"/>
              </a:rPr>
              <a:t>時　間　軸</a:t>
            </a:r>
            <a:endParaRPr lang="ja-JP" altLang="ja-JP" sz="1200" b="1" dirty="0">
              <a:solidFill>
                <a:schemeClr val="bg1"/>
              </a:solidFill>
              <a:latin typeface="Meiryo UI" panose="020B0604030504040204" pitchFamily="50" charset="-128"/>
              <a:ea typeface="Meiryo UI" panose="020B0604030504040204" pitchFamily="50" charset="-128"/>
            </a:endParaRPr>
          </a:p>
        </p:txBody>
      </p:sp>
      <p:sp>
        <p:nvSpPr>
          <p:cNvPr id="23" name="AutoShape 12"/>
          <p:cNvSpPr>
            <a:spLocks noChangeArrowheads="1"/>
          </p:cNvSpPr>
          <p:nvPr/>
        </p:nvSpPr>
        <p:spPr bwMode="auto">
          <a:xfrm>
            <a:off x="1292506" y="4170829"/>
            <a:ext cx="2612572" cy="2272658"/>
          </a:xfrm>
          <a:prstGeom prst="roundRect">
            <a:avLst>
              <a:gd name="adj" fmla="val 7244"/>
            </a:avLst>
          </a:prstGeom>
          <a:solidFill>
            <a:schemeClr val="accent6">
              <a:lumMod val="60000"/>
              <a:lumOff val="40000"/>
              <a:alpha val="57000"/>
            </a:schemeClr>
          </a:solidFill>
          <a:ln w="9360" cap="sq">
            <a:solidFill>
              <a:srgbClr val="000000"/>
            </a:solidFill>
            <a:miter lim="800000"/>
            <a:headEnd/>
            <a:tailEnd/>
          </a:ln>
          <a:effec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000" b="1" dirty="0">
                <a:latin typeface="Meiryo UI" panose="020B0604030504040204" pitchFamily="50" charset="-128"/>
                <a:ea typeface="Meiryo UI" panose="020B0604030504040204" pitchFamily="50" charset="-128"/>
              </a:rPr>
              <a:t>②今後</a:t>
            </a:r>
            <a:r>
              <a:rPr lang="en-US" altLang="ja-JP" sz="2000" b="1" dirty="0">
                <a:latin typeface="Meiryo UI" panose="020B0604030504040204" pitchFamily="50" charset="-128"/>
                <a:ea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rPr>
              <a:t>年間の</a:t>
            </a:r>
            <a:endParaRPr lang="en-US" altLang="ja-JP" sz="2000" b="1" dirty="0">
              <a:latin typeface="Meiryo UI" panose="020B0604030504040204" pitchFamily="50" charset="-128"/>
              <a:ea typeface="Meiryo UI" panose="020B0604030504040204" pitchFamily="50" charset="-128"/>
            </a:endParaRPr>
          </a:p>
          <a:p>
            <a:pPr>
              <a:buClrTx/>
              <a:buFontTx/>
              <a:buNone/>
              <a:defRPr/>
            </a:pPr>
            <a:r>
              <a:rPr lang="ja-JP" altLang="en-US" sz="2000" b="1" dirty="0">
                <a:latin typeface="Meiryo UI" panose="020B0604030504040204" pitchFamily="50" charset="-128"/>
                <a:ea typeface="Meiryo UI" panose="020B0604030504040204" pitchFamily="50" charset="-128"/>
              </a:rPr>
              <a:t>具体的な取組み内容</a:t>
            </a:r>
            <a:endParaRPr lang="en-US" altLang="ja-JP" sz="2000" b="1" dirty="0">
              <a:latin typeface="Meiryo UI" panose="020B0604030504040204" pitchFamily="50" charset="-128"/>
              <a:ea typeface="Meiryo UI" panose="020B0604030504040204" pitchFamily="50" charset="-128"/>
            </a:endParaRPr>
          </a:p>
          <a:p>
            <a:pPr marL="263525" indent="-263525">
              <a:buClrTx/>
              <a:buFontTx/>
              <a:buNone/>
              <a:defRPr/>
            </a:pPr>
            <a:r>
              <a:rPr lang="ja-JP" altLang="en-US" sz="1800" dirty="0">
                <a:latin typeface="Meiryo UI" panose="020B0604030504040204" pitchFamily="50" charset="-128"/>
                <a:ea typeface="Meiryo UI" panose="020B0604030504040204" pitchFamily="50" charset="-128"/>
              </a:rPr>
              <a:t>→次回審議会以降の部会にて議論</a:t>
            </a:r>
            <a:endParaRPr lang="en-US" altLang="ja-JP" sz="1800" dirty="0">
              <a:latin typeface="Meiryo UI" panose="020B0604030504040204" pitchFamily="50" charset="-128"/>
              <a:ea typeface="Meiryo UI" panose="020B0604030504040204" pitchFamily="50" charset="-128"/>
            </a:endParaRPr>
          </a:p>
        </p:txBody>
      </p:sp>
      <p:sp>
        <p:nvSpPr>
          <p:cNvPr id="24" name="L 字 23"/>
          <p:cNvSpPr/>
          <p:nvPr/>
        </p:nvSpPr>
        <p:spPr>
          <a:xfrm rot="5400000">
            <a:off x="2256163" y="554258"/>
            <a:ext cx="4978400" cy="7107786"/>
          </a:xfrm>
          <a:prstGeom prst="corner">
            <a:avLst>
              <a:gd name="adj1" fmla="val 58929"/>
              <a:gd name="adj2" fmla="val 52381"/>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四角形吹き出し 24"/>
          <p:cNvSpPr/>
          <p:nvPr/>
        </p:nvSpPr>
        <p:spPr>
          <a:xfrm>
            <a:off x="4564377" y="5357830"/>
            <a:ext cx="3578398" cy="1121944"/>
          </a:xfrm>
          <a:prstGeom prst="wedgeRectCallout">
            <a:avLst>
              <a:gd name="adj1" fmla="val -61386"/>
              <a:gd name="adj2" fmla="val -42533"/>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2000" b="1" dirty="0">
                <a:solidFill>
                  <a:schemeClr val="tx1"/>
                </a:solidFill>
                <a:latin typeface="Meiryo UI" panose="020B0604030504040204" pitchFamily="50" charset="-128"/>
                <a:ea typeface="Meiryo UI" panose="020B0604030504040204" pitchFamily="50" charset="-128"/>
              </a:rPr>
              <a:t>「答申案</a:t>
            </a:r>
            <a:r>
              <a:rPr lang="ja-JP" altLang="en-US" sz="2000" b="1"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chemeClr val="tx1"/>
                </a:solidFill>
                <a:latin typeface="Meiryo UI" panose="020B0604030504040204" pitchFamily="50" charset="-128"/>
                <a:ea typeface="Meiryo UI" panose="020B0604030504040204" pitchFamily="50" charset="-128"/>
              </a:rPr>
              <a:t>に記載</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182563" indent="-182563">
              <a:lnSpc>
                <a:spcPct val="120000"/>
              </a:lnSpc>
            </a:pPr>
            <a:r>
              <a:rPr kumimoji="1" lang="ja-JP" altLang="en-US" sz="2000" dirty="0">
                <a:solidFill>
                  <a:schemeClr val="tx1"/>
                </a:solidFill>
                <a:latin typeface="Meiryo UI" panose="020B0604030504040204" pitchFamily="50" charset="-128"/>
                <a:ea typeface="Meiryo UI" panose="020B0604030504040204" pitchFamily="50" charset="-128"/>
              </a:rPr>
              <a:t>→①、②について答申</a:t>
            </a:r>
            <a:r>
              <a:rPr lang="ja-JP" altLang="en-US" sz="2000" dirty="0">
                <a:solidFill>
                  <a:schemeClr val="tx1"/>
                </a:solidFill>
                <a:latin typeface="Meiryo UI" panose="020B0604030504040204" pitchFamily="50" charset="-128"/>
                <a:ea typeface="Meiryo UI" panose="020B0604030504040204" pitchFamily="50" charset="-128"/>
              </a:rPr>
              <a:t>し、</a:t>
            </a:r>
            <a:r>
              <a:rPr kumimoji="1" lang="ja-JP" altLang="en-US" sz="2000" dirty="0">
                <a:solidFill>
                  <a:schemeClr val="tx1"/>
                </a:solidFill>
                <a:latin typeface="Meiryo UI" panose="020B0604030504040204" pitchFamily="50" charset="-128"/>
                <a:ea typeface="Meiryo UI" panose="020B0604030504040204" pitchFamily="50" charset="-128"/>
              </a:rPr>
              <a:t>次期「住まうビジョン・大阪」に反映</a:t>
            </a:r>
          </a:p>
        </p:txBody>
      </p:sp>
      <p:sp>
        <p:nvSpPr>
          <p:cNvPr id="26" name="正方形/長方形 25"/>
          <p:cNvSpPr/>
          <p:nvPr/>
        </p:nvSpPr>
        <p:spPr>
          <a:xfrm>
            <a:off x="1673056" y="2250027"/>
            <a:ext cx="6048671" cy="9809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①大阪のめざすべき将来像を示す、</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基本目標、政策展開の方向性等</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→次回審議会までの部会にて議論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2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latin typeface="Meiryo UI" panose="020B0604030504040204" pitchFamily="50" charset="-128"/>
                <a:ea typeface="Meiryo UI" panose="020B0604030504040204" pitchFamily="50" charset="-128"/>
              </a:rPr>
              <a:t>答申に向けた政策・施策の方向性に関する整理</a:t>
            </a:r>
            <a:endParaRPr lang="ja-JP" altLang="ja-JP" sz="2400" b="1" dirty="0">
              <a:solidFill>
                <a:srgbClr val="000000"/>
              </a:solidFill>
              <a:latin typeface="Meiryo UI" panose="020B0604030504040204" pitchFamily="50" charset="-128"/>
              <a:ea typeface="Meiryo UI" panose="020B0604030504040204" pitchFamily="50" charset="-128"/>
            </a:endParaRPr>
          </a:p>
        </p:txBody>
      </p:sp>
      <p:sp>
        <p:nvSpPr>
          <p:cNvPr id="30" name="四角形吹き出し 29"/>
          <p:cNvSpPr/>
          <p:nvPr/>
        </p:nvSpPr>
        <p:spPr>
          <a:xfrm>
            <a:off x="4564377" y="4337290"/>
            <a:ext cx="3578398" cy="605071"/>
          </a:xfrm>
          <a:prstGeom prst="wedgeRectCallout">
            <a:avLst>
              <a:gd name="adj1" fmla="val -50932"/>
              <a:gd name="adj2" fmla="val -165380"/>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2000" b="1" dirty="0">
                <a:solidFill>
                  <a:schemeClr val="tx1"/>
                </a:solidFill>
                <a:latin typeface="Meiryo UI" panose="020B0604030504040204" pitchFamily="50" charset="-128"/>
                <a:ea typeface="Meiryo UI" panose="020B0604030504040204" pitchFamily="50" charset="-128"/>
              </a:rPr>
              <a:t>「答申中間まとめ案」に記載</a:t>
            </a:r>
            <a:endParaRPr lang="en-US" altLang="ja-JP"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4621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政策の方向性（事務局たたき台）</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a:t>
            </a:fld>
            <a:endParaRPr kumimoji="1" lang="ja-JP" altLang="en-US" sz="1600" dirty="0">
              <a:solidFill>
                <a:schemeClr val="tx1"/>
              </a:solidFill>
            </a:endParaRPr>
          </a:p>
        </p:txBody>
      </p:sp>
      <p:sp>
        <p:nvSpPr>
          <p:cNvPr id="47" name="正方形/長方形 46"/>
          <p:cNvSpPr/>
          <p:nvPr/>
        </p:nvSpPr>
        <p:spPr>
          <a:xfrm>
            <a:off x="179552" y="735680"/>
            <a:ext cx="8784896" cy="5429307"/>
          </a:xfrm>
          <a:prstGeom prst="rect">
            <a:avLst/>
          </a:prstGeom>
          <a:ln cmpd="sng">
            <a:noFill/>
          </a:ln>
        </p:spPr>
        <p:txBody>
          <a:bodyPr wrap="square">
            <a:spAutoFit/>
          </a:bodyPr>
          <a:lstStyle/>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政策の方向性は、「住まうビジョン・大阪」の大枠は踏襲しつつ、</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大阪を取り巻く大きな社会情勢の変化や、それを踏まえた新たな将来像</a:t>
            </a:r>
            <a:endParaRPr lang="en-US" altLang="ja-JP" sz="20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20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20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元の課題検討部会報告の「課題検討報告書」</a:t>
            </a:r>
            <a:endParaRPr lang="en-US" altLang="ja-JP" sz="200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・「住まうビジョン・大阪」の進捗状況の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などを踏まえ、下記の構成により検討</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構成</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１．基本目標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２．政策展開の方向性</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３．施策展開の視点</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４．政策の方向性を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踏まえた主な施策イメージ</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962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１．基本目標</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5</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BF48FD3C-2F77-47D7-9A0D-6E24F79D59FD}"/>
              </a:ext>
            </a:extLst>
          </p:cNvPr>
          <p:cNvSpPr/>
          <p:nvPr/>
        </p:nvSpPr>
        <p:spPr>
          <a:xfrm>
            <a:off x="638849" y="1725550"/>
            <a:ext cx="7707524" cy="1443308"/>
          </a:xfrm>
          <a:prstGeom prst="roundRect">
            <a:avLst>
              <a:gd name="adj" fmla="val 10908"/>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marL="179388" indent="-179388">
              <a:lnSpc>
                <a:spcPct val="130000"/>
              </a:lnSpc>
            </a:pPr>
            <a:r>
              <a:rPr lang="ja-JP" altLang="en-US" sz="2000" b="1" dirty="0">
                <a:solidFill>
                  <a:schemeClr val="tx1"/>
                </a:solidFill>
                <a:latin typeface="Meiryo UI" panose="020B0604030504040204" pitchFamily="50" charset="-128"/>
                <a:ea typeface="Meiryo UI" panose="020B0604030504040204" pitchFamily="50" charset="-128"/>
              </a:rPr>
              <a:t>基本目標</a:t>
            </a:r>
            <a:endParaRPr lang="en-US" altLang="ja-JP" sz="2000" b="1"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多様な人々が</a:t>
            </a:r>
            <a:r>
              <a:rPr lang="ja-JP" altLang="en-US" sz="2000" dirty="0">
                <a:solidFill>
                  <a:srgbClr val="00B050"/>
                </a:solidFill>
                <a:latin typeface="Meiryo UI" panose="020B0604030504040204" pitchFamily="50" charset="-128"/>
                <a:ea typeface="Meiryo UI" panose="020B0604030504040204" pitchFamily="50" charset="-128"/>
              </a:rPr>
              <a:t>いきいき</a:t>
            </a:r>
            <a:r>
              <a:rPr lang="ja-JP" altLang="en-US" sz="2000" dirty="0">
                <a:solidFill>
                  <a:schemeClr val="tx1"/>
                </a:solidFill>
                <a:latin typeface="Meiryo UI" panose="020B0604030504040204" pitchFamily="50" charset="-128"/>
                <a:ea typeface="Meiryo UI" panose="020B0604030504040204" pitchFamily="50" charset="-128"/>
              </a:rPr>
              <a:t>とくらし、誰もが住みたい、訪れたいと感じる、</a:t>
            </a:r>
            <a:endParaRPr lang="en-US" altLang="ja-JP" sz="2000"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居住魅力あふれる都市</a:t>
            </a:r>
            <a:r>
              <a:rPr lang="ja-JP" altLang="en-US" sz="2000" dirty="0">
                <a:solidFill>
                  <a:schemeClr val="tx1"/>
                </a:solidFill>
                <a:latin typeface="Meiryo UI" panose="020B0604030504040204" pitchFamily="50" charset="-128"/>
                <a:ea typeface="Meiryo UI" panose="020B0604030504040204" pitchFamily="50" charset="-128"/>
              </a:rPr>
              <a:t>の実現</a:t>
            </a:r>
          </a:p>
        </p:txBody>
      </p:sp>
      <p:sp>
        <p:nvSpPr>
          <p:cNvPr id="12" name="正方形/長方形 11">
            <a:extLst>
              <a:ext uri="{FF2B5EF4-FFF2-40B4-BE49-F238E27FC236}">
                <a16:creationId xmlns:a16="http://schemas.microsoft.com/office/drawing/2014/main" id="{35B945A6-48DB-41CF-9842-5FE3741B7061}"/>
              </a:ext>
            </a:extLst>
          </p:cNvPr>
          <p:cNvSpPr/>
          <p:nvPr/>
        </p:nvSpPr>
        <p:spPr>
          <a:xfrm>
            <a:off x="436758" y="3396018"/>
            <a:ext cx="8294784" cy="1761174"/>
          </a:xfrm>
          <a:prstGeom prst="rect">
            <a:avLst/>
          </a:prstGeom>
          <a:noFill/>
          <a:ln>
            <a:solidFill>
              <a:schemeClr val="tx1"/>
            </a:solidFill>
            <a:prstDash val="dash"/>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algn="l">
              <a:lnSpc>
                <a:spcPct val="130000"/>
              </a:lnSpc>
            </a:pPr>
            <a:r>
              <a:rPr lang="ja-JP" altLang="en-US" sz="1600" dirty="0">
                <a:solidFill>
                  <a:schemeClr val="tx1"/>
                </a:solidFill>
                <a:latin typeface="Meiryo UI" panose="020B0604030504040204" pitchFamily="50" charset="-128"/>
                <a:ea typeface="Meiryo UI" panose="020B0604030504040204" pitchFamily="50" charset="-128"/>
              </a:rPr>
              <a:t>（参考）</a:t>
            </a:r>
            <a:endParaRPr lang="en-US" altLang="ja-JP" sz="1600"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「万博のインパクトを活かした大阪の将来に向けたビジョン」（大阪府）　</a:t>
            </a:r>
            <a:endParaRPr lang="en-US" altLang="ja-JP" sz="1400"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sz="1400" dirty="0">
                <a:solidFill>
                  <a:schemeClr val="tx1"/>
                </a:solidFill>
                <a:latin typeface="Meiryo UI" panose="020B0604030504040204" pitchFamily="50" charset="-128"/>
                <a:ea typeface="Meiryo UI" panose="020B0604030504040204" pitchFamily="50" charset="-128"/>
              </a:rPr>
              <a:t>　　　　・大阪の将来像</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世界一ワクワクする都市・大阪</a:t>
            </a:r>
            <a:endParaRPr lang="en-US" altLang="ja-JP" sz="1400"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sz="1400" dirty="0">
                <a:solidFill>
                  <a:schemeClr val="tx1"/>
                </a:solidFill>
                <a:latin typeface="Meiryo UI" panose="020B0604030504040204" pitchFamily="50" charset="-128"/>
                <a:ea typeface="Meiryo UI" panose="020B0604030504040204" pitchFamily="50" charset="-128"/>
              </a:rPr>
              <a:t>　　　　・実現するための３つの柱</a:t>
            </a:r>
            <a:endParaRPr lang="en-US" altLang="ja-JP" sz="1400"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sz="1400" dirty="0">
                <a:solidFill>
                  <a:schemeClr val="tx1"/>
                </a:solidFill>
                <a:latin typeface="Meiryo UI" panose="020B0604030504040204" pitchFamily="50" charset="-128"/>
                <a:ea typeface="Meiryo UI" panose="020B0604030504040204" pitchFamily="50" charset="-128"/>
              </a:rPr>
              <a:t>　　　　　　　①多様なチャレンジによる成長　②いのち輝く幸せな暮らし　③世界の未来をともにつくる</a:t>
            </a:r>
          </a:p>
          <a:p>
            <a:pPr marL="88900" indent="-88900">
              <a:lnSpc>
                <a:spcPct val="1300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sz="1400" dirty="0">
                <a:solidFill>
                  <a:schemeClr val="tx1"/>
                </a:solidFill>
                <a:latin typeface="Meiryo UI" panose="020B0604030504040204" pitchFamily="50" charset="-128"/>
                <a:ea typeface="Meiryo UI" panose="020B0604030504040204" pitchFamily="50" charset="-128"/>
              </a:rPr>
              <a:t>　　　</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8244768-72BB-4AC9-9622-E4A9FBA2A64D}"/>
              </a:ext>
            </a:extLst>
          </p:cNvPr>
          <p:cNvSpPr/>
          <p:nvPr/>
        </p:nvSpPr>
        <p:spPr>
          <a:xfrm>
            <a:off x="272326" y="504562"/>
            <a:ext cx="8712968" cy="2664296"/>
          </a:xfrm>
          <a:prstGeom prst="rect">
            <a:avLst/>
          </a:prstGeom>
          <a:noFill/>
          <a:ln>
            <a:noFill/>
            <a:prstDash val="solid"/>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marL="88900" indent="-88900">
              <a:lnSpc>
                <a:spcPct val="1300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考え方</a:t>
            </a:r>
            <a:r>
              <a:rPr lang="en-US" altLang="ja-JP" b="1" dirty="0">
                <a:solidFill>
                  <a:schemeClr val="tx1"/>
                </a:solidFill>
                <a:latin typeface="Meiryo UI" panose="020B0604030504040204" pitchFamily="50" charset="-128"/>
                <a:ea typeface="Meiryo UI" panose="020B0604030504040204" pitchFamily="50" charset="-128"/>
              </a:rPr>
              <a:t>》</a:t>
            </a: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目指すべき基本的な目標として、現行ビジョン</a:t>
            </a:r>
            <a:r>
              <a:rPr lang="ja-JP" altLang="en-US" dirty="0" smtClean="0">
                <a:solidFill>
                  <a:schemeClr val="tx1"/>
                </a:solidFill>
                <a:latin typeface="Meiryo UI" panose="020B0604030504040204" pitchFamily="50" charset="-128"/>
                <a:ea typeface="Meiryo UI" panose="020B0604030504040204" pitchFamily="50" charset="-128"/>
              </a:rPr>
              <a:t>の考え方を</a:t>
            </a:r>
            <a:r>
              <a:rPr lang="ja-JP" altLang="en-US" dirty="0">
                <a:solidFill>
                  <a:schemeClr val="tx1"/>
                </a:solidFill>
                <a:latin typeface="Meiryo UI" panose="020B0604030504040204" pitchFamily="50" charset="-128"/>
                <a:ea typeface="Meiryo UI" panose="020B0604030504040204" pitchFamily="50" charset="-128"/>
              </a:rPr>
              <a:t>踏まえつつ、社会情勢の変化や府の策定する総合的かつ長期的な構想等を考慮</a:t>
            </a:r>
            <a:endParaRPr lang="en-US" altLang="ja-JP"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275984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２．政策展開の方向性</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6</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BF48FD3C-2F77-47D7-9A0D-6E24F79D59FD}"/>
              </a:ext>
            </a:extLst>
          </p:cNvPr>
          <p:cNvSpPr/>
          <p:nvPr/>
        </p:nvSpPr>
        <p:spPr>
          <a:xfrm>
            <a:off x="536274" y="2247628"/>
            <a:ext cx="8195268" cy="1415418"/>
          </a:xfrm>
          <a:prstGeom prst="roundRect">
            <a:avLst>
              <a:gd name="adj" fmla="val 10908"/>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marL="179388" indent="-179388">
              <a:lnSpc>
                <a:spcPct val="130000"/>
              </a:lnSpc>
            </a:pPr>
            <a:r>
              <a:rPr lang="ja-JP" altLang="en-US" sz="2000" b="1" dirty="0">
                <a:solidFill>
                  <a:schemeClr val="tx1"/>
                </a:solidFill>
                <a:latin typeface="Meiryo UI" panose="020B0604030504040204" pitchFamily="50" charset="-128"/>
                <a:ea typeface="Meiryo UI" panose="020B0604030504040204" pitchFamily="50" charset="-128"/>
              </a:rPr>
              <a:t>政策展開の方向性</a:t>
            </a: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住宅まちづくり政策の展開にあたっては、「活力・魅力の創出」と「安全・安心の確保」が相互に作用しあい、好循環を生み出す政策展開をめざすべき。</a:t>
            </a:r>
          </a:p>
        </p:txBody>
      </p:sp>
      <p:sp>
        <p:nvSpPr>
          <p:cNvPr id="7" name="正方形/長方形 6">
            <a:extLst>
              <a:ext uri="{FF2B5EF4-FFF2-40B4-BE49-F238E27FC236}">
                <a16:creationId xmlns:a16="http://schemas.microsoft.com/office/drawing/2014/main" id="{58244768-72BB-4AC9-9622-E4A9FBA2A64D}"/>
              </a:ext>
            </a:extLst>
          </p:cNvPr>
          <p:cNvSpPr/>
          <p:nvPr/>
        </p:nvSpPr>
        <p:spPr>
          <a:xfrm>
            <a:off x="272326" y="504562"/>
            <a:ext cx="8712968" cy="3428494"/>
          </a:xfrm>
          <a:prstGeom prst="rect">
            <a:avLst/>
          </a:prstGeom>
          <a:noFill/>
          <a:ln>
            <a:noFill/>
            <a:prstDash val="solid"/>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marL="88900" indent="-88900">
              <a:lnSpc>
                <a:spcPct val="1300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考え方</a:t>
            </a:r>
            <a:r>
              <a:rPr lang="en-US" altLang="ja-JP" b="1" dirty="0">
                <a:solidFill>
                  <a:schemeClr val="tx1"/>
                </a:solidFill>
                <a:latin typeface="Meiryo UI" panose="020B0604030504040204" pitchFamily="50" charset="-128"/>
                <a:ea typeface="Meiryo UI" panose="020B0604030504040204" pitchFamily="50" charset="-128"/>
              </a:rPr>
              <a:t>》</a:t>
            </a: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政策の展開に向けた大きな方向性は、「住まうビジョン・大阪」の進捗状況の点検・評価の結果</a:t>
            </a:r>
            <a:r>
              <a:rPr lang="ja-JP" altLang="en-US" dirty="0" smtClean="0">
                <a:solidFill>
                  <a:schemeClr val="tx1"/>
                </a:solidFill>
                <a:latin typeface="Meiryo UI" panose="020B0604030504040204" pitchFamily="50" charset="-128"/>
                <a:ea typeface="Meiryo UI" panose="020B0604030504040204" pitchFamily="50" charset="-128"/>
              </a:rPr>
              <a:t>、住まう</a:t>
            </a:r>
            <a:r>
              <a:rPr lang="ja-JP" altLang="en-US" dirty="0">
                <a:solidFill>
                  <a:schemeClr val="tx1"/>
                </a:solidFill>
                <a:latin typeface="Meiryo UI" panose="020B0604030504040204" pitchFamily="50" charset="-128"/>
                <a:ea typeface="Meiryo UI" panose="020B0604030504040204" pitchFamily="50" charset="-128"/>
              </a:rPr>
              <a:t>なら大阪と思えるような、府内外からの大阪への意識・満足度に関する</a:t>
            </a:r>
            <a:r>
              <a:rPr lang="ja-JP" altLang="en-US" dirty="0" smtClean="0">
                <a:solidFill>
                  <a:schemeClr val="tx1"/>
                </a:solidFill>
                <a:latin typeface="Meiryo UI" panose="020B0604030504040204" pitchFamily="50" charset="-128"/>
                <a:ea typeface="Meiryo UI" panose="020B0604030504040204" pitchFamily="50" charset="-128"/>
              </a:rPr>
              <a:t>指標に向上</a:t>
            </a:r>
            <a:r>
              <a:rPr lang="ja-JP" altLang="en-US" dirty="0">
                <a:solidFill>
                  <a:schemeClr val="tx1"/>
                </a:solidFill>
                <a:latin typeface="Meiryo UI" panose="020B0604030504040204" pitchFamily="50" charset="-128"/>
                <a:ea typeface="Meiryo UI" panose="020B0604030504040204" pitchFamily="50" charset="-128"/>
              </a:rPr>
              <a:t>が</a:t>
            </a:r>
            <a:r>
              <a:rPr lang="ja-JP" altLang="en-US" dirty="0" smtClean="0">
                <a:solidFill>
                  <a:schemeClr val="tx1"/>
                </a:solidFill>
                <a:latin typeface="Meiryo UI" panose="020B0604030504040204" pitchFamily="50" charset="-128"/>
                <a:ea typeface="Meiryo UI" panose="020B0604030504040204" pitchFamily="50" charset="-128"/>
              </a:rPr>
              <a:t>みられるため、</a:t>
            </a:r>
            <a:r>
              <a:rPr lang="ja-JP" altLang="en-US" dirty="0">
                <a:solidFill>
                  <a:schemeClr val="tx1"/>
                </a:solidFill>
                <a:latin typeface="Meiryo UI" panose="020B0604030504040204" pitchFamily="50" charset="-128"/>
                <a:ea typeface="Meiryo UI" panose="020B0604030504040204" pitchFamily="50" charset="-128"/>
              </a:rPr>
              <a:t>引き続き取組みを進めるべきであり、現行の方向性と同様に設定</a:t>
            </a:r>
            <a:endParaRPr lang="en-US" altLang="ja-JP"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p>
        </p:txBody>
      </p:sp>
      <p:sp>
        <p:nvSpPr>
          <p:cNvPr id="10" name="角丸四角形 298">
            <a:extLst>
              <a:ext uri="{FF2B5EF4-FFF2-40B4-BE49-F238E27FC236}">
                <a16:creationId xmlns:a16="http://schemas.microsoft.com/office/drawing/2014/main" id="{5EA7B1D1-873E-4449-B0CC-DBDE3BD95CD6}"/>
              </a:ext>
            </a:extLst>
          </p:cNvPr>
          <p:cNvSpPr/>
          <p:nvPr/>
        </p:nvSpPr>
        <p:spPr>
          <a:xfrm>
            <a:off x="4601389" y="4437112"/>
            <a:ext cx="3715027" cy="735785"/>
          </a:xfrm>
          <a:prstGeom prst="roundRect">
            <a:avLst>
              <a:gd name="adj" fmla="val 7429"/>
            </a:avLst>
          </a:prstGeom>
          <a:gradFill>
            <a:gsLst>
              <a:gs pos="0">
                <a:schemeClr val="accent6">
                  <a:lumMod val="75000"/>
                </a:schemeClr>
              </a:gs>
              <a:gs pos="80000">
                <a:schemeClr val="accent6">
                  <a:lumMod val="40000"/>
                  <a:lumOff val="60000"/>
                </a:schemeClr>
              </a:gs>
              <a:gs pos="100000">
                <a:schemeClr val="accent6">
                  <a:lumMod val="75000"/>
                </a:schemeClr>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91430" tIns="45714" rIns="91430" bIns="45714" rtlCol="0" anchor="ctr"/>
          <a:lstStyle/>
          <a:p>
            <a:pPr algn="ctr">
              <a:lnSpc>
                <a:spcPts val="196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安全・安心にくらすことができる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6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住まいと都市</a:t>
            </a:r>
          </a:p>
        </p:txBody>
      </p:sp>
      <p:sp>
        <p:nvSpPr>
          <p:cNvPr id="12" name="角丸四角形 299">
            <a:extLst>
              <a:ext uri="{FF2B5EF4-FFF2-40B4-BE49-F238E27FC236}">
                <a16:creationId xmlns:a16="http://schemas.microsoft.com/office/drawing/2014/main" id="{9AF6060F-0A69-4127-8EBB-11755D860ECA}"/>
              </a:ext>
            </a:extLst>
          </p:cNvPr>
          <p:cNvSpPr/>
          <p:nvPr/>
        </p:nvSpPr>
        <p:spPr>
          <a:xfrm>
            <a:off x="705530" y="4439965"/>
            <a:ext cx="3418769" cy="735785"/>
          </a:xfrm>
          <a:prstGeom prst="roundRect">
            <a:avLst>
              <a:gd name="adj" fmla="val 7429"/>
            </a:avLst>
          </a:prstGeom>
          <a:gradFill>
            <a:gsLst>
              <a:gs pos="0">
                <a:schemeClr val="accent6">
                  <a:lumMod val="75000"/>
                </a:schemeClr>
              </a:gs>
              <a:gs pos="80000">
                <a:schemeClr val="accent6">
                  <a:lumMod val="40000"/>
                  <a:lumOff val="60000"/>
                </a:schemeClr>
              </a:gs>
              <a:gs pos="100000">
                <a:schemeClr val="accent6">
                  <a:lumMod val="75000"/>
                </a:schemeClr>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91430" tIns="45714" rIns="91430" bIns="45714" rtlCol="0" anchor="ctr"/>
          <a:lstStyle/>
          <a:p>
            <a:pPr algn="ctr">
              <a:lnSpc>
                <a:spcPts val="196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活力と魅力あふれる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6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住まいと都市</a:t>
            </a:r>
          </a:p>
        </p:txBody>
      </p:sp>
      <p:sp>
        <p:nvSpPr>
          <p:cNvPr id="13" name="下カーブ矢印 362">
            <a:extLst>
              <a:ext uri="{FF2B5EF4-FFF2-40B4-BE49-F238E27FC236}">
                <a16:creationId xmlns:a16="http://schemas.microsoft.com/office/drawing/2014/main" id="{FDEA16B4-34B5-45A7-8FEB-3369A67D3C68}"/>
              </a:ext>
            </a:extLst>
          </p:cNvPr>
          <p:cNvSpPr/>
          <p:nvPr/>
        </p:nvSpPr>
        <p:spPr>
          <a:xfrm>
            <a:off x="4073478" y="4492840"/>
            <a:ext cx="678823" cy="252031"/>
          </a:xfrm>
          <a:prstGeom prst="curvedDownArrow">
            <a:avLst>
              <a:gd name="adj1" fmla="val 25000"/>
              <a:gd name="adj2" fmla="val 50000"/>
              <a:gd name="adj3" fmla="val 43521"/>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2000">
              <a:solidFill>
                <a:schemeClr val="tx1"/>
              </a:solidFill>
            </a:endParaRPr>
          </a:p>
        </p:txBody>
      </p:sp>
      <p:sp>
        <p:nvSpPr>
          <p:cNvPr id="14" name="下カーブ矢印 363">
            <a:extLst>
              <a:ext uri="{FF2B5EF4-FFF2-40B4-BE49-F238E27FC236}">
                <a16:creationId xmlns:a16="http://schemas.microsoft.com/office/drawing/2014/main" id="{C9323B1A-80E8-44BC-AA15-A169084A9E32}"/>
              </a:ext>
            </a:extLst>
          </p:cNvPr>
          <p:cNvSpPr/>
          <p:nvPr/>
        </p:nvSpPr>
        <p:spPr>
          <a:xfrm flipH="1" flipV="1">
            <a:off x="4037324" y="4871379"/>
            <a:ext cx="678823" cy="252031"/>
          </a:xfrm>
          <a:prstGeom prst="curvedDownArrow">
            <a:avLst>
              <a:gd name="adj1" fmla="val 25000"/>
              <a:gd name="adj2" fmla="val 50000"/>
              <a:gd name="adj3" fmla="val 43521"/>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2000">
              <a:solidFill>
                <a:schemeClr val="tx1"/>
              </a:solidFill>
            </a:endParaRPr>
          </a:p>
        </p:txBody>
      </p:sp>
      <p:sp>
        <p:nvSpPr>
          <p:cNvPr id="15" name="テキスト ボックス 14">
            <a:extLst>
              <a:ext uri="{FF2B5EF4-FFF2-40B4-BE49-F238E27FC236}">
                <a16:creationId xmlns:a16="http://schemas.microsoft.com/office/drawing/2014/main" id="{052F9DF3-E309-4A75-8133-D427063D29CB}"/>
              </a:ext>
            </a:extLst>
          </p:cNvPr>
          <p:cNvSpPr txBox="1"/>
          <p:nvPr/>
        </p:nvSpPr>
        <p:spPr>
          <a:xfrm>
            <a:off x="3942462" y="4701503"/>
            <a:ext cx="931669" cy="187360"/>
          </a:xfrm>
          <a:prstGeom prst="rect">
            <a:avLst/>
          </a:prstGeom>
          <a:noFill/>
        </p:spPr>
        <p:txBody>
          <a:bodyPr wrap="square" rtlCol="0" anchor="ctr" anchorCtr="0">
            <a:noAutofit/>
          </a:bodyPr>
          <a:lstStyle/>
          <a:p>
            <a:pPr algn="ctr"/>
            <a:r>
              <a:rPr lang="ja-JP" altLang="en-US" sz="1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好循環</a:t>
            </a:r>
            <a:endParaRPr lang="en-US" altLang="ja-JP" sz="1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85638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３．施策展開の視点①</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7</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8E8386C-AE26-41A7-A1D0-1A7DADB71655}"/>
              </a:ext>
            </a:extLst>
          </p:cNvPr>
          <p:cNvSpPr/>
          <p:nvPr/>
        </p:nvSpPr>
        <p:spPr>
          <a:xfrm>
            <a:off x="272326" y="504562"/>
            <a:ext cx="8712968" cy="5084678"/>
          </a:xfrm>
          <a:prstGeom prst="rect">
            <a:avLst/>
          </a:prstGeom>
          <a:noFill/>
          <a:ln>
            <a:noFill/>
            <a:prstDash val="solid"/>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marL="88900" indent="-88900">
              <a:lnSpc>
                <a:spcPct val="1300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考え方</a:t>
            </a:r>
            <a:r>
              <a:rPr lang="en-US" altLang="ja-JP" b="1" dirty="0">
                <a:solidFill>
                  <a:schemeClr val="tx1"/>
                </a:solidFill>
                <a:latin typeface="Meiryo UI" panose="020B0604030504040204" pitchFamily="50" charset="-128"/>
                <a:ea typeface="Meiryo UI" panose="020B0604030504040204" pitchFamily="50" charset="-128"/>
              </a:rPr>
              <a:t>》</a:t>
            </a: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・政策展開の方向性を踏まえ、施策を展開するにあたって重要となる視点を設定</a:t>
            </a:r>
            <a:endParaRPr lang="en-US" altLang="ja-JP"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①多様性（ダイバーシティ）、②関係者連携（ステークホルダー）</a:t>
            </a:r>
            <a:r>
              <a:rPr lang="ja-JP" altLang="en-US" dirty="0">
                <a:solidFill>
                  <a:schemeClr val="tx1"/>
                </a:solidFill>
                <a:latin typeface="Meiryo UI" panose="020B0604030504040204" pitchFamily="50" charset="-128"/>
                <a:ea typeface="Meiryo UI" panose="020B0604030504040204" pitchFamily="50" charset="-128"/>
              </a:rPr>
              <a:t>、③政策の舞台（</a:t>
            </a:r>
            <a:r>
              <a:rPr lang="ja-JP" altLang="en-US" dirty="0" smtClean="0">
                <a:solidFill>
                  <a:schemeClr val="tx1"/>
                </a:solidFill>
                <a:latin typeface="Meiryo UI" panose="020B0604030504040204" pitchFamily="50" charset="-128"/>
                <a:ea typeface="Meiryo UI" panose="020B0604030504040204" pitchFamily="50" charset="-128"/>
              </a:rPr>
              <a:t>ステージ）</a:t>
            </a:r>
            <a:r>
              <a:rPr lang="ja-JP" altLang="en-US" dirty="0">
                <a:solidFill>
                  <a:schemeClr val="tx1"/>
                </a:solidFill>
                <a:latin typeface="Meiryo UI" panose="020B0604030504040204" pitchFamily="50" charset="-128"/>
                <a:ea typeface="Meiryo UI" panose="020B0604030504040204" pitchFamily="50" charset="-128"/>
              </a:rPr>
              <a:t>の３つの要素を意識して整理</a:t>
            </a:r>
            <a:endParaRPr lang="en-US" altLang="ja-JP"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endParaRPr lang="en-US" altLang="ja-JP"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b="1" dirty="0">
                <a:solidFill>
                  <a:schemeClr val="tx1"/>
                </a:solidFill>
                <a:latin typeface="Meiryo UI" panose="020B0604030504040204" pitchFamily="50" charset="-128"/>
                <a:ea typeface="Meiryo UI" panose="020B0604030504040204" pitchFamily="50" charset="-128"/>
              </a:rPr>
              <a:t>①多様性（</a:t>
            </a:r>
            <a:r>
              <a:rPr lang="ja-JP" altLang="en-US" b="1" dirty="0" smtClean="0">
                <a:solidFill>
                  <a:schemeClr val="tx1"/>
                </a:solidFill>
                <a:latin typeface="Meiryo UI" panose="020B0604030504040204" pitchFamily="50" charset="-128"/>
                <a:ea typeface="Meiryo UI" panose="020B0604030504040204" pitchFamily="50" charset="-128"/>
              </a:rPr>
              <a:t>ダイバーシティ）</a:t>
            </a:r>
            <a:endParaRPr lang="en-US" altLang="ja-JP" b="1"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dirty="0" smtClean="0">
                <a:solidFill>
                  <a:schemeClr val="tx1"/>
                </a:solidFill>
                <a:latin typeface="Meiryo UI" panose="020B0604030504040204" pitchFamily="50" charset="-128"/>
                <a:ea typeface="Meiryo UI" panose="020B0604030504040204" pitchFamily="50" charset="-128"/>
              </a:rPr>
              <a:t>・施策実施にあたっては、</a:t>
            </a:r>
            <a:r>
              <a:rPr lang="ja-JP" altLang="en-US" dirty="0" smtClean="0">
                <a:solidFill>
                  <a:srgbClr val="00B050"/>
                </a:solidFill>
                <a:latin typeface="Meiryo UI" panose="020B0604030504040204" pitchFamily="50" charset="-128"/>
                <a:ea typeface="Meiryo UI" panose="020B0604030504040204" pitchFamily="50" charset="-128"/>
              </a:rPr>
              <a:t>府内における多様な価値観やくらし方など人や世帯における変化</a:t>
            </a:r>
            <a:r>
              <a:rPr lang="ja-JP" altLang="en-US" dirty="0" smtClean="0">
                <a:solidFill>
                  <a:schemeClr val="tx1"/>
                </a:solidFill>
                <a:latin typeface="Meiryo UI" panose="020B0604030504040204" pitchFamily="50" charset="-128"/>
                <a:ea typeface="Meiryo UI" panose="020B0604030504040204" pitchFamily="50" charset="-128"/>
              </a:rPr>
              <a:t>や、</a:t>
            </a:r>
            <a:r>
              <a:rPr lang="ja-JP" altLang="en-US" dirty="0" smtClean="0">
                <a:solidFill>
                  <a:srgbClr val="00B0F0"/>
                </a:solidFill>
                <a:latin typeface="Meiryo UI" panose="020B0604030504040204" pitchFamily="50" charset="-128"/>
                <a:ea typeface="Meiryo UI" panose="020B0604030504040204" pitchFamily="50" charset="-128"/>
              </a:rPr>
              <a:t>新型コロナウイルス感染症の拡大に起因するテレワークの普及など居住・労働環境の急激な変化</a:t>
            </a:r>
            <a:r>
              <a:rPr lang="ja-JP" altLang="en-US" dirty="0" smtClean="0">
                <a:solidFill>
                  <a:schemeClr val="tx1"/>
                </a:solidFill>
                <a:latin typeface="Meiryo UI" panose="020B0604030504040204" pitchFamily="50" charset="-128"/>
                <a:ea typeface="Meiryo UI" panose="020B0604030504040204" pitchFamily="50" charset="-128"/>
              </a:rPr>
              <a:t>といった社会・経済情勢の変化を、的確に把握することが重要</a:t>
            </a:r>
            <a:endParaRPr lang="en-US" altLang="ja-JP" dirty="0" smtClean="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p>
        </p:txBody>
      </p:sp>
      <p:sp>
        <p:nvSpPr>
          <p:cNvPr id="14" name="四角形: 角を丸くする 13">
            <a:extLst>
              <a:ext uri="{FF2B5EF4-FFF2-40B4-BE49-F238E27FC236}">
                <a16:creationId xmlns:a16="http://schemas.microsoft.com/office/drawing/2014/main" id="{FB9E0E13-D044-4CA1-8EA0-CF5EAD9637D8}"/>
              </a:ext>
            </a:extLst>
          </p:cNvPr>
          <p:cNvSpPr/>
          <p:nvPr/>
        </p:nvSpPr>
        <p:spPr>
          <a:xfrm>
            <a:off x="540886" y="4337074"/>
            <a:ext cx="8062228" cy="1984000"/>
          </a:xfrm>
          <a:prstGeom prst="roundRect">
            <a:avLst>
              <a:gd name="adj" fmla="val 4787"/>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marL="179388" indent="-179388">
              <a:lnSpc>
                <a:spcPct val="130000"/>
              </a:lnSpc>
            </a:pPr>
            <a:r>
              <a:rPr lang="ja-JP" altLang="en-US" sz="2000" b="1" dirty="0">
                <a:solidFill>
                  <a:schemeClr val="tx1"/>
                </a:solidFill>
                <a:latin typeface="Meiryo UI" panose="020B0604030504040204" pitchFamily="50" charset="-128"/>
                <a:ea typeface="Meiryo UI" panose="020B0604030504040204" pitchFamily="50" charset="-128"/>
              </a:rPr>
              <a:t>視点① 多様化するニーズへのきめ細やかな対応</a:t>
            </a: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rgbClr val="00B050"/>
                </a:solidFill>
                <a:latin typeface="Meiryo UI" panose="020B0604030504040204" pitchFamily="50" charset="-128"/>
                <a:ea typeface="Meiryo UI" panose="020B0604030504040204" pitchFamily="50" charset="-128"/>
              </a:rPr>
              <a:t>誰も</a:t>
            </a:r>
            <a:r>
              <a:rPr lang="ja-JP" altLang="en-US" sz="2000" dirty="0" smtClean="0">
                <a:solidFill>
                  <a:srgbClr val="00B050"/>
                </a:solidFill>
                <a:latin typeface="Meiryo UI" panose="020B0604030504040204" pitchFamily="50" charset="-128"/>
                <a:ea typeface="Meiryo UI" panose="020B0604030504040204" pitchFamily="50" charset="-128"/>
              </a:rPr>
              <a:t>が安心してくらしやすい</a:t>
            </a:r>
            <a:r>
              <a:rPr lang="ja-JP" altLang="en-US" sz="2000" dirty="0">
                <a:solidFill>
                  <a:srgbClr val="00B050"/>
                </a:solidFill>
                <a:latin typeface="Meiryo UI" panose="020B0604030504040204" pitchFamily="50" charset="-128"/>
                <a:ea typeface="Meiryo UI" panose="020B0604030504040204" pitchFamily="50" charset="-128"/>
              </a:rPr>
              <a:t>都市とするため、これまでの画一的な住まい方ではなく、人の価値観や世帯の多様化</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rgbClr val="00B0F0"/>
                </a:solidFill>
                <a:latin typeface="Meiryo UI" panose="020B0604030504040204" pitchFamily="50" charset="-128"/>
                <a:ea typeface="Meiryo UI" panose="020B0604030504040204" pitchFamily="50" charset="-128"/>
              </a:rPr>
              <a:t>新しい生活</a:t>
            </a:r>
            <a:r>
              <a:rPr lang="ja-JP" altLang="en-US" sz="2000" dirty="0">
                <a:solidFill>
                  <a:srgbClr val="00B0F0"/>
                </a:solidFill>
                <a:latin typeface="Meiryo UI" panose="020B0604030504040204" pitchFamily="50" charset="-128"/>
                <a:ea typeface="Meiryo UI" panose="020B0604030504040204" pitchFamily="50" charset="-128"/>
              </a:rPr>
              <a:t>様式への対応</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dirty="0">
                <a:solidFill>
                  <a:srgbClr val="00B050"/>
                </a:solidFill>
                <a:latin typeface="Meiryo UI" panose="020B0604030504040204" pitchFamily="50" charset="-128"/>
                <a:ea typeface="Meiryo UI" panose="020B0604030504040204" pitchFamily="50" charset="-128"/>
              </a:rPr>
              <a:t>いきいきと健康にくらすなどについての、きめ細かな</a:t>
            </a:r>
            <a:r>
              <a:rPr lang="ja-JP" altLang="en-US" sz="2000" dirty="0" smtClean="0">
                <a:solidFill>
                  <a:srgbClr val="00B050"/>
                </a:solidFill>
                <a:latin typeface="Meiryo UI" panose="020B0604030504040204" pitchFamily="50" charset="-128"/>
                <a:ea typeface="Meiryo UI" panose="020B0604030504040204" pitchFamily="50" charset="-128"/>
              </a:rPr>
              <a:t>ニーズ対応</a:t>
            </a:r>
            <a:r>
              <a:rPr lang="ja-JP" altLang="en-US" sz="2000" dirty="0" smtClean="0">
                <a:solidFill>
                  <a:schemeClr val="tx1"/>
                </a:solidFill>
                <a:latin typeface="Meiryo UI" panose="020B0604030504040204" pitchFamily="50" charset="-128"/>
                <a:ea typeface="Meiryo UI" panose="020B0604030504040204" pitchFamily="50" charset="-128"/>
              </a:rPr>
              <a:t>が</a:t>
            </a:r>
            <a:r>
              <a:rPr lang="ja-JP" altLang="en-US" sz="2000" dirty="0">
                <a:solidFill>
                  <a:schemeClr val="tx1"/>
                </a:solidFill>
                <a:latin typeface="Meiryo UI" panose="020B0604030504040204" pitchFamily="50" charset="-128"/>
                <a:ea typeface="Meiryo UI" panose="020B0604030504040204" pitchFamily="50" charset="-128"/>
              </a:rPr>
              <a:t>必要です。</a:t>
            </a:r>
          </a:p>
        </p:txBody>
      </p:sp>
    </p:spTree>
    <p:extLst>
      <p:ext uri="{BB962C8B-B14F-4D97-AF65-F5344CB8AC3E}">
        <p14:creationId xmlns:p14="http://schemas.microsoft.com/office/powerpoint/2010/main" val="113607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３．施策展開の視点②</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8</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8E8386C-AE26-41A7-A1D0-1A7DADB71655}"/>
              </a:ext>
            </a:extLst>
          </p:cNvPr>
          <p:cNvSpPr/>
          <p:nvPr/>
        </p:nvSpPr>
        <p:spPr>
          <a:xfrm>
            <a:off x="272326" y="504562"/>
            <a:ext cx="8712968" cy="4364598"/>
          </a:xfrm>
          <a:prstGeom prst="rect">
            <a:avLst/>
          </a:prstGeom>
          <a:noFill/>
          <a:ln>
            <a:noFill/>
            <a:prstDash val="solid"/>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marL="88900" indent="-88900">
              <a:lnSpc>
                <a:spcPct val="1300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考え方</a:t>
            </a:r>
            <a:r>
              <a:rPr lang="en-US" altLang="ja-JP" b="1" dirty="0">
                <a:solidFill>
                  <a:schemeClr val="tx1"/>
                </a:solidFill>
                <a:latin typeface="Meiryo UI" panose="020B0604030504040204" pitchFamily="50" charset="-128"/>
                <a:ea typeface="Meiryo UI" panose="020B0604030504040204" pitchFamily="50" charset="-128"/>
              </a:rPr>
              <a:t>》</a:t>
            </a:r>
          </a:p>
          <a:p>
            <a:pPr marL="88900" indent="-88900">
              <a:lnSpc>
                <a:spcPct val="130000"/>
              </a:lnSpc>
            </a:pPr>
            <a:r>
              <a:rPr lang="ja-JP" altLang="en-US" b="1" dirty="0" smtClean="0">
                <a:solidFill>
                  <a:schemeClr val="tx1"/>
                </a:solidFill>
                <a:latin typeface="Meiryo UI" panose="020B0604030504040204" pitchFamily="50" charset="-128"/>
                <a:ea typeface="Meiryo UI" panose="020B0604030504040204" pitchFamily="50" charset="-128"/>
              </a:rPr>
              <a:t>②関係者連携（ステークホルダー）</a:t>
            </a:r>
            <a:endParaRPr lang="en-US" altLang="ja-JP" b="1" dirty="0">
              <a:solidFill>
                <a:schemeClr val="tx1"/>
              </a:solidFill>
              <a:latin typeface="Meiryo UI" panose="020B0604030504040204" pitchFamily="50" charset="-128"/>
              <a:ea typeface="Meiryo UI" panose="020B0604030504040204" pitchFamily="50" charset="-128"/>
            </a:endParaRP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・施策実施にあたり、関係者が一丸となって取り組むという土壌と、</a:t>
            </a:r>
            <a:r>
              <a:rPr lang="ja-JP" altLang="en-US" dirty="0">
                <a:solidFill>
                  <a:srgbClr val="00B0F0"/>
                </a:solidFill>
                <a:latin typeface="Meiryo UI" panose="020B0604030504040204" pitchFamily="50" charset="-128"/>
                <a:ea typeface="Meiryo UI" panose="020B0604030504040204" pitchFamily="50" charset="-128"/>
              </a:rPr>
              <a:t>その</a:t>
            </a:r>
            <a:r>
              <a:rPr lang="ja-JP" altLang="en-US" dirty="0" smtClean="0">
                <a:solidFill>
                  <a:srgbClr val="00B0F0"/>
                </a:solidFill>
                <a:latin typeface="Meiryo UI" panose="020B0604030504040204" pitchFamily="50" charset="-128"/>
                <a:ea typeface="Meiryo UI" panose="020B0604030504040204" pitchFamily="50" charset="-128"/>
              </a:rPr>
              <a:t>取組み</a:t>
            </a:r>
            <a:r>
              <a:rPr lang="ja-JP" altLang="en-US" dirty="0">
                <a:solidFill>
                  <a:srgbClr val="00B0F0"/>
                </a:solidFill>
                <a:latin typeface="Meiryo UI" panose="020B0604030504040204" pitchFamily="50" charset="-128"/>
                <a:ea typeface="Meiryo UI" panose="020B0604030504040204" pitchFamily="50" charset="-128"/>
              </a:rPr>
              <a:t>が狭い範囲にとどまらず、より広範囲にわたって効果を波及させていく</a:t>
            </a:r>
            <a:r>
              <a:rPr lang="ja-JP" altLang="en-US" dirty="0">
                <a:solidFill>
                  <a:schemeClr val="tx1"/>
                </a:solidFill>
                <a:latin typeface="Meiryo UI" panose="020B0604030504040204" pitchFamily="50" charset="-128"/>
                <a:ea typeface="Meiryo UI" panose="020B0604030504040204" pitchFamily="50" charset="-128"/>
              </a:rPr>
              <a:t>ことが重要</a:t>
            </a: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p>
          <a:p>
            <a:pPr marL="88900" indent="-88900">
              <a:lnSpc>
                <a:spcPct val="130000"/>
              </a:lnSpc>
            </a:pPr>
            <a:r>
              <a:rPr lang="ja-JP" altLang="en-US" dirty="0">
                <a:solidFill>
                  <a:schemeClr val="tx1"/>
                </a:solidFill>
                <a:latin typeface="Meiryo UI" panose="020B0604030504040204" pitchFamily="50" charset="-128"/>
                <a:ea typeface="Meiryo UI" panose="020B0604030504040204" pitchFamily="50" charset="-128"/>
              </a:rPr>
              <a:t>　</a:t>
            </a:r>
          </a:p>
        </p:txBody>
      </p:sp>
      <p:sp>
        <p:nvSpPr>
          <p:cNvPr id="15" name="四角形: 角を丸くする 14">
            <a:extLst>
              <a:ext uri="{FF2B5EF4-FFF2-40B4-BE49-F238E27FC236}">
                <a16:creationId xmlns:a16="http://schemas.microsoft.com/office/drawing/2014/main" id="{D8984A35-BE2D-49C4-AF9F-83053C12146F}"/>
              </a:ext>
            </a:extLst>
          </p:cNvPr>
          <p:cNvSpPr/>
          <p:nvPr/>
        </p:nvSpPr>
        <p:spPr>
          <a:xfrm>
            <a:off x="642769" y="2204864"/>
            <a:ext cx="7972082" cy="3022126"/>
          </a:xfrm>
          <a:prstGeom prst="roundRect">
            <a:avLst>
              <a:gd name="adj" fmla="val 4787"/>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marL="179388" indent="-179388">
              <a:lnSpc>
                <a:spcPct val="130000"/>
              </a:lnSpc>
            </a:pPr>
            <a:r>
              <a:rPr lang="ja-JP" altLang="en-US" sz="2000" b="1" dirty="0">
                <a:solidFill>
                  <a:schemeClr val="tx1"/>
                </a:solidFill>
                <a:latin typeface="Meiryo UI" panose="020B0604030504040204" pitchFamily="50" charset="-128"/>
                <a:ea typeface="Meiryo UI" panose="020B0604030504040204" pitchFamily="50" charset="-128"/>
              </a:rPr>
              <a:t>視点②　様々な分野や、公民の連携による事業効果の最大化</a:t>
            </a: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行政や公的団体、民間事業者等、多様な主体がそれぞれ持つ資源や情報を融通しあい、協力・連携していくことはもちろんのこと、住宅まちづくりの領域だけではなく、くらしを取り巻く分野とも連携した</a:t>
            </a:r>
            <a:r>
              <a:rPr lang="ja-JP" altLang="en-US" sz="2000" dirty="0" smtClean="0">
                <a:solidFill>
                  <a:schemeClr val="tx1"/>
                </a:solidFill>
                <a:latin typeface="Meiryo UI" panose="020B0604030504040204" pitchFamily="50" charset="-128"/>
                <a:ea typeface="Meiryo UI" panose="020B0604030504040204" pitchFamily="50" charset="-128"/>
              </a:rPr>
              <a:t>取組み</a:t>
            </a:r>
            <a:r>
              <a:rPr lang="ja-JP" altLang="en-US" sz="2000" dirty="0">
                <a:solidFill>
                  <a:schemeClr val="tx1"/>
                </a:solidFill>
                <a:latin typeface="Meiryo UI" panose="020B0604030504040204" pitchFamily="50" charset="-128"/>
                <a:ea typeface="Meiryo UI" panose="020B0604030504040204" pitchFamily="50" charset="-128"/>
              </a:rPr>
              <a:t>が不可欠です。</a:t>
            </a:r>
            <a:endParaRPr lang="en-US" altLang="ja-JP" sz="2000"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また、</a:t>
            </a:r>
            <a:r>
              <a:rPr lang="ja-JP" altLang="en-US" sz="2000" dirty="0">
                <a:solidFill>
                  <a:srgbClr val="00B0F0"/>
                </a:solidFill>
                <a:latin typeface="Meiryo UI" panose="020B0604030504040204" pitchFamily="50" charset="-128"/>
                <a:ea typeface="Meiryo UI" panose="020B0604030504040204" pitchFamily="50" charset="-128"/>
              </a:rPr>
              <a:t>事業の効果をより発揮させるため、行政や公的団体は、民間の力を最大限引き出せるよう協調して</a:t>
            </a:r>
            <a:r>
              <a:rPr lang="ja-JP" altLang="en-US" sz="2000" dirty="0" smtClean="0">
                <a:solidFill>
                  <a:srgbClr val="00B0F0"/>
                </a:solidFill>
                <a:latin typeface="Meiryo UI" panose="020B0604030504040204" pitchFamily="50" charset="-128"/>
                <a:ea typeface="Meiryo UI" panose="020B0604030504040204" pitchFamily="50" charset="-128"/>
              </a:rPr>
              <a:t>取組み</a:t>
            </a:r>
            <a:r>
              <a:rPr lang="ja-JP" altLang="en-US" sz="2000" dirty="0">
                <a:solidFill>
                  <a:srgbClr val="00B0F0"/>
                </a:solidFill>
                <a:latin typeface="Meiryo UI" panose="020B0604030504040204" pitchFamily="50" charset="-128"/>
                <a:ea typeface="Meiryo UI" panose="020B0604030504040204" pitchFamily="50" charset="-128"/>
              </a:rPr>
              <a:t>、その効果を周辺に波及させる</a:t>
            </a:r>
            <a:r>
              <a:rPr lang="ja-JP" altLang="en-US" sz="2000" dirty="0">
                <a:solidFill>
                  <a:schemeClr val="tx1"/>
                </a:solidFill>
                <a:latin typeface="Meiryo UI" panose="020B0604030504040204" pitchFamily="50" charset="-128"/>
                <a:ea typeface="Meiryo UI" panose="020B0604030504040204" pitchFamily="50" charset="-128"/>
              </a:rPr>
              <a:t>ことが必要です。</a:t>
            </a:r>
          </a:p>
        </p:txBody>
      </p:sp>
    </p:spTree>
    <p:extLst>
      <p:ext uri="{BB962C8B-B14F-4D97-AF65-F5344CB8AC3E}">
        <p14:creationId xmlns:p14="http://schemas.microsoft.com/office/powerpoint/2010/main" val="263370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３．施策展開の視点③</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rPr>
              <a:t>9</a:t>
            </a:fld>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8E8386C-AE26-41A7-A1D0-1A7DADB71655}"/>
              </a:ext>
            </a:extLst>
          </p:cNvPr>
          <p:cNvSpPr/>
          <p:nvPr/>
        </p:nvSpPr>
        <p:spPr>
          <a:xfrm>
            <a:off x="272326" y="504562"/>
            <a:ext cx="8712968" cy="2780422"/>
          </a:xfrm>
          <a:prstGeom prst="rect">
            <a:avLst/>
          </a:prstGeom>
          <a:noFill/>
          <a:ln>
            <a:noFill/>
            <a:prstDash val="solid"/>
            <a:extLst>
              <a:ext uri="{C807C97D-BFC1-408E-A445-0C87EB9F89A2}">
                <ask:lineSketchStyleProps xmlns:ask="http://schemas.microsoft.com/office/drawing/2018/sketchyshapes" xmlns="" sd="1219033472">
                  <a:custGeom>
                    <a:avLst/>
                    <a:gdLst>
                      <a:gd name="connsiteX0" fmla="*/ 0 w 6552728"/>
                      <a:gd name="connsiteY0" fmla="*/ 0 h 2376264"/>
                      <a:gd name="connsiteX1" fmla="*/ 6552728 w 6552728"/>
                      <a:gd name="connsiteY1" fmla="*/ 0 h 2376264"/>
                      <a:gd name="connsiteX2" fmla="*/ 6552728 w 6552728"/>
                      <a:gd name="connsiteY2" fmla="*/ 2376264 h 2376264"/>
                      <a:gd name="connsiteX3" fmla="*/ 0 w 6552728"/>
                      <a:gd name="connsiteY3" fmla="*/ 2376264 h 2376264"/>
                      <a:gd name="connsiteX4" fmla="*/ 0 w 6552728"/>
                      <a:gd name="connsiteY4" fmla="*/ 0 h 237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728" h="2376264" extrusionOk="0">
                        <a:moveTo>
                          <a:pt x="0" y="0"/>
                        </a:moveTo>
                        <a:cubicBezTo>
                          <a:pt x="1840388" y="118645"/>
                          <a:pt x="3849550" y="116012"/>
                          <a:pt x="6552728" y="0"/>
                        </a:cubicBezTo>
                        <a:cubicBezTo>
                          <a:pt x="6419846" y="940120"/>
                          <a:pt x="6637679" y="1695953"/>
                          <a:pt x="6552728" y="2376264"/>
                        </a:cubicBezTo>
                        <a:cubicBezTo>
                          <a:pt x="4486112" y="2510864"/>
                          <a:pt x="2630342" y="2219068"/>
                          <a:pt x="0" y="2376264"/>
                        </a:cubicBezTo>
                        <a:cubicBezTo>
                          <a:pt x="-20187" y="1720603"/>
                          <a:pt x="-152480" y="1120357"/>
                          <a:pt x="0" y="0"/>
                        </a:cubicBezTo>
                        <a:close/>
                      </a:path>
                    </a:pathLst>
                  </a:custGeom>
                  <ask:type>
                    <ask:lineSketchNon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t" anchorCtr="0"/>
          <a:lstStyle/>
          <a:p>
            <a:pPr marL="88900" indent="-88900">
              <a:lnSpc>
                <a:spcPct val="1300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考え方</a:t>
            </a:r>
            <a:r>
              <a:rPr lang="en-US" altLang="ja-JP" b="1" dirty="0">
                <a:solidFill>
                  <a:schemeClr val="tx1"/>
                </a:solidFill>
                <a:latin typeface="Meiryo UI" panose="020B0604030504040204" pitchFamily="50" charset="-128"/>
                <a:ea typeface="Meiryo UI" panose="020B0604030504040204" pitchFamily="50" charset="-128"/>
              </a:rPr>
              <a:t>》</a:t>
            </a:r>
          </a:p>
          <a:p>
            <a:pPr marL="88900" indent="-88900">
              <a:lnSpc>
                <a:spcPct val="130000"/>
              </a:lnSpc>
            </a:pPr>
            <a:r>
              <a:rPr lang="ja-JP" altLang="en-US" b="1" dirty="0">
                <a:solidFill>
                  <a:schemeClr val="tx1"/>
                </a:solidFill>
                <a:latin typeface="Meiryo UI" panose="020B0604030504040204" pitchFamily="50" charset="-128"/>
                <a:ea typeface="Meiryo UI" panose="020B0604030504040204" pitchFamily="50" charset="-128"/>
              </a:rPr>
              <a:t>③政策の舞台（ステージ）</a:t>
            </a:r>
            <a:endParaRPr lang="en-US" altLang="ja-JP" b="1"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施策展開のステージとなる資源は、住宅・建築物のみならず、都市インフラや居住魅力に</a:t>
            </a:r>
            <a:r>
              <a:rPr lang="ja-JP" altLang="en-US" dirty="0" smtClean="0">
                <a:solidFill>
                  <a:schemeClr val="tx1"/>
                </a:solidFill>
                <a:latin typeface="Meiryo UI" panose="020B0604030504040204" pitchFamily="50" charset="-128"/>
                <a:ea typeface="Meiryo UI" panose="020B0604030504040204" pitchFamily="50" charset="-128"/>
              </a:rPr>
              <a:t>つながる</a:t>
            </a:r>
            <a:r>
              <a:rPr lang="ja-JP" altLang="en-US" dirty="0">
                <a:solidFill>
                  <a:schemeClr val="tx1"/>
                </a:solidFill>
                <a:latin typeface="Meiryo UI" panose="020B0604030504040204" pitchFamily="50" charset="-128"/>
                <a:ea typeface="Meiryo UI" panose="020B0604030504040204" pitchFamily="50" charset="-128"/>
              </a:rPr>
              <a:t>ソフトも含めて活用</a:t>
            </a:r>
            <a:endParaRPr lang="en-US" altLang="ja-JP" dirty="0">
              <a:solidFill>
                <a:schemeClr val="tx1"/>
              </a:solidFill>
              <a:latin typeface="Meiryo UI" panose="020B0604030504040204" pitchFamily="50" charset="-128"/>
              <a:ea typeface="Meiryo UI" panose="020B0604030504040204" pitchFamily="50" charset="-128"/>
            </a:endParaRPr>
          </a:p>
          <a:p>
            <a:pPr marL="182563" indent="-95250">
              <a:lnSpc>
                <a:spcPct val="130000"/>
              </a:lnSpc>
            </a:pPr>
            <a:r>
              <a:rPr lang="ja-JP" altLang="en-US" dirty="0" smtClean="0">
                <a:solidFill>
                  <a:schemeClr val="tx1"/>
                </a:solidFill>
                <a:latin typeface="Meiryo UI" panose="020B0604030504040204" pitchFamily="50" charset="-128"/>
                <a:ea typeface="Meiryo UI" panose="020B0604030504040204" pitchFamily="50" charset="-128"/>
              </a:rPr>
              <a:t>・住宅ストック活用にあたっては、耐震性などの安全性、府民の居住における安心に加え、</a:t>
            </a:r>
            <a:r>
              <a:rPr lang="ja-JP" altLang="en-US" dirty="0" smtClean="0">
                <a:solidFill>
                  <a:srgbClr val="00B050"/>
                </a:solidFill>
                <a:latin typeface="Meiryo UI" panose="020B0604030504040204" pitchFamily="50" charset="-128"/>
                <a:ea typeface="Meiryo UI" panose="020B0604030504040204" pitchFamily="50" charset="-128"/>
              </a:rPr>
              <a:t>良質</a:t>
            </a:r>
            <a:r>
              <a:rPr lang="ja-JP" altLang="en-US" dirty="0">
                <a:solidFill>
                  <a:srgbClr val="00B050"/>
                </a:solidFill>
                <a:latin typeface="Meiryo UI" panose="020B0604030504040204" pitchFamily="50" charset="-128"/>
                <a:ea typeface="Meiryo UI" panose="020B0604030504040204" pitchFamily="50" charset="-128"/>
              </a:rPr>
              <a:t>なストック形成という視点</a:t>
            </a:r>
            <a:r>
              <a:rPr lang="ja-JP" altLang="en-US" dirty="0" smtClean="0">
                <a:solidFill>
                  <a:srgbClr val="00B050"/>
                </a:solidFill>
                <a:latin typeface="Meiryo UI" panose="020B0604030504040204" pitchFamily="50" charset="-128"/>
                <a:ea typeface="Meiryo UI" panose="020B0604030504040204" pitchFamily="50" charset="-128"/>
              </a:rPr>
              <a:t>から、質</a:t>
            </a:r>
            <a:r>
              <a:rPr lang="ja-JP" altLang="en-US" dirty="0">
                <a:solidFill>
                  <a:srgbClr val="00B050"/>
                </a:solidFill>
                <a:latin typeface="Meiryo UI" panose="020B0604030504040204" pitchFamily="50" charset="-128"/>
                <a:ea typeface="Meiryo UI" panose="020B0604030504040204" pitchFamily="50" charset="-128"/>
              </a:rPr>
              <a:t>の確保に向けた</a:t>
            </a:r>
            <a:r>
              <a:rPr lang="ja-JP" altLang="en-US" dirty="0" smtClean="0">
                <a:solidFill>
                  <a:srgbClr val="00B050"/>
                </a:solidFill>
                <a:latin typeface="Meiryo UI" panose="020B0604030504040204" pitchFamily="50" charset="-128"/>
                <a:ea typeface="Meiryo UI" panose="020B0604030504040204" pitchFamily="50" charset="-128"/>
              </a:rPr>
              <a:t>取組み</a:t>
            </a:r>
            <a:r>
              <a:rPr lang="ja-JP" altLang="en-US" dirty="0" smtClean="0">
                <a:solidFill>
                  <a:schemeClr val="tx1"/>
                </a:solidFill>
                <a:latin typeface="Meiryo UI" panose="020B0604030504040204" pitchFamily="50" charset="-128"/>
                <a:ea typeface="Meiryo UI" panose="020B0604030504040204" pitchFamily="50" charset="-128"/>
              </a:rPr>
              <a:t>が必要</a:t>
            </a:r>
            <a:endParaRPr lang="ja-JP" altLang="en-US" dirty="0">
              <a:solidFill>
                <a:schemeClr val="tx1"/>
              </a:solidFill>
              <a:latin typeface="Meiryo UI" panose="020B0604030504040204" pitchFamily="50" charset="-128"/>
              <a:ea typeface="Meiryo UI" panose="020B0604030504040204" pitchFamily="50" charset="-128"/>
            </a:endParaRPr>
          </a:p>
          <a:p>
            <a:pPr marL="182563" indent="-95250">
              <a:lnSpc>
                <a:spcPct val="130000"/>
              </a:lnSpc>
            </a:pP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D8984A35-BE2D-49C4-AF9F-83053C12146F}"/>
              </a:ext>
            </a:extLst>
          </p:cNvPr>
          <p:cNvSpPr/>
          <p:nvPr/>
        </p:nvSpPr>
        <p:spPr>
          <a:xfrm>
            <a:off x="642769" y="2996952"/>
            <a:ext cx="7972082" cy="3024889"/>
          </a:xfrm>
          <a:prstGeom prst="roundRect">
            <a:avLst>
              <a:gd name="adj" fmla="val 4787"/>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marL="179388" indent="-179388">
              <a:lnSpc>
                <a:spcPct val="130000"/>
              </a:lnSpc>
            </a:pPr>
            <a:r>
              <a:rPr lang="ja-JP" altLang="en-US" sz="2000" b="1" dirty="0">
                <a:solidFill>
                  <a:schemeClr val="tx1"/>
                </a:solidFill>
                <a:latin typeface="Meiryo UI" panose="020B0604030504040204" pitchFamily="50" charset="-128"/>
                <a:ea typeface="Meiryo UI" panose="020B0604030504040204" pitchFamily="50" charset="-128"/>
              </a:rPr>
              <a:t>視点③　大阪がもつ多様なストック・ポテンシャルの活用</a:t>
            </a: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住宅・建築物や都市インフラ、自然環境、歴史的風土・文化、多様な人材やコミュニティなど、多様なストック・ポテンシャルを活かし、大阪に住まう人々や都市の活力・魅力を創出すべきです。</a:t>
            </a:r>
            <a:endParaRPr lang="en-US" altLang="ja-JP" sz="2000" dirty="0">
              <a:solidFill>
                <a:schemeClr val="tx1"/>
              </a:solidFill>
              <a:latin typeface="Meiryo UI" panose="020B0604030504040204" pitchFamily="50" charset="-128"/>
              <a:ea typeface="Meiryo UI" panose="020B0604030504040204" pitchFamily="50" charset="-128"/>
            </a:endParaRPr>
          </a:p>
          <a:p>
            <a:pPr marL="179388" indent="-179388">
              <a:lnSpc>
                <a:spcPct val="130000"/>
              </a:lnSpc>
            </a:pPr>
            <a:r>
              <a:rPr lang="ja-JP" altLang="en-US" sz="2000" dirty="0">
                <a:solidFill>
                  <a:schemeClr val="tx1"/>
                </a:solidFill>
                <a:latin typeface="Meiryo UI" panose="020B0604030504040204" pitchFamily="50" charset="-128"/>
                <a:ea typeface="Meiryo UI" panose="020B0604030504040204" pitchFamily="50" charset="-128"/>
              </a:rPr>
              <a:t>　　また、住宅ストックの活用にあたっては</a:t>
            </a:r>
            <a:r>
              <a:rPr lang="ja-JP" altLang="en-US" sz="2000" dirty="0" smtClean="0">
                <a:solidFill>
                  <a:schemeClr val="tx1"/>
                </a:solidFill>
                <a:latin typeface="Meiryo UI" panose="020B0604030504040204" pitchFamily="50" charset="-128"/>
                <a:ea typeface="Meiryo UI" panose="020B0604030504040204" pitchFamily="50" charset="-128"/>
              </a:rPr>
              <a:t>、耐震性</a:t>
            </a:r>
            <a:r>
              <a:rPr lang="ja-JP" altLang="en-US" sz="2000" dirty="0">
                <a:solidFill>
                  <a:schemeClr val="tx1"/>
                </a:solidFill>
                <a:latin typeface="Meiryo UI" panose="020B0604030504040204" pitchFamily="50" charset="-128"/>
                <a:ea typeface="Meiryo UI" panose="020B0604030504040204" pitchFamily="50" charset="-128"/>
              </a:rPr>
              <a:t>などの</a:t>
            </a:r>
            <a:r>
              <a:rPr lang="ja-JP" altLang="en-US" sz="2000" dirty="0" smtClean="0">
                <a:solidFill>
                  <a:schemeClr val="tx1"/>
                </a:solidFill>
                <a:latin typeface="Meiryo UI" panose="020B0604030504040204" pitchFamily="50" charset="-128"/>
                <a:ea typeface="Meiryo UI" panose="020B0604030504040204" pitchFamily="50" charset="-128"/>
              </a:rPr>
              <a:t>安全性</a:t>
            </a:r>
            <a:r>
              <a:rPr lang="ja-JP" altLang="en-US" sz="2000" dirty="0">
                <a:solidFill>
                  <a:schemeClr val="tx1"/>
                </a:solidFill>
                <a:latin typeface="Meiryo UI" panose="020B0604030504040204" pitchFamily="50" charset="-128"/>
                <a:ea typeface="Meiryo UI" panose="020B0604030504040204" pitchFamily="50" charset="-128"/>
              </a:rPr>
              <a:t>に</a:t>
            </a:r>
            <a:r>
              <a:rPr lang="ja-JP" altLang="en-US" sz="2000" dirty="0" smtClean="0">
                <a:solidFill>
                  <a:schemeClr val="tx1"/>
                </a:solidFill>
                <a:latin typeface="Meiryo UI" panose="020B0604030504040204" pitchFamily="50" charset="-128"/>
                <a:ea typeface="Meiryo UI" panose="020B0604030504040204" pitchFamily="50" charset="-128"/>
              </a:rPr>
              <a:t>加え</a:t>
            </a:r>
            <a:r>
              <a:rPr lang="ja-JP" altLang="en-US" sz="2000" dirty="0" smtClean="0">
                <a:solidFill>
                  <a:srgbClr val="00B050"/>
                </a:solidFill>
                <a:latin typeface="Meiryo UI" panose="020B0604030504040204" pitchFamily="50" charset="-128"/>
                <a:ea typeface="Meiryo UI" panose="020B0604030504040204" pitchFamily="50" charset="-128"/>
              </a:rPr>
              <a:t>良質なストック形成という視点からの質</a:t>
            </a:r>
            <a:r>
              <a:rPr lang="ja-JP" altLang="en-US" sz="2000" dirty="0">
                <a:solidFill>
                  <a:srgbClr val="00B050"/>
                </a:solidFill>
                <a:latin typeface="Meiryo UI" panose="020B0604030504040204" pitchFamily="50" charset="-128"/>
                <a:ea typeface="Meiryo UI" panose="020B0604030504040204" pitchFamily="50" charset="-128"/>
              </a:rPr>
              <a:t>の</a:t>
            </a:r>
            <a:r>
              <a:rPr lang="ja-JP" altLang="en-US" sz="2000" dirty="0" smtClean="0">
                <a:solidFill>
                  <a:srgbClr val="00B050"/>
                </a:solidFill>
                <a:latin typeface="Meiryo UI" panose="020B0604030504040204" pitchFamily="50" charset="-128"/>
                <a:ea typeface="Meiryo UI" panose="020B0604030504040204" pitchFamily="50" charset="-128"/>
              </a:rPr>
              <a:t>確保</a:t>
            </a:r>
            <a:r>
              <a:rPr lang="ja-JP" altLang="en-US" sz="2000" dirty="0" smtClean="0">
                <a:solidFill>
                  <a:schemeClr val="tx1"/>
                </a:solidFill>
                <a:latin typeface="Meiryo UI" panose="020B0604030504040204" pitchFamily="50" charset="-128"/>
                <a:ea typeface="Meiryo UI" panose="020B0604030504040204" pitchFamily="50" charset="-128"/>
              </a:rPr>
              <a:t>とともに、府民</a:t>
            </a:r>
            <a:r>
              <a:rPr lang="ja-JP" altLang="en-US" sz="2000" dirty="0">
                <a:solidFill>
                  <a:schemeClr val="tx1"/>
                </a:solidFill>
                <a:latin typeface="Meiryo UI" panose="020B0604030504040204" pitchFamily="50" charset="-128"/>
                <a:ea typeface="Meiryo UI" panose="020B0604030504040204" pitchFamily="50" charset="-128"/>
              </a:rPr>
              <a:t>の居住における安心の確保に向けた</a:t>
            </a:r>
            <a:r>
              <a:rPr lang="ja-JP" altLang="en-US" sz="2000" dirty="0" smtClean="0">
                <a:solidFill>
                  <a:schemeClr val="tx1"/>
                </a:solidFill>
                <a:latin typeface="Meiryo UI" panose="020B0604030504040204" pitchFamily="50" charset="-128"/>
                <a:ea typeface="Meiryo UI" panose="020B0604030504040204" pitchFamily="50" charset="-128"/>
              </a:rPr>
              <a:t>取組み</a:t>
            </a:r>
            <a:r>
              <a:rPr lang="ja-JP" altLang="en-US" sz="2000" dirty="0">
                <a:solidFill>
                  <a:schemeClr val="tx1"/>
                </a:solidFill>
                <a:latin typeface="Meiryo UI" panose="020B0604030504040204" pitchFamily="50" charset="-128"/>
                <a:ea typeface="Meiryo UI" panose="020B0604030504040204" pitchFamily="50" charset="-128"/>
              </a:rPr>
              <a:t>が必要です</a:t>
            </a:r>
            <a:r>
              <a:rPr lang="ja-JP" altLang="en-US" sz="2000" dirty="0" smtClean="0">
                <a:solidFill>
                  <a:schemeClr val="tx1"/>
                </a:solidFill>
                <a:latin typeface="Meiryo UI" panose="020B0604030504040204" pitchFamily="50" charset="-128"/>
                <a:ea typeface="Meiryo UI" panose="020B0604030504040204" pitchFamily="50" charset="-128"/>
              </a:rPr>
              <a:t>。</a:t>
            </a:r>
            <a:endParaRPr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45166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t" anchorCtr="0"/>
      <a:lstStyle>
        <a:defPPr algn="l">
          <a:lnSpc>
            <a:spcPct val="130000"/>
          </a:lnSpc>
          <a:defRPr dirty="0">
            <a:solidFill>
              <a:schemeClr val="tx1"/>
            </a:solidFill>
            <a:latin typeface="Meiryo UI" panose="020B0604030504040204" pitchFamily="50" charset="-128"/>
            <a:ea typeface="Meiryo UI" panose="020B0604030504040204"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14690</TotalTime>
  <Words>2505</Words>
  <Application>Microsoft Office PowerPoint</Application>
  <PresentationFormat>画面に合わせる (4:3)</PresentationFormat>
  <Paragraphs>211</Paragraphs>
  <Slides>16</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16</vt:i4>
      </vt:variant>
    </vt:vector>
  </HeadingPairs>
  <TitlesOfParts>
    <vt:vector size="30" baseType="lpstr">
      <vt:lpstr>HGSｺﾞｼｯｸM</vt:lpstr>
      <vt:lpstr>HG丸ｺﾞｼｯｸM-PRO</vt:lpstr>
      <vt:lpstr>Meiryo UI</vt:lpstr>
      <vt:lpstr>ＭＳ Ｐゴシック</vt:lpstr>
      <vt:lpstr>ＭＳ Ｐ明朝</vt:lpstr>
      <vt:lpstr>UD デジタル 教科書体 N-B</vt:lpstr>
      <vt:lpstr>UD デジタル 教科書体 NK-R</vt:lpstr>
      <vt:lpstr>游ゴシック</vt:lpstr>
      <vt:lpstr>Arial</vt:lpstr>
      <vt:lpstr>Calibri</vt:lpstr>
      <vt:lpstr>Lucida Handwriting</vt:lpstr>
      <vt:lpstr>Times New Roman</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大阪の将来像　（２）将来像を導く考え方（全体イメージ）</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あかね</dc:creator>
  <cp:lastModifiedBy>大浦　寛登</cp:lastModifiedBy>
  <cp:revision>774</cp:revision>
  <cp:lastPrinted>2020-05-27T09:48:03Z</cp:lastPrinted>
  <dcterms:created xsi:type="dcterms:W3CDTF">2018-07-03T08:27:08Z</dcterms:created>
  <dcterms:modified xsi:type="dcterms:W3CDTF">2020-05-28T08:50:37Z</dcterms:modified>
</cp:coreProperties>
</file>