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notesSlides/notesSlide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notesSlides/notesSlide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notesSlides/notesSlide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4.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5.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6.xml" ContentType="application/vnd.openxmlformats-officedocument.themeOverride+xml"/>
  <Override PartName="/ppt/notesSlides/notesSlide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7.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8.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9.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0.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1.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2.xml" ContentType="application/vnd.openxmlformats-officedocument.themeOverride+xml"/>
  <Override PartName="/ppt/notesSlides/notesSlide1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3.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4.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5.xml" ContentType="application/vnd.openxmlformats-officedocument.themeOverride+xml"/>
  <Override PartName="/ppt/notesSlides/notesSlide1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6.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7.xml" ContentType="application/vnd.openxmlformats-officedocument.themeOverride+xml"/>
  <Override PartName="/ppt/notesSlides/notesSlide1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8.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9.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0.xml" ContentType="application/vnd.openxmlformats-officedocument.themeOverride+xml"/>
  <Override PartName="/ppt/notesSlides/notesSlide1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1.xml" ContentType="application/vnd.openxmlformats-officedocument.themeOverr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2.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3.xml" ContentType="application/vnd.openxmlformats-officedocument.themeOverride+xml"/>
  <Override PartName="/ppt/notesSlides/notesSlide16.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4.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5.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551" r:id="rId2"/>
    <p:sldId id="602" r:id="rId3"/>
    <p:sldId id="688" r:id="rId4"/>
    <p:sldId id="671" r:id="rId5"/>
    <p:sldId id="672" r:id="rId6"/>
    <p:sldId id="673" r:id="rId7"/>
    <p:sldId id="693" r:id="rId8"/>
    <p:sldId id="674" r:id="rId9"/>
    <p:sldId id="675" r:id="rId10"/>
    <p:sldId id="676" r:id="rId11"/>
    <p:sldId id="694" r:id="rId12"/>
    <p:sldId id="677" r:id="rId13"/>
    <p:sldId id="678" r:id="rId14"/>
    <p:sldId id="679" r:id="rId15"/>
    <p:sldId id="695" r:id="rId16"/>
    <p:sldId id="680" r:id="rId17"/>
    <p:sldId id="681" r:id="rId18"/>
    <p:sldId id="682" r:id="rId19"/>
    <p:sldId id="692" r:id="rId20"/>
    <p:sldId id="684" r:id="rId21"/>
    <p:sldId id="685" r:id="rId22"/>
    <p:sldId id="686" r:id="rId23"/>
    <p:sldId id="687" r:id="rId24"/>
    <p:sldId id="666" r:id="rId25"/>
    <p:sldId id="554" r:id="rId2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64" autoAdjust="0"/>
    <p:restoredTop sz="94434" autoAdjust="0"/>
  </p:normalViewPr>
  <p:slideViewPr>
    <p:cSldViewPr>
      <p:cViewPr varScale="1">
        <p:scale>
          <a:sx n="71" d="100"/>
          <a:sy n="71" d="100"/>
        </p:scale>
        <p:origin x="1344"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NULL"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NULL"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NULL"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NULL"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NULL"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NULL"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NULL"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NULL"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NULL"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NULL"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NULL"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NULL"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NULL"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NULL"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NULL"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NULL"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NULL"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NULL"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NULL"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NULL"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NULL"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NULL"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NULL" TargetMode="Externa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oleObject" Target="NULL" TargetMode="Externa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'１'!$B$3</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C6DD-4946-BD18-36223E1F32C5}"/>
                </c:ext>
              </c:extLst>
            </c:dLbl>
            <c:dLbl>
              <c:idx val="2"/>
              <c:delete val="1"/>
              <c:extLst>
                <c:ext xmlns:c15="http://schemas.microsoft.com/office/drawing/2012/chart" uri="{CE6537A1-D6FC-4f65-9D91-7224C49458BB}"/>
                <c:ext xmlns:c16="http://schemas.microsoft.com/office/drawing/2014/chart" uri="{C3380CC4-5D6E-409C-BE32-E72D297353CC}">
                  <c16:uniqueId val="{00000001-C6DD-4946-BD18-36223E1F32C5}"/>
                </c:ext>
              </c:extLst>
            </c:dLbl>
            <c:dLbl>
              <c:idx val="3"/>
              <c:delete val="1"/>
              <c:extLst>
                <c:ext xmlns:c15="http://schemas.microsoft.com/office/drawing/2012/chart" uri="{CE6537A1-D6FC-4f65-9D91-7224C49458BB}"/>
                <c:ext xmlns:c16="http://schemas.microsoft.com/office/drawing/2014/chart" uri="{C3380CC4-5D6E-409C-BE32-E72D297353CC}">
                  <c16:uniqueId val="{00000002-C6DD-4946-BD18-36223E1F32C5}"/>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405E-49A3-A9D1-529AC5A88F84}"/>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'１'!$A$4:$A$14</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'１'!$B$4:$B$14</c:f>
              <c:numCache>
                <c:formatCode>0.0%</c:formatCode>
                <c:ptCount val="11"/>
                <c:pt idx="0">
                  <c:v>0.3650000000000001</c:v>
                </c:pt>
                <c:pt idx="1">
                  <c:v>0.32000000000000006</c:v>
                </c:pt>
                <c:pt idx="2">
                  <c:v>0.34200000000000014</c:v>
                </c:pt>
                <c:pt idx="3">
                  <c:v>0.33400000000000007</c:v>
                </c:pt>
                <c:pt idx="4">
                  <c:v>0.38900000000000007</c:v>
                </c:pt>
              </c:numCache>
            </c:numRef>
          </c:val>
          <c:smooth val="0"/>
          <c:extLst>
            <c:ext xmlns:c16="http://schemas.microsoft.com/office/drawing/2014/chart" uri="{C3380CC4-5D6E-409C-BE32-E72D297353CC}">
              <c16:uniqueId val="{00000004-C6DD-4946-BD18-36223E1F32C5}"/>
            </c:ext>
          </c:extLst>
        </c:ser>
        <c:ser>
          <c:idx val="2"/>
          <c:order val="1"/>
          <c:tx>
            <c:strRef>
              <c:f>'１'!$C$3</c:f>
              <c:strCache>
                <c:ptCount val="1"/>
                <c:pt idx="0">
                  <c:v>目標値</c:v>
                </c:pt>
              </c:strCache>
            </c:strRef>
          </c:tx>
          <c:spPr>
            <a:ln w="25400" cap="rnd">
              <a:noFill/>
              <a:round/>
            </a:ln>
            <a:effectLst/>
          </c:spPr>
          <c:marker>
            <c:symbol val="square"/>
            <c:size val="10"/>
            <c:spPr>
              <a:solidFill>
                <a:schemeClr val="accent6"/>
              </a:solidFill>
              <a:ln w="9525">
                <a:solidFill>
                  <a:schemeClr val="accent6"/>
                </a:solidFill>
              </a:ln>
              <a:effectLst/>
            </c:spPr>
          </c:marker>
          <c:dLbls>
            <c:dLbl>
              <c:idx val="10"/>
              <c:layout>
                <c:manualLayout>
                  <c:x val="-1.3247165532879952E-2"/>
                  <c:y val="-0.1003894129979035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DD-4946-BD18-36223E1F32C5}"/>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'１'!$A$4:$A$14</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'１'!$C$4:$C$14</c:f>
              <c:numCache>
                <c:formatCode>General</c:formatCode>
                <c:ptCount val="11"/>
                <c:pt idx="10" formatCode="0%">
                  <c:v>0.5</c:v>
                </c:pt>
              </c:numCache>
            </c:numRef>
          </c:val>
          <c:smooth val="0"/>
          <c:extLst>
            <c:ext xmlns:c16="http://schemas.microsoft.com/office/drawing/2014/chart" uri="{C3380CC4-5D6E-409C-BE32-E72D297353CC}">
              <c16:uniqueId val="{00000005-C6DD-4946-BD18-36223E1F32C5}"/>
            </c:ext>
          </c:extLst>
        </c:ser>
        <c:dLbls>
          <c:showLegendKey val="0"/>
          <c:showVal val="1"/>
          <c:showCatName val="0"/>
          <c:showSerName val="0"/>
          <c:showPercent val="0"/>
          <c:showBubbleSize val="0"/>
        </c:dLbls>
        <c:marker val="1"/>
        <c:smooth val="0"/>
        <c:axId val="62122624"/>
        <c:axId val="62026112"/>
      </c:lineChart>
      <c:catAx>
        <c:axId val="6212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2026112"/>
        <c:crosses val="autoZero"/>
        <c:auto val="1"/>
        <c:lblAlgn val="ctr"/>
        <c:lblOffset val="100"/>
        <c:noMultiLvlLbl val="0"/>
      </c:catAx>
      <c:valAx>
        <c:axId val="620261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212262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'２'!$B$47</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7.7782312925170086E-2"/>
                  <c:y val="-9.92101677148847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9D3-41ED-AB68-74F02327F189}"/>
                </c:ext>
              </c:extLst>
            </c:dLbl>
            <c:dLbl>
              <c:idx val="1"/>
              <c:delete val="1"/>
              <c:extLst>
                <c:ext xmlns:c15="http://schemas.microsoft.com/office/drawing/2012/chart" uri="{CE6537A1-D6FC-4f65-9D91-7224C49458BB}"/>
                <c:ext xmlns:c16="http://schemas.microsoft.com/office/drawing/2014/chart" uri="{C3380CC4-5D6E-409C-BE32-E72D297353CC}">
                  <c16:uniqueId val="{00000000-39D3-41ED-AB68-74F02327F189}"/>
                </c:ext>
              </c:extLst>
            </c:dLbl>
            <c:dLbl>
              <c:idx val="2"/>
              <c:delete val="1"/>
              <c:extLst>
                <c:ext xmlns:c15="http://schemas.microsoft.com/office/drawing/2012/chart" uri="{CE6537A1-D6FC-4f65-9D91-7224C49458BB}"/>
                <c:ext xmlns:c16="http://schemas.microsoft.com/office/drawing/2014/chart" uri="{C3380CC4-5D6E-409C-BE32-E72D297353CC}">
                  <c16:uniqueId val="{00000001-39D3-41ED-AB68-74F02327F189}"/>
                </c:ext>
              </c:extLst>
            </c:dLbl>
            <c:dLbl>
              <c:idx val="3"/>
              <c:delete val="1"/>
              <c:extLst>
                <c:ext xmlns:c15="http://schemas.microsoft.com/office/drawing/2012/chart" uri="{CE6537A1-D6FC-4f65-9D91-7224C49458BB}"/>
                <c:ext xmlns:c16="http://schemas.microsoft.com/office/drawing/2014/chart" uri="{C3380CC4-5D6E-409C-BE32-E72D297353CC}">
                  <c16:uniqueId val="{00000002-39D3-41ED-AB68-74F02327F189}"/>
                </c:ext>
              </c:extLst>
            </c:dLbl>
            <c:dLbl>
              <c:idx val="4"/>
              <c:layout>
                <c:manualLayout>
                  <c:x val="-0.10658049886621317"/>
                  <c:y val="-9.2553983228511549E-2"/>
                </c:manualLayout>
              </c:layout>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9D3-41ED-AB68-74F02327F189}"/>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'２'!$A$48:$A$58</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'２'!$B$48:$B$58</c:f>
              <c:numCache>
                <c:formatCode>0.0%</c:formatCode>
                <c:ptCount val="11"/>
                <c:pt idx="0">
                  <c:v>0.33700000000000008</c:v>
                </c:pt>
                <c:pt idx="1">
                  <c:v>0.34900000000000003</c:v>
                </c:pt>
                <c:pt idx="2">
                  <c:v>0.34400000000000003</c:v>
                </c:pt>
                <c:pt idx="3">
                  <c:v>0.32100000000000006</c:v>
                </c:pt>
                <c:pt idx="4">
                  <c:v>0.38200000000000006</c:v>
                </c:pt>
              </c:numCache>
            </c:numRef>
          </c:val>
          <c:smooth val="0"/>
          <c:extLst>
            <c:ext xmlns:c16="http://schemas.microsoft.com/office/drawing/2014/chart" uri="{C3380CC4-5D6E-409C-BE32-E72D297353CC}">
              <c16:uniqueId val="{00000004-39D3-41ED-AB68-74F02327F189}"/>
            </c:ext>
          </c:extLst>
        </c:ser>
        <c:ser>
          <c:idx val="2"/>
          <c:order val="1"/>
          <c:tx>
            <c:strRef>
              <c:f>'２'!$C$47</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0"/>
              <c:layout>
                <c:manualLayout>
                  <c:x val="-1.3247165532879952E-2"/>
                  <c:y val="-8.042085953878408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9D3-41ED-AB68-74F02327F189}"/>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'２'!$A$48:$A$58</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'２'!$C$48:$C$58</c:f>
              <c:numCache>
                <c:formatCode>General</c:formatCode>
                <c:ptCount val="11"/>
                <c:pt idx="10" formatCode="0%">
                  <c:v>0.5</c:v>
                </c:pt>
              </c:numCache>
            </c:numRef>
          </c:val>
          <c:smooth val="0"/>
          <c:extLst>
            <c:ext xmlns:c16="http://schemas.microsoft.com/office/drawing/2014/chart" uri="{C3380CC4-5D6E-409C-BE32-E72D297353CC}">
              <c16:uniqueId val="{00000005-39D3-41ED-AB68-74F02327F189}"/>
            </c:ext>
          </c:extLst>
        </c:ser>
        <c:dLbls>
          <c:showLegendKey val="0"/>
          <c:showVal val="1"/>
          <c:showCatName val="0"/>
          <c:showSerName val="0"/>
          <c:showPercent val="0"/>
          <c:showBubbleSize val="0"/>
        </c:dLbls>
        <c:marker val="1"/>
        <c:smooth val="0"/>
        <c:axId val="83893632"/>
        <c:axId val="83892480"/>
      </c:lineChart>
      <c:catAx>
        <c:axId val="8389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3892480"/>
        <c:crosses val="autoZero"/>
        <c:auto val="1"/>
        <c:lblAlgn val="ctr"/>
        <c:lblOffset val="100"/>
        <c:noMultiLvlLbl val="0"/>
      </c:catAx>
      <c:valAx>
        <c:axId val="8389248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3893632"/>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'２'!$B$61</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4A84-4117-B300-CC01EFC13B38}"/>
                </c:ext>
              </c:extLst>
            </c:dLbl>
            <c:dLbl>
              <c:idx val="2"/>
              <c:delete val="1"/>
              <c:extLst>
                <c:ext xmlns:c15="http://schemas.microsoft.com/office/drawing/2012/chart" uri="{CE6537A1-D6FC-4f65-9D91-7224C49458BB}"/>
                <c:ext xmlns:c16="http://schemas.microsoft.com/office/drawing/2014/chart" uri="{C3380CC4-5D6E-409C-BE32-E72D297353CC}">
                  <c16:uniqueId val="{00000001-4A84-4117-B300-CC01EFC13B38}"/>
                </c:ext>
              </c:extLst>
            </c:dLbl>
            <c:dLbl>
              <c:idx val="3"/>
              <c:delete val="1"/>
              <c:extLst>
                <c:ext xmlns:c15="http://schemas.microsoft.com/office/drawing/2012/chart" uri="{CE6537A1-D6FC-4f65-9D91-7224C49458BB}"/>
                <c:ext xmlns:c16="http://schemas.microsoft.com/office/drawing/2014/chart" uri="{C3380CC4-5D6E-409C-BE32-E72D297353CC}">
                  <c16:uniqueId val="{00000002-4A84-4117-B300-CC01EFC13B38}"/>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65A3-4DB8-B7FE-A899F689AA22}"/>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'２'!$A$62:$A$72</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'２'!$B$62:$B$72</c:f>
              <c:numCache>
                <c:formatCode>0%</c:formatCode>
                <c:ptCount val="11"/>
                <c:pt idx="0">
                  <c:v>0.63000000000000012</c:v>
                </c:pt>
                <c:pt idx="1">
                  <c:v>0.54</c:v>
                </c:pt>
                <c:pt idx="2">
                  <c:v>0.62000000000000011</c:v>
                </c:pt>
                <c:pt idx="3">
                  <c:v>0.62000000000000011</c:v>
                </c:pt>
                <c:pt idx="4">
                  <c:v>0.60000000000000009</c:v>
                </c:pt>
              </c:numCache>
            </c:numRef>
          </c:val>
          <c:smooth val="0"/>
          <c:extLst>
            <c:ext xmlns:c16="http://schemas.microsoft.com/office/drawing/2014/chart" uri="{C3380CC4-5D6E-409C-BE32-E72D297353CC}">
              <c16:uniqueId val="{00000004-4A84-4117-B300-CC01EFC13B38}"/>
            </c:ext>
          </c:extLst>
        </c:ser>
        <c:ser>
          <c:idx val="2"/>
          <c:order val="1"/>
          <c:tx>
            <c:strRef>
              <c:f>'２'!$C$61</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'２'!$A$62:$A$72</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'２'!$C$62:$C$72</c:f>
              <c:numCache>
                <c:formatCode>General</c:formatCode>
                <c:ptCount val="11"/>
                <c:pt idx="10" formatCode="0%">
                  <c:v>0.9</c:v>
                </c:pt>
              </c:numCache>
            </c:numRef>
          </c:val>
          <c:smooth val="0"/>
          <c:extLst>
            <c:ext xmlns:c16="http://schemas.microsoft.com/office/drawing/2014/chart" uri="{C3380CC4-5D6E-409C-BE32-E72D297353CC}">
              <c16:uniqueId val="{00000005-4A84-4117-B300-CC01EFC13B38}"/>
            </c:ext>
          </c:extLst>
        </c:ser>
        <c:dLbls>
          <c:showLegendKey val="0"/>
          <c:showVal val="1"/>
          <c:showCatName val="0"/>
          <c:showSerName val="0"/>
          <c:showPercent val="0"/>
          <c:showBubbleSize val="0"/>
        </c:dLbls>
        <c:marker val="1"/>
        <c:smooth val="0"/>
        <c:axId val="84043264"/>
        <c:axId val="84044800"/>
      </c:lineChart>
      <c:catAx>
        <c:axId val="8404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4044800"/>
        <c:crosses val="autoZero"/>
        <c:auto val="1"/>
        <c:lblAlgn val="ctr"/>
        <c:lblOffset val="100"/>
        <c:noMultiLvlLbl val="0"/>
      </c:catAx>
      <c:valAx>
        <c:axId val="8404480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4043264"/>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'２'!$B$75</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5.982823129251702E-2"/>
                  <c:y val="-0.1191787211740042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7B-45B2-9082-41601EFC45F3}"/>
                </c:ext>
              </c:extLst>
            </c:dLbl>
            <c:dLbl>
              <c:idx val="1"/>
              <c:delete val="1"/>
              <c:extLst>
                <c:ext xmlns:c15="http://schemas.microsoft.com/office/drawing/2012/chart" uri="{CE6537A1-D6FC-4f65-9D91-7224C49458BB}"/>
                <c:ext xmlns:c16="http://schemas.microsoft.com/office/drawing/2014/chart" uri="{C3380CC4-5D6E-409C-BE32-E72D297353CC}">
                  <c16:uniqueId val="{00000000-BED4-412B-87ED-F142D1DB0AF5}"/>
                </c:ext>
              </c:extLst>
            </c:dLbl>
            <c:dLbl>
              <c:idx val="2"/>
              <c:delete val="1"/>
              <c:extLst>
                <c:ext xmlns:c15="http://schemas.microsoft.com/office/drawing/2012/chart" uri="{CE6537A1-D6FC-4f65-9D91-7224C49458BB}"/>
                <c:ext xmlns:c16="http://schemas.microsoft.com/office/drawing/2014/chart" uri="{C3380CC4-5D6E-409C-BE32-E72D297353CC}">
                  <c16:uniqueId val="{00000001-BED4-412B-87ED-F142D1DB0AF5}"/>
                </c:ext>
              </c:extLst>
            </c:dLbl>
            <c:dLbl>
              <c:idx val="3"/>
              <c:delete val="1"/>
              <c:extLst>
                <c:ext xmlns:c15="http://schemas.microsoft.com/office/drawing/2012/chart" uri="{CE6537A1-D6FC-4f65-9D91-7224C49458BB}"/>
                <c:ext xmlns:c16="http://schemas.microsoft.com/office/drawing/2014/chart" uri="{C3380CC4-5D6E-409C-BE32-E72D297353CC}">
                  <c16:uniqueId val="{00000002-BED4-412B-87ED-F142D1DB0AF5}"/>
                </c:ext>
              </c:extLst>
            </c:dLbl>
            <c:dLbl>
              <c:idx val="4"/>
              <c:numFmt formatCode="#,##0&quot;件&quot;"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E6F8-4689-B22C-9302E729E910}"/>
                </c:ext>
              </c:extLst>
            </c:dLbl>
            <c:numFmt formatCode="#,##0&quot;件&quot;"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'２'!$A$76:$A$86</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'２'!$B$76:$B$86</c:f>
              <c:numCache>
                <c:formatCode>General</c:formatCode>
                <c:ptCount val="11"/>
                <c:pt idx="0">
                  <c:v>40</c:v>
                </c:pt>
                <c:pt idx="1">
                  <c:v>41</c:v>
                </c:pt>
                <c:pt idx="2">
                  <c:v>42</c:v>
                </c:pt>
                <c:pt idx="3">
                  <c:v>43</c:v>
                </c:pt>
                <c:pt idx="4">
                  <c:v>44</c:v>
                </c:pt>
              </c:numCache>
            </c:numRef>
          </c:val>
          <c:smooth val="0"/>
          <c:extLst>
            <c:ext xmlns:c16="http://schemas.microsoft.com/office/drawing/2014/chart" uri="{C3380CC4-5D6E-409C-BE32-E72D297353CC}">
              <c16:uniqueId val="{00000004-BED4-412B-87ED-F142D1DB0AF5}"/>
            </c:ext>
          </c:extLst>
        </c:ser>
        <c:ser>
          <c:idx val="2"/>
          <c:order val="1"/>
          <c:tx>
            <c:strRef>
              <c:f>'２'!$C$75</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0"/>
              <c:delete val="1"/>
              <c:extLst>
                <c:ext xmlns:c15="http://schemas.microsoft.com/office/drawing/2012/chart" uri="{CE6537A1-D6FC-4f65-9D91-7224C49458BB}"/>
                <c:ext xmlns:c16="http://schemas.microsoft.com/office/drawing/2014/chart" uri="{C3380CC4-5D6E-409C-BE32-E72D297353CC}">
                  <c16:uniqueId val="{00000000-317B-45B2-9082-41601EFC45F3}"/>
                </c:ext>
              </c:extLst>
            </c:dLbl>
            <c:numFmt formatCode="#,##0&quot;件&quot;"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'２'!$A$76:$A$86</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'２'!$C$76:$C$86</c:f>
              <c:numCache>
                <c:formatCode>General</c:formatCode>
                <c:ptCount val="11"/>
                <c:pt idx="10">
                  <c:v>80</c:v>
                </c:pt>
              </c:numCache>
            </c:numRef>
          </c:val>
          <c:smooth val="0"/>
          <c:extLst>
            <c:ext xmlns:c16="http://schemas.microsoft.com/office/drawing/2014/chart" uri="{C3380CC4-5D6E-409C-BE32-E72D297353CC}">
              <c16:uniqueId val="{00000005-BED4-412B-87ED-F142D1DB0AF5}"/>
            </c:ext>
          </c:extLst>
        </c:ser>
        <c:dLbls>
          <c:showLegendKey val="0"/>
          <c:showVal val="1"/>
          <c:showCatName val="0"/>
          <c:showSerName val="0"/>
          <c:showPercent val="0"/>
          <c:showBubbleSize val="0"/>
        </c:dLbls>
        <c:marker val="1"/>
        <c:smooth val="0"/>
        <c:axId val="84196352"/>
        <c:axId val="85381888"/>
      </c:lineChart>
      <c:catAx>
        <c:axId val="8419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5381888"/>
        <c:crosses val="autoZero"/>
        <c:auto val="1"/>
        <c:lblAlgn val="ctr"/>
        <c:lblOffset val="100"/>
        <c:noMultiLvlLbl val="0"/>
      </c:catAx>
      <c:valAx>
        <c:axId val="853818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4196352"/>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'２'!$B$31</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8.1382086167800474E-2"/>
                  <c:y val="-0.105866352201257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57C-4763-A510-F47893C3E4BB}"/>
                </c:ext>
              </c:extLst>
            </c:dLbl>
            <c:dLbl>
              <c:idx val="1"/>
              <c:delete val="1"/>
              <c:extLst>
                <c:ext xmlns:c15="http://schemas.microsoft.com/office/drawing/2012/chart" uri="{CE6537A1-D6FC-4f65-9D91-7224C49458BB}"/>
                <c:ext xmlns:c16="http://schemas.microsoft.com/office/drawing/2014/chart" uri="{C3380CC4-5D6E-409C-BE32-E72D297353CC}">
                  <c16:uniqueId val="{00000000-457C-4763-A510-F47893C3E4BB}"/>
                </c:ext>
              </c:extLst>
            </c:dLbl>
            <c:dLbl>
              <c:idx val="2"/>
              <c:delete val="1"/>
              <c:extLst>
                <c:ext xmlns:c15="http://schemas.microsoft.com/office/drawing/2012/chart" uri="{CE6537A1-D6FC-4f65-9D91-7224C49458BB}"/>
                <c:ext xmlns:c16="http://schemas.microsoft.com/office/drawing/2014/chart" uri="{C3380CC4-5D6E-409C-BE32-E72D297353CC}">
                  <c16:uniqueId val="{00000001-457C-4763-A510-F47893C3E4BB}"/>
                </c:ext>
              </c:extLst>
            </c:dLbl>
            <c:dLbl>
              <c:idx val="3"/>
              <c:delete val="1"/>
              <c:extLst>
                <c:ext xmlns:c15="http://schemas.microsoft.com/office/drawing/2012/chart" uri="{CE6537A1-D6FC-4f65-9D91-7224C49458BB}"/>
                <c:ext xmlns:c16="http://schemas.microsoft.com/office/drawing/2014/chart" uri="{C3380CC4-5D6E-409C-BE32-E72D297353CC}">
                  <c16:uniqueId val="{00000002-457C-4763-A510-F47893C3E4BB}"/>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466A-465F-A951-6537E8F19B54}"/>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'２'!$A$32:$A$44</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'２'!$B$32:$B$44</c:f>
              <c:numCache>
                <c:formatCode>General</c:formatCode>
                <c:ptCount val="13"/>
                <c:pt idx="0" formatCode="0.0%">
                  <c:v>0.32500000000000007</c:v>
                </c:pt>
              </c:numCache>
            </c:numRef>
          </c:val>
          <c:smooth val="0"/>
          <c:extLst>
            <c:ext xmlns:c16="http://schemas.microsoft.com/office/drawing/2014/chart" uri="{C3380CC4-5D6E-409C-BE32-E72D297353CC}">
              <c16:uniqueId val="{00000004-457C-4763-A510-F47893C3E4BB}"/>
            </c:ext>
          </c:extLst>
        </c:ser>
        <c:ser>
          <c:idx val="2"/>
          <c:order val="1"/>
          <c:tx>
            <c:strRef>
              <c:f>'２'!$C$31</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2"/>
              <c:layout>
                <c:manualLayout>
                  <c:x val="-1.4551303854875413E-2"/>
                  <c:y val="-0.1003894129979035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57C-4763-A510-F47893C3E4BB}"/>
                </c:ext>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'２'!$A$32:$A$44</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'２'!$C$32:$C$44</c:f>
              <c:numCache>
                <c:formatCode>General</c:formatCode>
                <c:ptCount val="13"/>
                <c:pt idx="12" formatCode="0.0%">
                  <c:v>0.5</c:v>
                </c:pt>
              </c:numCache>
            </c:numRef>
          </c:val>
          <c:smooth val="0"/>
          <c:extLst>
            <c:ext xmlns:c16="http://schemas.microsoft.com/office/drawing/2014/chart" uri="{C3380CC4-5D6E-409C-BE32-E72D297353CC}">
              <c16:uniqueId val="{00000005-457C-4763-A510-F47893C3E4BB}"/>
            </c:ext>
          </c:extLst>
        </c:ser>
        <c:dLbls>
          <c:showLegendKey val="0"/>
          <c:showVal val="1"/>
          <c:showCatName val="0"/>
          <c:showSerName val="0"/>
          <c:showPercent val="0"/>
          <c:showBubbleSize val="0"/>
        </c:dLbls>
        <c:marker val="1"/>
        <c:smooth val="0"/>
        <c:axId val="84137856"/>
        <c:axId val="84139392"/>
      </c:lineChart>
      <c:catAx>
        <c:axId val="84137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4139392"/>
        <c:crosses val="autoZero"/>
        <c:auto val="1"/>
        <c:lblAlgn val="ctr"/>
        <c:lblOffset val="100"/>
        <c:noMultiLvlLbl val="0"/>
      </c:catAx>
      <c:valAx>
        <c:axId val="841393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4137856"/>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'２'!$B$89</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8.8626417233560101E-2"/>
                  <c:y val="-0.10586635220125794"/>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B55-4F53-AA08-2934C4927317}"/>
                </c:ext>
              </c:extLst>
            </c:dLbl>
            <c:dLbl>
              <c:idx val="1"/>
              <c:delete val="1"/>
              <c:extLst>
                <c:ext xmlns:c15="http://schemas.microsoft.com/office/drawing/2012/chart" uri="{CE6537A1-D6FC-4f65-9D91-7224C49458BB}"/>
                <c:ext xmlns:c16="http://schemas.microsoft.com/office/drawing/2014/chart" uri="{C3380CC4-5D6E-409C-BE32-E72D297353CC}">
                  <c16:uniqueId val="{00000000-8B55-4F53-AA08-2934C4927317}"/>
                </c:ext>
              </c:extLst>
            </c:dLbl>
            <c:dLbl>
              <c:idx val="2"/>
              <c:delete val="1"/>
              <c:extLst>
                <c:ext xmlns:c15="http://schemas.microsoft.com/office/drawing/2012/chart" uri="{CE6537A1-D6FC-4f65-9D91-7224C49458BB}"/>
                <c:ext xmlns:c16="http://schemas.microsoft.com/office/drawing/2014/chart" uri="{C3380CC4-5D6E-409C-BE32-E72D297353CC}">
                  <c16:uniqueId val="{00000001-8B55-4F53-AA08-2934C4927317}"/>
                </c:ext>
              </c:extLst>
            </c:dLbl>
            <c:dLbl>
              <c:idx val="3"/>
              <c:delete val="1"/>
              <c:extLst>
                <c:ext xmlns:c15="http://schemas.microsoft.com/office/drawing/2012/chart" uri="{CE6537A1-D6FC-4f65-9D91-7224C49458BB}"/>
                <c:ext xmlns:c16="http://schemas.microsoft.com/office/drawing/2014/chart" uri="{C3380CC4-5D6E-409C-BE32-E72D297353CC}">
                  <c16:uniqueId val="{00000002-8B55-4F53-AA08-2934C4927317}"/>
                </c:ext>
              </c:extLst>
            </c:dLbl>
            <c:dLbl>
              <c:idx val="4"/>
              <c:numFmt formatCode="#,##0&quot;万戸&quot;"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EB38-43C8-9901-23013816B1F4}"/>
                </c:ext>
              </c:extLst>
            </c:dLbl>
            <c:dLbl>
              <c:idx val="5"/>
              <c:numFmt formatCode="#,##0&quot;万戸&quot;"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1-EB38-43C8-9901-23013816B1F4}"/>
                </c:ext>
              </c:extLst>
            </c:dLbl>
            <c:numFmt formatCode="#,##0&quot;万戸&quot;"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'２'!$A$90:$A$102</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'２'!$B$90:$B$102</c:f>
              <c:numCache>
                <c:formatCode>General</c:formatCode>
                <c:ptCount val="13"/>
                <c:pt idx="0" formatCode="#,##0_);[Red]\(#,##0\)">
                  <c:v>210000</c:v>
                </c:pt>
                <c:pt idx="5" formatCode="#,##0_);[Red]\(#,##0\)">
                  <c:v>210000</c:v>
                </c:pt>
              </c:numCache>
            </c:numRef>
          </c:val>
          <c:smooth val="0"/>
          <c:extLst>
            <c:ext xmlns:c16="http://schemas.microsoft.com/office/drawing/2014/chart" uri="{C3380CC4-5D6E-409C-BE32-E72D297353CC}">
              <c16:uniqueId val="{00000004-8B55-4F53-AA08-2934C4927317}"/>
            </c:ext>
          </c:extLst>
        </c:ser>
        <c:ser>
          <c:idx val="2"/>
          <c:order val="1"/>
          <c:tx>
            <c:strRef>
              <c:f>'２'!$C$89</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2"/>
              <c:layout>
                <c:manualLayout>
                  <c:x val="-8.2794784580498992E-2"/>
                  <c:y val="0.19706761006289308"/>
                </c:manualLayout>
              </c:layout>
              <c:numFmt formatCode="#,##0&quot;万戸&quot;" sourceLinked="0"/>
              <c:spPr>
                <a:noFill/>
                <a:ln>
                  <a:noFill/>
                </a:ln>
                <a:effectLst/>
              </c:spPr>
              <c:txPr>
                <a:bodyPr rot="0" spcFirstLastPara="1" vertOverflow="ellipsis" vert="horz" wrap="square" anchor="ctr" anchorCtr="1"/>
                <a:lstStyle/>
                <a:p>
                  <a:pPr>
                    <a:lnSpc>
                      <a:spcPts val="1440"/>
                    </a:lnSpc>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B55-4F53-AA08-2934C4927317}"/>
                </c:ext>
              </c:extLst>
            </c:dLbl>
            <c:numFmt formatCode="#,##0&quot;万戸以下&quot;"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'２'!$A$90:$A$102</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'２'!$C$90:$C$102</c:f>
              <c:numCache>
                <c:formatCode>General</c:formatCode>
                <c:ptCount val="13"/>
                <c:pt idx="12" formatCode="#,##0_);[Red]\(#,##0\)">
                  <c:v>250000</c:v>
                </c:pt>
              </c:numCache>
            </c:numRef>
          </c:val>
          <c:smooth val="0"/>
          <c:extLst>
            <c:ext xmlns:c16="http://schemas.microsoft.com/office/drawing/2014/chart" uri="{C3380CC4-5D6E-409C-BE32-E72D297353CC}">
              <c16:uniqueId val="{00000005-8B55-4F53-AA08-2934C4927317}"/>
            </c:ext>
          </c:extLst>
        </c:ser>
        <c:dLbls>
          <c:showLegendKey val="0"/>
          <c:showVal val="1"/>
          <c:showCatName val="0"/>
          <c:showSerName val="0"/>
          <c:showPercent val="0"/>
          <c:showBubbleSize val="0"/>
        </c:dLbls>
        <c:marker val="1"/>
        <c:smooth val="0"/>
        <c:axId val="85657088"/>
        <c:axId val="85658624"/>
      </c:lineChart>
      <c:catAx>
        <c:axId val="8565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5658624"/>
        <c:crosses val="autoZero"/>
        <c:auto val="1"/>
        <c:lblAlgn val="ctr"/>
        <c:lblOffset val="100"/>
        <c:noMultiLvlLbl val="0"/>
      </c:catAx>
      <c:valAx>
        <c:axId val="85658624"/>
        <c:scaling>
          <c:orientation val="minMax"/>
          <c:max val="260000"/>
          <c:min val="19000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5657088"/>
        <c:crosses val="autoZero"/>
        <c:crossBetween val="between"/>
        <c:dispUnits>
          <c:builtInUnit val="tenThousands"/>
        </c:dispUnits>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'3'!$B$2</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7.0582766439909309E-2"/>
                  <c:y val="-0.1191787211740042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EF-44DE-854F-8E36616F3A70}"/>
                </c:ext>
              </c:extLst>
            </c:dLbl>
            <c:dLbl>
              <c:idx val="1"/>
              <c:delete val="1"/>
              <c:extLst>
                <c:ext xmlns:c15="http://schemas.microsoft.com/office/drawing/2012/chart" uri="{CE6537A1-D6FC-4f65-9D91-7224C49458BB}"/>
                <c:ext xmlns:c16="http://schemas.microsoft.com/office/drawing/2014/chart" uri="{C3380CC4-5D6E-409C-BE32-E72D297353CC}">
                  <c16:uniqueId val="{00000000-3D87-48AE-AD64-2C1E4C3F49F8}"/>
                </c:ext>
              </c:extLst>
            </c:dLbl>
            <c:dLbl>
              <c:idx val="2"/>
              <c:delete val="1"/>
              <c:extLst>
                <c:ext xmlns:c15="http://schemas.microsoft.com/office/drawing/2012/chart" uri="{CE6537A1-D6FC-4f65-9D91-7224C49458BB}"/>
                <c:ext xmlns:c16="http://schemas.microsoft.com/office/drawing/2014/chart" uri="{C3380CC4-5D6E-409C-BE32-E72D297353CC}">
                  <c16:uniqueId val="{00000001-3D87-48AE-AD64-2C1E4C3F49F8}"/>
                </c:ext>
              </c:extLst>
            </c:dLbl>
            <c:dLbl>
              <c:idx val="3"/>
              <c:delete val="1"/>
              <c:extLst>
                <c:ext xmlns:c15="http://schemas.microsoft.com/office/drawing/2012/chart" uri="{CE6537A1-D6FC-4f65-9D91-7224C49458BB}"/>
                <c:ext xmlns:c16="http://schemas.microsoft.com/office/drawing/2014/chart" uri="{C3380CC4-5D6E-409C-BE32-E72D297353CC}">
                  <c16:uniqueId val="{00000002-3D87-48AE-AD64-2C1E4C3F49F8}"/>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6464-415C-A162-0CBCEEEBE9F3}"/>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'3'!$A$3:$A$13</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'3'!$B$3:$B$13</c:f>
              <c:numCache>
                <c:formatCode>0.0%</c:formatCode>
                <c:ptCount val="11"/>
                <c:pt idx="0">
                  <c:v>0.5</c:v>
                </c:pt>
                <c:pt idx="1">
                  <c:v>0.52700000000000002</c:v>
                </c:pt>
                <c:pt idx="2">
                  <c:v>0.55100000000000005</c:v>
                </c:pt>
                <c:pt idx="3">
                  <c:v>0.40300000000000002</c:v>
                </c:pt>
                <c:pt idx="4">
                  <c:v>0.54800000000000004</c:v>
                </c:pt>
              </c:numCache>
            </c:numRef>
          </c:val>
          <c:smooth val="0"/>
          <c:extLst>
            <c:ext xmlns:c16="http://schemas.microsoft.com/office/drawing/2014/chart" uri="{C3380CC4-5D6E-409C-BE32-E72D297353CC}">
              <c16:uniqueId val="{00000004-3D87-48AE-AD64-2C1E4C3F49F8}"/>
            </c:ext>
          </c:extLst>
        </c:ser>
        <c:ser>
          <c:idx val="2"/>
          <c:order val="1"/>
          <c:tx>
            <c:strRef>
              <c:f>'3'!$C$2</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'3'!$A$3:$A$13</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'3'!$C$3:$C$13</c:f>
              <c:numCache>
                <c:formatCode>General</c:formatCode>
                <c:ptCount val="11"/>
                <c:pt idx="10" formatCode="0%">
                  <c:v>0.8</c:v>
                </c:pt>
              </c:numCache>
            </c:numRef>
          </c:val>
          <c:smooth val="0"/>
          <c:extLst>
            <c:ext xmlns:c16="http://schemas.microsoft.com/office/drawing/2014/chart" uri="{C3380CC4-5D6E-409C-BE32-E72D297353CC}">
              <c16:uniqueId val="{00000005-3D87-48AE-AD64-2C1E4C3F49F8}"/>
            </c:ext>
          </c:extLst>
        </c:ser>
        <c:dLbls>
          <c:showLegendKey val="0"/>
          <c:showVal val="1"/>
          <c:showCatName val="0"/>
          <c:showSerName val="0"/>
          <c:showPercent val="0"/>
          <c:showBubbleSize val="0"/>
        </c:dLbls>
        <c:marker val="1"/>
        <c:smooth val="0"/>
        <c:axId val="86016384"/>
        <c:axId val="86017920"/>
      </c:lineChart>
      <c:catAx>
        <c:axId val="8601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6017920"/>
        <c:crosses val="autoZero"/>
        <c:auto val="1"/>
        <c:lblAlgn val="ctr"/>
        <c:lblOffset val="100"/>
        <c:noMultiLvlLbl val="0"/>
      </c:catAx>
      <c:valAx>
        <c:axId val="860179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6016384"/>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'3'!$B$16</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6755-4A46-8DC5-B112573BCA56}"/>
                </c:ext>
              </c:extLst>
            </c:dLbl>
            <c:dLbl>
              <c:idx val="2"/>
              <c:delete val="1"/>
              <c:extLst>
                <c:ext xmlns:c15="http://schemas.microsoft.com/office/drawing/2012/chart" uri="{CE6537A1-D6FC-4f65-9D91-7224C49458BB}"/>
                <c:ext xmlns:c16="http://schemas.microsoft.com/office/drawing/2014/chart" uri="{C3380CC4-5D6E-409C-BE32-E72D297353CC}">
                  <c16:uniqueId val="{00000001-6755-4A46-8DC5-B112573BCA56}"/>
                </c:ext>
              </c:extLst>
            </c:dLbl>
            <c:dLbl>
              <c:idx val="3"/>
              <c:delete val="1"/>
              <c:extLst>
                <c:ext xmlns:c15="http://schemas.microsoft.com/office/drawing/2012/chart" uri="{CE6537A1-D6FC-4f65-9D91-7224C49458BB}"/>
                <c:ext xmlns:c16="http://schemas.microsoft.com/office/drawing/2014/chart" uri="{C3380CC4-5D6E-409C-BE32-E72D297353CC}">
                  <c16:uniqueId val="{00000002-6755-4A46-8DC5-B112573BCA56}"/>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CAB5-46F9-9399-3300F6DB02F1}"/>
                </c:ext>
              </c:extLst>
            </c:dLbl>
            <c:dLbl>
              <c:idx val="5"/>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1-CAB5-46F9-9399-3300F6DB02F1}"/>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'3'!$A$17:$A$29</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'3'!$B$17:$B$29</c:f>
              <c:numCache>
                <c:formatCode>General</c:formatCode>
                <c:ptCount val="13"/>
                <c:pt idx="0" formatCode="0.0%">
                  <c:v>0.53</c:v>
                </c:pt>
                <c:pt idx="5" formatCode="0.0%">
                  <c:v>0.63100000000000012</c:v>
                </c:pt>
              </c:numCache>
            </c:numRef>
          </c:val>
          <c:smooth val="0"/>
          <c:extLst>
            <c:ext xmlns:c16="http://schemas.microsoft.com/office/drawing/2014/chart" uri="{C3380CC4-5D6E-409C-BE32-E72D297353CC}">
              <c16:uniqueId val="{00000004-6755-4A46-8DC5-B112573BCA56}"/>
            </c:ext>
          </c:extLst>
        </c:ser>
        <c:ser>
          <c:idx val="2"/>
          <c:order val="1"/>
          <c:tx>
            <c:strRef>
              <c:f>'3'!$C$16</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2"/>
              <c:layout>
                <c:manualLayout>
                  <c:x val="-6.6635487528345994E-3"/>
                  <c:y val="-0.1025382599580712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06-459F-AE23-216B255FE69C}"/>
                </c:ext>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'3'!$A$17:$A$29</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'3'!$C$17:$C$29</c:f>
              <c:numCache>
                <c:formatCode>General</c:formatCode>
                <c:ptCount val="13"/>
                <c:pt idx="12" formatCode="0.0%">
                  <c:v>0.60000000000000009</c:v>
                </c:pt>
              </c:numCache>
            </c:numRef>
          </c:val>
          <c:smooth val="0"/>
          <c:extLst>
            <c:ext xmlns:c16="http://schemas.microsoft.com/office/drawing/2014/chart" uri="{C3380CC4-5D6E-409C-BE32-E72D297353CC}">
              <c16:uniqueId val="{00000005-6755-4A46-8DC5-B112573BCA56}"/>
            </c:ext>
          </c:extLst>
        </c:ser>
        <c:dLbls>
          <c:showLegendKey val="0"/>
          <c:showVal val="1"/>
          <c:showCatName val="0"/>
          <c:showSerName val="0"/>
          <c:showPercent val="0"/>
          <c:showBubbleSize val="0"/>
        </c:dLbls>
        <c:marker val="1"/>
        <c:smooth val="0"/>
        <c:axId val="86042496"/>
        <c:axId val="86044032"/>
      </c:lineChart>
      <c:catAx>
        <c:axId val="8604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6044032"/>
        <c:crosses val="autoZero"/>
        <c:auto val="1"/>
        <c:lblAlgn val="ctr"/>
        <c:lblOffset val="100"/>
        <c:noMultiLvlLbl val="0"/>
      </c:catAx>
      <c:valAx>
        <c:axId val="86044032"/>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6042496"/>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'3'!$B$32</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74C4-4E1D-BA4A-B818A30FF459}"/>
                </c:ext>
              </c:extLst>
            </c:dLbl>
            <c:dLbl>
              <c:idx val="2"/>
              <c:delete val="1"/>
              <c:extLst>
                <c:ext xmlns:c15="http://schemas.microsoft.com/office/drawing/2012/chart" uri="{CE6537A1-D6FC-4f65-9D91-7224C49458BB}"/>
                <c:ext xmlns:c16="http://schemas.microsoft.com/office/drawing/2014/chart" uri="{C3380CC4-5D6E-409C-BE32-E72D297353CC}">
                  <c16:uniqueId val="{00000001-74C4-4E1D-BA4A-B818A30FF459}"/>
                </c:ext>
              </c:extLst>
            </c:dLbl>
            <c:dLbl>
              <c:idx val="3"/>
              <c:delete val="1"/>
              <c:extLst>
                <c:ext xmlns:c15="http://schemas.microsoft.com/office/drawing/2012/chart" uri="{CE6537A1-D6FC-4f65-9D91-7224C49458BB}"/>
                <c:ext xmlns:c16="http://schemas.microsoft.com/office/drawing/2014/chart" uri="{C3380CC4-5D6E-409C-BE32-E72D297353CC}">
                  <c16:uniqueId val="{00000002-74C4-4E1D-BA4A-B818A30FF459}"/>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4828-4B23-9A3E-1B87A13A65E2}"/>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'3'!$A$33:$A$45</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'3'!$B$33:$B$45</c:f>
              <c:numCache>
                <c:formatCode>General</c:formatCode>
                <c:ptCount val="13"/>
                <c:pt idx="0" formatCode="0%">
                  <c:v>0.14000000000000001</c:v>
                </c:pt>
              </c:numCache>
            </c:numRef>
          </c:val>
          <c:smooth val="0"/>
          <c:extLst>
            <c:ext xmlns:c16="http://schemas.microsoft.com/office/drawing/2014/chart" uri="{C3380CC4-5D6E-409C-BE32-E72D297353CC}">
              <c16:uniqueId val="{00000004-74C4-4E1D-BA4A-B818A30FF459}"/>
            </c:ext>
          </c:extLst>
        </c:ser>
        <c:ser>
          <c:idx val="2"/>
          <c:order val="1"/>
          <c:tx>
            <c:strRef>
              <c:f>'3'!$C$32</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2"/>
              <c:layout>
                <c:manualLayout>
                  <c:x val="-7.351757369614513E-3"/>
                  <c:y val="-0.102538259958071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4C4-4E1D-BA4A-B818A30FF459}"/>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'3'!$A$33:$A$45</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'3'!$C$33:$C$45</c:f>
              <c:numCache>
                <c:formatCode>General</c:formatCode>
                <c:ptCount val="13"/>
                <c:pt idx="12" formatCode="0%">
                  <c:v>0.2</c:v>
                </c:pt>
              </c:numCache>
            </c:numRef>
          </c:val>
          <c:smooth val="0"/>
          <c:extLst>
            <c:ext xmlns:c16="http://schemas.microsoft.com/office/drawing/2014/chart" uri="{C3380CC4-5D6E-409C-BE32-E72D297353CC}">
              <c16:uniqueId val="{00000005-74C4-4E1D-BA4A-B818A30FF459}"/>
            </c:ext>
          </c:extLst>
        </c:ser>
        <c:dLbls>
          <c:showLegendKey val="0"/>
          <c:showVal val="1"/>
          <c:showCatName val="0"/>
          <c:showSerName val="0"/>
          <c:showPercent val="0"/>
          <c:showBubbleSize val="0"/>
        </c:dLbls>
        <c:marker val="1"/>
        <c:smooth val="0"/>
        <c:axId val="85873024"/>
        <c:axId val="85874560"/>
      </c:lineChart>
      <c:catAx>
        <c:axId val="8587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5874560"/>
        <c:crosses val="autoZero"/>
        <c:auto val="1"/>
        <c:lblAlgn val="ctr"/>
        <c:lblOffset val="100"/>
        <c:noMultiLvlLbl val="0"/>
      </c:catAx>
      <c:valAx>
        <c:axId val="8587456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5873024"/>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'3'!$B$48</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6860-4D26-A7FB-F50F5D576A73}"/>
                </c:ext>
              </c:extLst>
            </c:dLbl>
            <c:dLbl>
              <c:idx val="2"/>
              <c:delete val="1"/>
              <c:extLst>
                <c:ext xmlns:c15="http://schemas.microsoft.com/office/drawing/2012/chart" uri="{CE6537A1-D6FC-4f65-9D91-7224C49458BB}"/>
                <c:ext xmlns:c16="http://schemas.microsoft.com/office/drawing/2014/chart" uri="{C3380CC4-5D6E-409C-BE32-E72D297353CC}">
                  <c16:uniqueId val="{00000001-6860-4D26-A7FB-F50F5D576A73}"/>
                </c:ext>
              </c:extLst>
            </c:dLbl>
            <c:dLbl>
              <c:idx val="3"/>
              <c:delete val="1"/>
              <c:extLst>
                <c:ext xmlns:c15="http://schemas.microsoft.com/office/drawing/2012/chart" uri="{CE6537A1-D6FC-4f65-9D91-7224C49458BB}"/>
                <c:ext xmlns:c16="http://schemas.microsoft.com/office/drawing/2014/chart" uri="{C3380CC4-5D6E-409C-BE32-E72D297353CC}">
                  <c16:uniqueId val="{00000002-6860-4D26-A7FB-F50F5D576A73}"/>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6860-4D26-A7FB-F50F5D576A73}"/>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'3'!$A$49:$A$59</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'3'!$B$49:$B$59</c:f>
              <c:numCache>
                <c:formatCode>0%</c:formatCode>
                <c:ptCount val="11"/>
                <c:pt idx="0">
                  <c:v>7.0000000000000007E-2</c:v>
                </c:pt>
                <c:pt idx="1">
                  <c:v>7.0000000000000007E-2</c:v>
                </c:pt>
                <c:pt idx="2">
                  <c:v>7.0000000000000007E-2</c:v>
                </c:pt>
                <c:pt idx="3">
                  <c:v>7.0000000000000007E-2</c:v>
                </c:pt>
                <c:pt idx="4">
                  <c:v>0.09</c:v>
                </c:pt>
              </c:numCache>
            </c:numRef>
          </c:val>
          <c:smooth val="0"/>
          <c:extLst>
            <c:ext xmlns:c16="http://schemas.microsoft.com/office/drawing/2014/chart" uri="{C3380CC4-5D6E-409C-BE32-E72D297353CC}">
              <c16:uniqueId val="{00000004-6860-4D26-A7FB-F50F5D576A73}"/>
            </c:ext>
          </c:extLst>
        </c:ser>
        <c:ser>
          <c:idx val="2"/>
          <c:order val="1"/>
          <c:tx>
            <c:strRef>
              <c:f>'3'!$C$48</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'3'!$A$49:$A$59</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'3'!$C$49:$C$59</c:f>
              <c:numCache>
                <c:formatCode>General</c:formatCode>
                <c:ptCount val="11"/>
                <c:pt idx="10" formatCode="0%">
                  <c:v>0.2</c:v>
                </c:pt>
              </c:numCache>
            </c:numRef>
          </c:val>
          <c:smooth val="0"/>
          <c:extLst>
            <c:ext xmlns:c16="http://schemas.microsoft.com/office/drawing/2014/chart" uri="{C3380CC4-5D6E-409C-BE32-E72D297353CC}">
              <c16:uniqueId val="{00000005-6860-4D26-A7FB-F50F5D576A73}"/>
            </c:ext>
          </c:extLst>
        </c:ser>
        <c:dLbls>
          <c:dLblPos val="t"/>
          <c:showLegendKey val="0"/>
          <c:showVal val="1"/>
          <c:showCatName val="0"/>
          <c:showSerName val="0"/>
          <c:showPercent val="0"/>
          <c:showBubbleSize val="0"/>
        </c:dLbls>
        <c:marker val="1"/>
        <c:smooth val="0"/>
        <c:axId val="506166496"/>
        <c:axId val="506172320"/>
      </c:lineChart>
      <c:catAx>
        <c:axId val="50616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72320"/>
        <c:crosses val="autoZero"/>
        <c:auto val="1"/>
        <c:lblAlgn val="ctr"/>
        <c:lblOffset val="100"/>
        <c:noMultiLvlLbl val="0"/>
      </c:catAx>
      <c:valAx>
        <c:axId val="5061723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66496"/>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'3'!$B$62</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6.7585884353741507E-2"/>
                  <c:y val="-0.101539832285115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80A-4FCF-AD7D-35271999DAC3}"/>
                </c:ext>
              </c:extLst>
            </c:dLbl>
            <c:dLbl>
              <c:idx val="1"/>
              <c:delete val="1"/>
              <c:extLst>
                <c:ext xmlns:c15="http://schemas.microsoft.com/office/drawing/2012/chart" uri="{CE6537A1-D6FC-4f65-9D91-7224C49458BB}"/>
                <c:ext xmlns:c16="http://schemas.microsoft.com/office/drawing/2014/chart" uri="{C3380CC4-5D6E-409C-BE32-E72D297353CC}">
                  <c16:uniqueId val="{00000000-480A-4FCF-AD7D-35271999DAC3}"/>
                </c:ext>
              </c:extLst>
            </c:dLbl>
            <c:dLbl>
              <c:idx val="2"/>
              <c:delete val="1"/>
              <c:extLst>
                <c:ext xmlns:c15="http://schemas.microsoft.com/office/drawing/2012/chart" uri="{CE6537A1-D6FC-4f65-9D91-7224C49458BB}"/>
                <c:ext xmlns:c16="http://schemas.microsoft.com/office/drawing/2014/chart" uri="{C3380CC4-5D6E-409C-BE32-E72D297353CC}">
                  <c16:uniqueId val="{00000001-480A-4FCF-AD7D-35271999DAC3}"/>
                </c:ext>
              </c:extLst>
            </c:dLbl>
            <c:dLbl>
              <c:idx val="3"/>
              <c:delete val="1"/>
              <c:extLst>
                <c:ext xmlns:c15="http://schemas.microsoft.com/office/drawing/2012/chart" uri="{CE6537A1-D6FC-4f65-9D91-7224C49458BB}"/>
                <c:ext xmlns:c16="http://schemas.microsoft.com/office/drawing/2014/chart" uri="{C3380CC4-5D6E-409C-BE32-E72D297353CC}">
                  <c16:uniqueId val="{00000002-480A-4FCF-AD7D-35271999DAC3}"/>
                </c:ext>
              </c:extLst>
            </c:dLbl>
            <c:dLbl>
              <c:idx val="4"/>
              <c:numFmt formatCode="#,##0&quot;戸&quot;" sourceLinked="0"/>
              <c:spPr>
                <a:noFill/>
                <a:ln>
                  <a:noFill/>
                </a:ln>
                <a:effectLst/>
              </c:spPr>
              <c:txPr>
                <a:bodyPr rot="0" spcFirstLastPara="1" vertOverflow="ellipsis" vert="horz" wrap="square" anchor="ctr" anchorCtr="1"/>
                <a:lstStyle/>
                <a:p>
                  <a:pPr>
                    <a:defRPr sz="10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B9F6-4A7D-B105-3CFD7BF4C239}"/>
                </c:ext>
              </c:extLst>
            </c:dLbl>
            <c:dLbl>
              <c:idx val="5"/>
              <c:numFmt formatCode="#,##0&quot;戸&quot;" sourceLinked="0"/>
              <c:spPr>
                <a:noFill/>
                <a:ln>
                  <a:noFill/>
                </a:ln>
                <a:effectLst/>
              </c:spPr>
              <c:txPr>
                <a:bodyPr rot="0" spcFirstLastPara="1" vertOverflow="ellipsis" vert="horz" wrap="square" anchor="ctr" anchorCtr="1"/>
                <a:lstStyle/>
                <a:p>
                  <a:pPr>
                    <a:defRPr sz="10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1-B9F6-4A7D-B105-3CFD7BF4C239}"/>
                </c:ext>
              </c:extLst>
            </c:dLbl>
            <c:numFmt formatCode="#,##0&quot;戸&quot;" sourceLinked="0"/>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'3'!$A$63:$A$75</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'3'!$B$63:$B$75</c:f>
              <c:numCache>
                <c:formatCode>General</c:formatCode>
                <c:ptCount val="13"/>
                <c:pt idx="0" formatCode="#,##0">
                  <c:v>6500</c:v>
                </c:pt>
                <c:pt idx="5" formatCode="#,##0">
                  <c:v>7400</c:v>
                </c:pt>
              </c:numCache>
            </c:numRef>
          </c:val>
          <c:smooth val="0"/>
          <c:extLst>
            <c:ext xmlns:c16="http://schemas.microsoft.com/office/drawing/2014/chart" uri="{C3380CC4-5D6E-409C-BE32-E72D297353CC}">
              <c16:uniqueId val="{00000004-480A-4FCF-AD7D-35271999DAC3}"/>
            </c:ext>
          </c:extLst>
        </c:ser>
        <c:ser>
          <c:idx val="2"/>
          <c:order val="1"/>
          <c:tx>
            <c:strRef>
              <c:f>'3'!$C$62</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2"/>
              <c:layout>
                <c:manualLayout>
                  <c:x val="-1.3199016080151347E-16"/>
                  <c:y val="-9.37332285115304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80A-4FCF-AD7D-35271999DAC3}"/>
                </c:ext>
              </c:extLst>
            </c:dLbl>
            <c:numFmt formatCode="#,##0&quot;戸&quot;" sourceLinked="0"/>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'3'!$A$63:$A$75</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'3'!$C$63:$C$75</c:f>
              <c:numCache>
                <c:formatCode>General</c:formatCode>
                <c:ptCount val="13"/>
                <c:pt idx="12" formatCode="#,##0">
                  <c:v>10000</c:v>
                </c:pt>
              </c:numCache>
            </c:numRef>
          </c:val>
          <c:smooth val="0"/>
          <c:extLst>
            <c:ext xmlns:c16="http://schemas.microsoft.com/office/drawing/2014/chart" uri="{C3380CC4-5D6E-409C-BE32-E72D297353CC}">
              <c16:uniqueId val="{00000005-480A-4FCF-AD7D-35271999DAC3}"/>
            </c:ext>
          </c:extLst>
        </c:ser>
        <c:dLbls>
          <c:showLegendKey val="0"/>
          <c:showVal val="1"/>
          <c:showCatName val="0"/>
          <c:showSerName val="0"/>
          <c:showPercent val="0"/>
          <c:showBubbleSize val="0"/>
        </c:dLbls>
        <c:marker val="1"/>
        <c:smooth val="0"/>
        <c:axId val="90756992"/>
        <c:axId val="90758528"/>
      </c:lineChart>
      <c:catAx>
        <c:axId val="9075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0758528"/>
        <c:crosses val="autoZero"/>
        <c:auto val="1"/>
        <c:lblAlgn val="ctr"/>
        <c:lblOffset val="100"/>
        <c:noMultiLvlLbl val="0"/>
      </c:catAx>
      <c:valAx>
        <c:axId val="9075852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0756992"/>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'１'!$B$17</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384B-4557-856E-A88AB88F0AB8}"/>
                </c:ext>
              </c:extLst>
            </c:dLbl>
            <c:dLbl>
              <c:idx val="2"/>
              <c:delete val="1"/>
              <c:extLst>
                <c:ext xmlns:c15="http://schemas.microsoft.com/office/drawing/2012/chart" uri="{CE6537A1-D6FC-4f65-9D91-7224C49458BB}"/>
                <c:ext xmlns:c16="http://schemas.microsoft.com/office/drawing/2014/chart" uri="{C3380CC4-5D6E-409C-BE32-E72D297353CC}">
                  <c16:uniqueId val="{00000001-384B-4557-856E-A88AB88F0AB8}"/>
                </c:ext>
              </c:extLst>
            </c:dLbl>
            <c:dLbl>
              <c:idx val="3"/>
              <c:delete val="1"/>
              <c:extLst>
                <c:ext xmlns:c15="http://schemas.microsoft.com/office/drawing/2012/chart" uri="{CE6537A1-D6FC-4f65-9D91-7224C49458BB}"/>
                <c:ext xmlns:c16="http://schemas.microsoft.com/office/drawing/2014/chart" uri="{C3380CC4-5D6E-409C-BE32-E72D297353CC}">
                  <c16:uniqueId val="{00000002-384B-4557-856E-A88AB88F0AB8}"/>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D3B0-4929-9105-6A83F6FA1ED9}"/>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'１'!$A$18:$A$28</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'１'!$B$18:$B$28</c:f>
              <c:numCache>
                <c:formatCode>0.0%</c:formatCode>
                <c:ptCount val="11"/>
                <c:pt idx="0">
                  <c:v>0.3670000000000001</c:v>
                </c:pt>
                <c:pt idx="1">
                  <c:v>0.41400000000000003</c:v>
                </c:pt>
                <c:pt idx="2">
                  <c:v>0.442</c:v>
                </c:pt>
                <c:pt idx="3">
                  <c:v>0.37100000000000005</c:v>
                </c:pt>
                <c:pt idx="4">
                  <c:v>0.43300000000000005</c:v>
                </c:pt>
              </c:numCache>
            </c:numRef>
          </c:val>
          <c:smooth val="0"/>
          <c:extLst>
            <c:ext xmlns:c16="http://schemas.microsoft.com/office/drawing/2014/chart" uri="{C3380CC4-5D6E-409C-BE32-E72D297353CC}">
              <c16:uniqueId val="{00000004-384B-4557-856E-A88AB88F0AB8}"/>
            </c:ext>
          </c:extLst>
        </c:ser>
        <c:ser>
          <c:idx val="2"/>
          <c:order val="1"/>
          <c:tx>
            <c:strRef>
              <c:f>'１'!$C$17</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0"/>
              <c:layout>
                <c:manualLayout>
                  <c:x val="-1.3247165532879952E-2"/>
                  <c:y val="-9.37332285115304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84B-4557-856E-A88AB88F0AB8}"/>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'１'!$A$18:$A$28</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'１'!$C$18:$C$28</c:f>
              <c:numCache>
                <c:formatCode>General</c:formatCode>
                <c:ptCount val="11"/>
                <c:pt idx="10" formatCode="0%">
                  <c:v>0.5</c:v>
                </c:pt>
              </c:numCache>
            </c:numRef>
          </c:val>
          <c:smooth val="0"/>
          <c:extLst>
            <c:ext xmlns:c16="http://schemas.microsoft.com/office/drawing/2014/chart" uri="{C3380CC4-5D6E-409C-BE32-E72D297353CC}">
              <c16:uniqueId val="{00000005-384B-4557-856E-A88AB88F0AB8}"/>
            </c:ext>
          </c:extLst>
        </c:ser>
        <c:dLbls>
          <c:showLegendKey val="0"/>
          <c:showVal val="1"/>
          <c:showCatName val="0"/>
          <c:showSerName val="0"/>
          <c:showPercent val="0"/>
          <c:showBubbleSize val="0"/>
        </c:dLbls>
        <c:marker val="1"/>
        <c:smooth val="0"/>
        <c:axId val="62542592"/>
        <c:axId val="62544128"/>
      </c:lineChart>
      <c:catAx>
        <c:axId val="6254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2544128"/>
        <c:crosses val="autoZero"/>
        <c:auto val="1"/>
        <c:lblAlgn val="ctr"/>
        <c:lblOffset val="100"/>
        <c:noMultiLvlLbl val="0"/>
      </c:catAx>
      <c:valAx>
        <c:axId val="62544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2542592"/>
        <c:crosses val="autoZero"/>
        <c:crossBetween val="between"/>
      </c:valAx>
      <c:spPr>
        <a:noFill/>
        <a:ln>
          <a:noFill/>
        </a:ln>
        <a:effectLst/>
      </c:spPr>
    </c:plotArea>
    <c:plotVisOnly val="1"/>
    <c:dispBlanksAs val="gap"/>
    <c:showDLblsOverMax val="0"/>
  </c:chart>
  <c:spPr>
    <a:solidFill>
      <a:sysClr val="window" lastClr="FFFFFF"/>
    </a:solid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'3'!$B$78</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8.8581632653061224E-2"/>
                  <c:y val="-0.1191787211740041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DE2-41F8-B824-274931EC0643}"/>
                </c:ext>
              </c:extLst>
            </c:dLbl>
            <c:dLbl>
              <c:idx val="1"/>
              <c:delete val="1"/>
              <c:extLst>
                <c:ext xmlns:c15="http://schemas.microsoft.com/office/drawing/2012/chart" uri="{CE6537A1-D6FC-4f65-9D91-7224C49458BB}"/>
                <c:ext xmlns:c16="http://schemas.microsoft.com/office/drawing/2014/chart" uri="{C3380CC4-5D6E-409C-BE32-E72D297353CC}">
                  <c16:uniqueId val="{00000000-DDE2-41F8-B824-274931EC0643}"/>
                </c:ext>
              </c:extLst>
            </c:dLbl>
            <c:dLbl>
              <c:idx val="2"/>
              <c:delete val="1"/>
              <c:extLst>
                <c:ext xmlns:c15="http://schemas.microsoft.com/office/drawing/2012/chart" uri="{CE6537A1-D6FC-4f65-9D91-7224C49458BB}"/>
                <c:ext xmlns:c16="http://schemas.microsoft.com/office/drawing/2014/chart" uri="{C3380CC4-5D6E-409C-BE32-E72D297353CC}">
                  <c16:uniqueId val="{00000001-DDE2-41F8-B824-274931EC0643}"/>
                </c:ext>
              </c:extLst>
            </c:dLbl>
            <c:dLbl>
              <c:idx val="3"/>
              <c:delete val="1"/>
              <c:extLst>
                <c:ext xmlns:c15="http://schemas.microsoft.com/office/drawing/2012/chart" uri="{CE6537A1-D6FC-4f65-9D91-7224C49458BB}"/>
                <c:ext xmlns:c16="http://schemas.microsoft.com/office/drawing/2014/chart" uri="{C3380CC4-5D6E-409C-BE32-E72D297353CC}">
                  <c16:uniqueId val="{00000002-DDE2-41F8-B824-274931EC0643}"/>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9790-4C45-8F1D-85B6EA8A938B}"/>
                </c:ext>
              </c:extLst>
            </c:dLbl>
            <c:dLbl>
              <c:idx val="5"/>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1-9790-4C45-8F1D-85B6EA8A938B}"/>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'3'!$A$79:$A$91</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'3'!$B$79:$B$91</c:f>
              <c:numCache>
                <c:formatCode>General</c:formatCode>
                <c:ptCount val="13"/>
                <c:pt idx="0" formatCode="0.0%">
                  <c:v>0.13300000000000001</c:v>
                </c:pt>
                <c:pt idx="5" formatCode="0.0%">
                  <c:v>0.17600000000000002</c:v>
                </c:pt>
              </c:numCache>
            </c:numRef>
          </c:val>
          <c:smooth val="0"/>
          <c:extLst>
            <c:ext xmlns:c16="http://schemas.microsoft.com/office/drawing/2014/chart" uri="{C3380CC4-5D6E-409C-BE32-E72D297353CC}">
              <c16:uniqueId val="{00000004-DDE2-41F8-B824-274931EC0643}"/>
            </c:ext>
          </c:extLst>
        </c:ser>
        <c:ser>
          <c:idx val="2"/>
          <c:order val="1"/>
          <c:tx>
            <c:strRef>
              <c:f>'3'!$C$78</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2"/>
              <c:layout>
                <c:manualLayout>
                  <c:x val="-0.15119047619047618"/>
                  <c:y val="5.792033542976939E-2"/>
                </c:manualLayout>
              </c:layout>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DE2-41F8-B824-274931EC0643}"/>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'3'!$A$79:$A$91</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'3'!$C$79:$C$91</c:f>
              <c:numCache>
                <c:formatCode>General</c:formatCode>
                <c:ptCount val="13"/>
                <c:pt idx="12" formatCode="0.0%">
                  <c:v>0.30000000000000004</c:v>
                </c:pt>
              </c:numCache>
            </c:numRef>
          </c:val>
          <c:smooth val="0"/>
          <c:extLst>
            <c:ext xmlns:c16="http://schemas.microsoft.com/office/drawing/2014/chart" uri="{C3380CC4-5D6E-409C-BE32-E72D297353CC}">
              <c16:uniqueId val="{00000005-DDE2-41F8-B824-274931EC0643}"/>
            </c:ext>
          </c:extLst>
        </c:ser>
        <c:dLbls>
          <c:showLegendKey val="0"/>
          <c:showVal val="1"/>
          <c:showCatName val="0"/>
          <c:showSerName val="0"/>
          <c:showPercent val="0"/>
          <c:showBubbleSize val="0"/>
        </c:dLbls>
        <c:marker val="1"/>
        <c:smooth val="0"/>
        <c:axId val="90961408"/>
        <c:axId val="90962944"/>
      </c:lineChart>
      <c:catAx>
        <c:axId val="9096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0962944"/>
        <c:crosses val="autoZero"/>
        <c:auto val="1"/>
        <c:lblAlgn val="ctr"/>
        <c:lblOffset val="100"/>
        <c:noMultiLvlLbl val="0"/>
      </c:catAx>
      <c:valAx>
        <c:axId val="9096294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0961408"/>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'4'!$B$2</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0.10298072562358279"/>
                  <c:y val="-9.92101677148847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574-42D6-8BBF-C208204B0EF1}"/>
                </c:ext>
              </c:extLst>
            </c:dLbl>
            <c:dLbl>
              <c:idx val="1"/>
              <c:delete val="1"/>
              <c:extLst>
                <c:ext xmlns:c15="http://schemas.microsoft.com/office/drawing/2012/chart" uri="{CE6537A1-D6FC-4f65-9D91-7224C49458BB}"/>
                <c:ext xmlns:c16="http://schemas.microsoft.com/office/drawing/2014/chart" uri="{C3380CC4-5D6E-409C-BE32-E72D297353CC}">
                  <c16:uniqueId val="{00000000-D574-42D6-8BBF-C208204B0EF1}"/>
                </c:ext>
              </c:extLst>
            </c:dLbl>
            <c:dLbl>
              <c:idx val="2"/>
              <c:delete val="1"/>
              <c:extLst>
                <c:ext xmlns:c15="http://schemas.microsoft.com/office/drawing/2012/chart" uri="{CE6537A1-D6FC-4f65-9D91-7224C49458BB}"/>
                <c:ext xmlns:c16="http://schemas.microsoft.com/office/drawing/2014/chart" uri="{C3380CC4-5D6E-409C-BE32-E72D297353CC}">
                  <c16:uniqueId val="{00000001-D574-42D6-8BBF-C208204B0EF1}"/>
                </c:ext>
              </c:extLst>
            </c:dLbl>
            <c:dLbl>
              <c:idx val="3"/>
              <c:delete val="1"/>
              <c:extLst>
                <c:ext xmlns:c15="http://schemas.microsoft.com/office/drawing/2012/chart" uri="{CE6537A1-D6FC-4f65-9D91-7224C49458BB}"/>
                <c:ext xmlns:c16="http://schemas.microsoft.com/office/drawing/2014/chart" uri="{C3380CC4-5D6E-409C-BE32-E72D297353CC}">
                  <c16:uniqueId val="{00000002-D574-42D6-8BBF-C208204B0EF1}"/>
                </c:ext>
              </c:extLst>
            </c:dLbl>
            <c:dLbl>
              <c:idx val="4"/>
              <c:layout>
                <c:manualLayout>
                  <c:x val="-0.10808333333333335"/>
                  <c:y val="-9.2553983228511522E-2"/>
                </c:manualLayout>
              </c:layout>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74-42D6-8BBF-C208204B0EF1}"/>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'4'!$A$3:$A$13</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'4'!$B$3:$B$13</c:f>
              <c:numCache>
                <c:formatCode>0.0%</c:formatCode>
                <c:ptCount val="11"/>
                <c:pt idx="0">
                  <c:v>0.43500000000000005</c:v>
                </c:pt>
                <c:pt idx="1">
                  <c:v>0.4880000000000001</c:v>
                </c:pt>
                <c:pt idx="2">
                  <c:v>0.54200000000000004</c:v>
                </c:pt>
                <c:pt idx="3">
                  <c:v>0.45200000000000001</c:v>
                </c:pt>
                <c:pt idx="4">
                  <c:v>0.52100000000000002</c:v>
                </c:pt>
              </c:numCache>
            </c:numRef>
          </c:val>
          <c:smooth val="0"/>
          <c:extLst>
            <c:ext xmlns:c16="http://schemas.microsoft.com/office/drawing/2014/chart" uri="{C3380CC4-5D6E-409C-BE32-E72D297353CC}">
              <c16:uniqueId val="{00000004-D574-42D6-8BBF-C208204B0EF1}"/>
            </c:ext>
          </c:extLst>
        </c:ser>
        <c:ser>
          <c:idx val="2"/>
          <c:order val="1"/>
          <c:tx>
            <c:strRef>
              <c:f>'4'!$C$2</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0"/>
              <c:layout>
                <c:manualLayout>
                  <c:x val="-2.6833049886621326E-2"/>
                  <c:y val="-0.102538259958071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574-42D6-8BBF-C208204B0EF1}"/>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'4'!$A$3:$A$13</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'4'!$C$3:$C$13</c:f>
              <c:numCache>
                <c:formatCode>General</c:formatCode>
                <c:ptCount val="11"/>
                <c:pt idx="10" formatCode="0%">
                  <c:v>0.55000000000000004</c:v>
                </c:pt>
              </c:numCache>
            </c:numRef>
          </c:val>
          <c:smooth val="0"/>
          <c:extLst>
            <c:ext xmlns:c16="http://schemas.microsoft.com/office/drawing/2014/chart" uri="{C3380CC4-5D6E-409C-BE32-E72D297353CC}">
              <c16:uniqueId val="{00000005-D574-42D6-8BBF-C208204B0EF1}"/>
            </c:ext>
          </c:extLst>
        </c:ser>
        <c:dLbls>
          <c:showLegendKey val="0"/>
          <c:showVal val="1"/>
          <c:showCatName val="0"/>
          <c:showSerName val="0"/>
          <c:showPercent val="0"/>
          <c:showBubbleSize val="0"/>
        </c:dLbls>
        <c:marker val="1"/>
        <c:smooth val="0"/>
        <c:axId val="91251456"/>
        <c:axId val="91252992"/>
      </c:lineChart>
      <c:catAx>
        <c:axId val="91251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252992"/>
        <c:crosses val="autoZero"/>
        <c:auto val="1"/>
        <c:lblAlgn val="ctr"/>
        <c:lblOffset val="100"/>
        <c:noMultiLvlLbl val="0"/>
      </c:catAx>
      <c:valAx>
        <c:axId val="91252992"/>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251456"/>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'4'!$B$16</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0.10658049886621318"/>
                  <c:y val="-0.1191787211740042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43F-4ADB-9874-0D8688780FB5}"/>
                </c:ext>
              </c:extLst>
            </c:dLbl>
            <c:dLbl>
              <c:idx val="1"/>
              <c:delete val="1"/>
              <c:extLst>
                <c:ext xmlns:c15="http://schemas.microsoft.com/office/drawing/2012/chart" uri="{CE6537A1-D6FC-4f65-9D91-7224C49458BB}"/>
                <c:ext xmlns:c16="http://schemas.microsoft.com/office/drawing/2014/chart" uri="{C3380CC4-5D6E-409C-BE32-E72D297353CC}">
                  <c16:uniqueId val="{00000000-143F-4ADB-9874-0D8688780FB5}"/>
                </c:ext>
              </c:extLst>
            </c:dLbl>
            <c:dLbl>
              <c:idx val="2"/>
              <c:delete val="1"/>
              <c:extLst>
                <c:ext xmlns:c15="http://schemas.microsoft.com/office/drawing/2012/chart" uri="{CE6537A1-D6FC-4f65-9D91-7224C49458BB}"/>
                <c:ext xmlns:c16="http://schemas.microsoft.com/office/drawing/2014/chart" uri="{C3380CC4-5D6E-409C-BE32-E72D297353CC}">
                  <c16:uniqueId val="{00000001-143F-4ADB-9874-0D8688780FB5}"/>
                </c:ext>
              </c:extLst>
            </c:dLbl>
            <c:dLbl>
              <c:idx val="3"/>
              <c:delete val="1"/>
              <c:extLst>
                <c:ext xmlns:c15="http://schemas.microsoft.com/office/drawing/2012/chart" uri="{CE6537A1-D6FC-4f65-9D91-7224C49458BB}"/>
                <c:ext xmlns:c16="http://schemas.microsoft.com/office/drawing/2014/chart" uri="{C3380CC4-5D6E-409C-BE32-E72D297353CC}">
                  <c16:uniqueId val="{00000002-143F-4ADB-9874-0D8688780FB5}"/>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777A-4C80-AAEF-1A9A446A3F71}"/>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'4'!$A$17:$A$27</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'4'!$B$17:$B$27</c:f>
              <c:numCache>
                <c:formatCode>0.0%</c:formatCode>
                <c:ptCount val="11"/>
                <c:pt idx="0">
                  <c:v>0.20900000000000002</c:v>
                </c:pt>
                <c:pt idx="1">
                  <c:v>0.31900000000000006</c:v>
                </c:pt>
                <c:pt idx="2">
                  <c:v>0.28000000000000008</c:v>
                </c:pt>
                <c:pt idx="3">
                  <c:v>0.29200000000000004</c:v>
                </c:pt>
                <c:pt idx="4">
                  <c:v>0.31100000000000005</c:v>
                </c:pt>
              </c:numCache>
            </c:numRef>
          </c:val>
          <c:smooth val="0"/>
          <c:extLst>
            <c:ext xmlns:c16="http://schemas.microsoft.com/office/drawing/2014/chart" uri="{C3380CC4-5D6E-409C-BE32-E72D297353CC}">
              <c16:uniqueId val="{00000004-143F-4ADB-9874-0D8688780FB5}"/>
            </c:ext>
          </c:extLst>
        </c:ser>
        <c:ser>
          <c:idx val="2"/>
          <c:order val="1"/>
          <c:tx>
            <c:strRef>
              <c:f>'4'!$C$16</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'4'!$A$17:$A$27</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'4'!$C$17:$C$27</c:f>
              <c:numCache>
                <c:formatCode>General</c:formatCode>
                <c:ptCount val="11"/>
                <c:pt idx="10" formatCode="0%">
                  <c:v>0.4</c:v>
                </c:pt>
              </c:numCache>
            </c:numRef>
          </c:val>
          <c:smooth val="0"/>
          <c:extLst>
            <c:ext xmlns:c16="http://schemas.microsoft.com/office/drawing/2014/chart" uri="{C3380CC4-5D6E-409C-BE32-E72D297353CC}">
              <c16:uniqueId val="{00000005-143F-4ADB-9874-0D8688780FB5}"/>
            </c:ext>
          </c:extLst>
        </c:ser>
        <c:dLbls>
          <c:showLegendKey val="0"/>
          <c:showVal val="1"/>
          <c:showCatName val="0"/>
          <c:showSerName val="0"/>
          <c:showPercent val="0"/>
          <c:showBubbleSize val="0"/>
        </c:dLbls>
        <c:marker val="1"/>
        <c:smooth val="0"/>
        <c:axId val="91163264"/>
        <c:axId val="91177344"/>
      </c:lineChart>
      <c:catAx>
        <c:axId val="9116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177344"/>
        <c:crosses val="autoZero"/>
        <c:auto val="1"/>
        <c:lblAlgn val="ctr"/>
        <c:lblOffset val="100"/>
        <c:noMultiLvlLbl val="0"/>
      </c:catAx>
      <c:valAx>
        <c:axId val="91177344"/>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163264"/>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'4'!$B$30</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0D8D-443A-8EAF-2303ACADCD0A}"/>
                </c:ext>
              </c:extLst>
            </c:dLbl>
            <c:dLbl>
              <c:idx val="2"/>
              <c:delete val="1"/>
              <c:extLst>
                <c:ext xmlns:c15="http://schemas.microsoft.com/office/drawing/2012/chart" uri="{CE6537A1-D6FC-4f65-9D91-7224C49458BB}"/>
                <c:ext xmlns:c16="http://schemas.microsoft.com/office/drawing/2014/chart" uri="{C3380CC4-5D6E-409C-BE32-E72D297353CC}">
                  <c16:uniqueId val="{00000001-0D8D-443A-8EAF-2303ACADCD0A}"/>
                </c:ext>
              </c:extLst>
            </c:dLbl>
            <c:dLbl>
              <c:idx val="3"/>
              <c:delete val="1"/>
              <c:extLst>
                <c:ext xmlns:c15="http://schemas.microsoft.com/office/drawing/2012/chart" uri="{CE6537A1-D6FC-4f65-9D91-7224C49458BB}"/>
                <c:ext xmlns:c16="http://schemas.microsoft.com/office/drawing/2014/chart" uri="{C3380CC4-5D6E-409C-BE32-E72D297353CC}">
                  <c16:uniqueId val="{00000002-0D8D-443A-8EAF-2303ACADCD0A}"/>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2BCB-486B-87EE-704D1793694B}"/>
                </c:ext>
              </c:extLst>
            </c:dLbl>
            <c:dLbl>
              <c:idx val="5"/>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1-2BCB-486B-87EE-704D1793694B}"/>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'4'!$A$31:$A$43</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'4'!$B$31:$B$43</c:f>
              <c:numCache>
                <c:formatCode>General</c:formatCode>
                <c:ptCount val="13"/>
                <c:pt idx="0" formatCode="0%">
                  <c:v>0.47000000000000003</c:v>
                </c:pt>
                <c:pt idx="5" formatCode="0%">
                  <c:v>0.5</c:v>
                </c:pt>
              </c:numCache>
            </c:numRef>
          </c:val>
          <c:smooth val="0"/>
          <c:extLst>
            <c:ext xmlns:c16="http://schemas.microsoft.com/office/drawing/2014/chart" uri="{C3380CC4-5D6E-409C-BE32-E72D297353CC}">
              <c16:uniqueId val="{00000004-0D8D-443A-8EAF-2303ACADCD0A}"/>
            </c:ext>
          </c:extLst>
        </c:ser>
        <c:ser>
          <c:idx val="2"/>
          <c:order val="1"/>
          <c:tx>
            <c:strRef>
              <c:f>'4'!$C$30</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'4'!$A$31:$A$43</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'4'!$C$31:$C$43</c:f>
              <c:numCache>
                <c:formatCode>General</c:formatCode>
                <c:ptCount val="13"/>
                <c:pt idx="12" formatCode="0%">
                  <c:v>0.60000000000000009</c:v>
                </c:pt>
              </c:numCache>
            </c:numRef>
          </c:val>
          <c:smooth val="0"/>
          <c:extLst>
            <c:ext xmlns:c16="http://schemas.microsoft.com/office/drawing/2014/chart" uri="{C3380CC4-5D6E-409C-BE32-E72D297353CC}">
              <c16:uniqueId val="{00000005-0D8D-443A-8EAF-2303ACADCD0A}"/>
            </c:ext>
          </c:extLst>
        </c:ser>
        <c:dLbls>
          <c:showLegendKey val="0"/>
          <c:showVal val="1"/>
          <c:showCatName val="0"/>
          <c:showSerName val="0"/>
          <c:showPercent val="0"/>
          <c:showBubbleSize val="0"/>
        </c:dLbls>
        <c:marker val="1"/>
        <c:smooth val="0"/>
        <c:axId val="91517312"/>
        <c:axId val="91518848"/>
      </c:lineChart>
      <c:catAx>
        <c:axId val="91517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518848"/>
        <c:crosses val="autoZero"/>
        <c:auto val="1"/>
        <c:lblAlgn val="ctr"/>
        <c:lblOffset val="100"/>
        <c:noMultiLvlLbl val="0"/>
      </c:catAx>
      <c:valAx>
        <c:axId val="9151884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517312"/>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'4'!$B$46</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A308-4E03-9733-272BCC9EEAA6}"/>
                </c:ext>
              </c:extLst>
            </c:dLbl>
            <c:dLbl>
              <c:idx val="2"/>
              <c:delete val="1"/>
              <c:extLst>
                <c:ext xmlns:c15="http://schemas.microsoft.com/office/drawing/2012/chart" uri="{CE6537A1-D6FC-4f65-9D91-7224C49458BB}"/>
                <c:ext xmlns:c16="http://schemas.microsoft.com/office/drawing/2014/chart" uri="{C3380CC4-5D6E-409C-BE32-E72D297353CC}">
                  <c16:uniqueId val="{00000001-A308-4E03-9733-272BCC9EEAA6}"/>
                </c:ext>
              </c:extLst>
            </c:dLbl>
            <c:dLbl>
              <c:idx val="3"/>
              <c:delete val="1"/>
              <c:extLst>
                <c:ext xmlns:c15="http://schemas.microsoft.com/office/drawing/2012/chart" uri="{CE6537A1-D6FC-4f65-9D91-7224C49458BB}"/>
                <c:ext xmlns:c16="http://schemas.microsoft.com/office/drawing/2014/chart" uri="{C3380CC4-5D6E-409C-BE32-E72D297353CC}">
                  <c16:uniqueId val="{00000002-A308-4E03-9733-272BCC9EEAA6}"/>
                </c:ext>
              </c:extLst>
            </c:dLbl>
            <c:dLbl>
              <c:idx val="4"/>
              <c:delete val="1"/>
              <c:extLst>
                <c:ext xmlns:c15="http://schemas.microsoft.com/office/drawing/2012/chart" uri="{CE6537A1-D6FC-4f65-9D91-7224C49458BB}"/>
                <c:ext xmlns:c16="http://schemas.microsoft.com/office/drawing/2014/chart" uri="{C3380CC4-5D6E-409C-BE32-E72D297353CC}">
                  <c16:uniqueId val="{00000003-A308-4E03-9733-272BCC9EEAA6}"/>
                </c:ext>
              </c:extLst>
            </c:dLbl>
            <c:dLbl>
              <c:idx val="5"/>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A308-4E03-9733-272BCC9EEAA6}"/>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'4'!$A$47:$A$53</c:f>
              <c:strCache>
                <c:ptCount val="7"/>
                <c:pt idx="0">
                  <c:v>H26</c:v>
                </c:pt>
                <c:pt idx="1">
                  <c:v>H27</c:v>
                </c:pt>
                <c:pt idx="2">
                  <c:v>H28</c:v>
                </c:pt>
                <c:pt idx="3">
                  <c:v>H29</c:v>
                </c:pt>
                <c:pt idx="4">
                  <c:v>H30</c:v>
                </c:pt>
                <c:pt idx="5">
                  <c:v>R1</c:v>
                </c:pt>
                <c:pt idx="6">
                  <c:v>R2</c:v>
                </c:pt>
              </c:strCache>
            </c:strRef>
          </c:cat>
          <c:val>
            <c:numRef>
              <c:f>'4'!$B$47:$B$53</c:f>
              <c:numCache>
                <c:formatCode>#,##0_);[Red]\(#,##0\)</c:formatCode>
                <c:ptCount val="7"/>
                <c:pt idx="0">
                  <c:v>2248</c:v>
                </c:pt>
                <c:pt idx="1">
                  <c:v>2248</c:v>
                </c:pt>
                <c:pt idx="2">
                  <c:v>2248</c:v>
                </c:pt>
                <c:pt idx="3">
                  <c:v>1980</c:v>
                </c:pt>
                <c:pt idx="4">
                  <c:v>1885</c:v>
                </c:pt>
                <c:pt idx="5">
                  <c:v>1815</c:v>
                </c:pt>
              </c:numCache>
            </c:numRef>
          </c:val>
          <c:smooth val="0"/>
          <c:extLst>
            <c:ext xmlns:c16="http://schemas.microsoft.com/office/drawing/2014/chart" uri="{C3380CC4-5D6E-409C-BE32-E72D297353CC}">
              <c16:uniqueId val="{00000005-A308-4E03-9733-272BCC9EEAA6}"/>
            </c:ext>
          </c:extLst>
        </c:ser>
        <c:ser>
          <c:idx val="2"/>
          <c:order val="1"/>
          <c:tx>
            <c:strRef>
              <c:f>'4'!$C$46</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elete val="1"/>
          </c:dLbls>
          <c:cat>
            <c:strRef>
              <c:f>'4'!$A$47:$A$53</c:f>
              <c:strCache>
                <c:ptCount val="7"/>
                <c:pt idx="0">
                  <c:v>H26</c:v>
                </c:pt>
                <c:pt idx="1">
                  <c:v>H27</c:v>
                </c:pt>
                <c:pt idx="2">
                  <c:v>H28</c:v>
                </c:pt>
                <c:pt idx="3">
                  <c:v>H29</c:v>
                </c:pt>
                <c:pt idx="4">
                  <c:v>H30</c:v>
                </c:pt>
                <c:pt idx="5">
                  <c:v>R1</c:v>
                </c:pt>
                <c:pt idx="6">
                  <c:v>R2</c:v>
                </c:pt>
              </c:strCache>
            </c:strRef>
          </c:cat>
          <c:val>
            <c:numRef>
              <c:f>'4'!$C$47:$C$53</c:f>
              <c:numCache>
                <c:formatCode>General</c:formatCode>
                <c:ptCount val="7"/>
                <c:pt idx="6" formatCode="#,##0_);[Red]\(#,##0\)">
                  <c:v>0</c:v>
                </c:pt>
              </c:numCache>
            </c:numRef>
          </c:val>
          <c:smooth val="0"/>
          <c:extLst>
            <c:ext xmlns:c16="http://schemas.microsoft.com/office/drawing/2014/chart" uri="{C3380CC4-5D6E-409C-BE32-E72D297353CC}">
              <c16:uniqueId val="{00000006-A308-4E03-9733-272BCC9EEAA6}"/>
            </c:ext>
          </c:extLst>
        </c:ser>
        <c:dLbls>
          <c:dLblPos val="t"/>
          <c:showLegendKey val="0"/>
          <c:showVal val="1"/>
          <c:showCatName val="0"/>
          <c:showSerName val="0"/>
          <c:showPercent val="0"/>
          <c:showBubbleSize val="0"/>
        </c:dLbls>
        <c:marker val="1"/>
        <c:smooth val="0"/>
        <c:axId val="506166496"/>
        <c:axId val="506172320"/>
      </c:lineChart>
      <c:catAx>
        <c:axId val="50616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72320"/>
        <c:crosses val="autoZero"/>
        <c:auto val="1"/>
        <c:lblAlgn val="ctr"/>
        <c:lblOffset val="100"/>
        <c:noMultiLvlLbl val="0"/>
      </c:catAx>
      <c:valAx>
        <c:axId val="5061723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66496"/>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'4'!$B$56</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7FD4-4676-9934-5D3413CECCDC}"/>
                </c:ext>
              </c:extLst>
            </c:dLbl>
            <c:dLbl>
              <c:idx val="2"/>
              <c:delete val="1"/>
              <c:extLst>
                <c:ext xmlns:c15="http://schemas.microsoft.com/office/drawing/2012/chart" uri="{CE6537A1-D6FC-4f65-9D91-7224C49458BB}"/>
                <c:ext xmlns:c16="http://schemas.microsoft.com/office/drawing/2014/chart" uri="{C3380CC4-5D6E-409C-BE32-E72D297353CC}">
                  <c16:uniqueId val="{00000001-7FD4-4676-9934-5D3413CECCDC}"/>
                </c:ext>
              </c:extLst>
            </c:dLbl>
            <c:dLbl>
              <c:idx val="3"/>
              <c:delete val="1"/>
              <c:extLst>
                <c:ext xmlns:c15="http://schemas.microsoft.com/office/drawing/2012/chart" uri="{CE6537A1-D6FC-4f65-9D91-7224C49458BB}"/>
                <c:ext xmlns:c16="http://schemas.microsoft.com/office/drawing/2014/chart" uri="{C3380CC4-5D6E-409C-BE32-E72D297353CC}">
                  <c16:uniqueId val="{00000002-7FD4-4676-9934-5D3413CECCDC}"/>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931C-426F-A680-9B0941C1D137}"/>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'4'!$A$57:$A$67</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'4'!$B$57:$B$67</c:f>
              <c:numCache>
                <c:formatCode>General</c:formatCode>
                <c:ptCount val="11"/>
                <c:pt idx="0" formatCode="0.0%">
                  <c:v>0.83500000000000008</c:v>
                </c:pt>
              </c:numCache>
            </c:numRef>
          </c:val>
          <c:smooth val="0"/>
          <c:extLst>
            <c:ext xmlns:c16="http://schemas.microsoft.com/office/drawing/2014/chart" uri="{C3380CC4-5D6E-409C-BE32-E72D297353CC}">
              <c16:uniqueId val="{00000004-7FD4-4676-9934-5D3413CECCDC}"/>
            </c:ext>
          </c:extLst>
        </c:ser>
        <c:ser>
          <c:idx val="2"/>
          <c:order val="1"/>
          <c:tx>
            <c:strRef>
              <c:f>'4'!$C$56</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0"/>
              <c:layout>
                <c:manualLayout>
                  <c:x val="-9.8828514739229059E-2"/>
                  <c:y val="-2.936058700209643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FD4-4676-9934-5D3413CECCDC}"/>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'4'!$A$57:$A$67</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'4'!$C$57:$C$67</c:f>
              <c:numCache>
                <c:formatCode>General</c:formatCode>
                <c:ptCount val="11"/>
                <c:pt idx="10" formatCode="0%">
                  <c:v>0.95000000000000007</c:v>
                </c:pt>
              </c:numCache>
            </c:numRef>
          </c:val>
          <c:smooth val="0"/>
          <c:extLst>
            <c:ext xmlns:c16="http://schemas.microsoft.com/office/drawing/2014/chart" uri="{C3380CC4-5D6E-409C-BE32-E72D297353CC}">
              <c16:uniqueId val="{00000005-7FD4-4676-9934-5D3413CECCDC}"/>
            </c:ext>
          </c:extLst>
        </c:ser>
        <c:dLbls>
          <c:showLegendKey val="0"/>
          <c:showVal val="1"/>
          <c:showCatName val="0"/>
          <c:showSerName val="0"/>
          <c:showPercent val="0"/>
          <c:showBubbleSize val="0"/>
        </c:dLbls>
        <c:marker val="1"/>
        <c:smooth val="0"/>
        <c:axId val="91821952"/>
        <c:axId val="91823488"/>
      </c:lineChart>
      <c:catAx>
        <c:axId val="91821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823488"/>
        <c:crosses val="autoZero"/>
        <c:auto val="1"/>
        <c:lblAlgn val="ctr"/>
        <c:lblOffset val="100"/>
        <c:noMultiLvlLbl val="0"/>
      </c:catAx>
      <c:valAx>
        <c:axId val="918234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821952"/>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'4'!$B$70</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2BCA-4280-8EA4-B4D072D1A1CC}"/>
                </c:ext>
              </c:extLst>
            </c:dLbl>
            <c:dLbl>
              <c:idx val="2"/>
              <c:delete val="1"/>
              <c:extLst>
                <c:ext xmlns:c15="http://schemas.microsoft.com/office/drawing/2012/chart" uri="{CE6537A1-D6FC-4f65-9D91-7224C49458BB}"/>
                <c:ext xmlns:c16="http://schemas.microsoft.com/office/drawing/2014/chart" uri="{C3380CC4-5D6E-409C-BE32-E72D297353CC}">
                  <c16:uniqueId val="{00000001-2BCA-4280-8EA4-B4D072D1A1CC}"/>
                </c:ext>
              </c:extLst>
            </c:dLbl>
            <c:dLbl>
              <c:idx val="3"/>
              <c:delete val="1"/>
              <c:extLst>
                <c:ext xmlns:c15="http://schemas.microsoft.com/office/drawing/2012/chart" uri="{CE6537A1-D6FC-4f65-9D91-7224C49458BB}"/>
                <c:ext xmlns:c16="http://schemas.microsoft.com/office/drawing/2014/chart" uri="{C3380CC4-5D6E-409C-BE32-E72D297353CC}">
                  <c16:uniqueId val="{00000002-2BCA-4280-8EA4-B4D072D1A1CC}"/>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2B20-432D-9824-6573E54FBB49}"/>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'4'!$A$71:$A$76</c:f>
              <c:strCache>
                <c:ptCount val="6"/>
                <c:pt idx="0">
                  <c:v>H27</c:v>
                </c:pt>
                <c:pt idx="1">
                  <c:v>H28</c:v>
                </c:pt>
                <c:pt idx="2">
                  <c:v>H29</c:v>
                </c:pt>
                <c:pt idx="3">
                  <c:v>H30</c:v>
                </c:pt>
                <c:pt idx="4">
                  <c:v>R1</c:v>
                </c:pt>
                <c:pt idx="5">
                  <c:v>R2</c:v>
                </c:pt>
              </c:strCache>
            </c:strRef>
          </c:cat>
          <c:val>
            <c:numRef>
              <c:f>'4'!$B$71:$B$76</c:f>
              <c:numCache>
                <c:formatCode>General</c:formatCode>
                <c:ptCount val="6"/>
                <c:pt idx="0" formatCode="0.0%">
                  <c:v>0.90300000000000002</c:v>
                </c:pt>
              </c:numCache>
            </c:numRef>
          </c:val>
          <c:smooth val="0"/>
          <c:extLst>
            <c:ext xmlns:c16="http://schemas.microsoft.com/office/drawing/2014/chart" uri="{C3380CC4-5D6E-409C-BE32-E72D297353CC}">
              <c16:uniqueId val="{00000004-2BCA-4280-8EA4-B4D072D1A1CC}"/>
            </c:ext>
          </c:extLst>
        </c:ser>
        <c:ser>
          <c:idx val="2"/>
          <c:order val="1"/>
          <c:tx>
            <c:strRef>
              <c:f>'4'!$C$70</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5"/>
              <c:layout>
                <c:manualLayout>
                  <c:x val="-0.11568452380952382"/>
                  <c:y val="-2.936058700209643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BCA-4280-8EA4-B4D072D1A1CC}"/>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'4'!$A$71:$A$76</c:f>
              <c:strCache>
                <c:ptCount val="6"/>
                <c:pt idx="0">
                  <c:v>H27</c:v>
                </c:pt>
                <c:pt idx="1">
                  <c:v>H28</c:v>
                </c:pt>
                <c:pt idx="2">
                  <c:v>H29</c:v>
                </c:pt>
                <c:pt idx="3">
                  <c:v>H30</c:v>
                </c:pt>
                <c:pt idx="4">
                  <c:v>R1</c:v>
                </c:pt>
                <c:pt idx="5">
                  <c:v>R2</c:v>
                </c:pt>
              </c:strCache>
            </c:strRef>
          </c:cat>
          <c:val>
            <c:numRef>
              <c:f>'4'!$C$71:$C$76</c:f>
              <c:numCache>
                <c:formatCode>General</c:formatCode>
                <c:ptCount val="6"/>
                <c:pt idx="5" formatCode="0%">
                  <c:v>0.95000000000000007</c:v>
                </c:pt>
              </c:numCache>
            </c:numRef>
          </c:val>
          <c:smooth val="0"/>
          <c:extLst>
            <c:ext xmlns:c16="http://schemas.microsoft.com/office/drawing/2014/chart" uri="{C3380CC4-5D6E-409C-BE32-E72D297353CC}">
              <c16:uniqueId val="{00000005-2BCA-4280-8EA4-B4D072D1A1CC}"/>
            </c:ext>
          </c:extLst>
        </c:ser>
        <c:dLbls>
          <c:showLegendKey val="0"/>
          <c:showVal val="1"/>
          <c:showCatName val="0"/>
          <c:showSerName val="0"/>
          <c:showPercent val="0"/>
          <c:showBubbleSize val="0"/>
        </c:dLbls>
        <c:marker val="1"/>
        <c:smooth val="0"/>
        <c:axId val="91906048"/>
        <c:axId val="91907584"/>
      </c:lineChart>
      <c:catAx>
        <c:axId val="9190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907584"/>
        <c:crosses val="autoZero"/>
        <c:auto val="1"/>
        <c:lblAlgn val="ctr"/>
        <c:lblOffset val="100"/>
        <c:noMultiLvlLbl val="0"/>
      </c:catAx>
      <c:valAx>
        <c:axId val="919075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906048"/>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'4'!$B$79</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9.9380952380952389E-2"/>
                  <c:y val="-6.7006289308176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97-4490-AA73-4320A594D761}"/>
                </c:ext>
              </c:extLst>
            </c:dLbl>
            <c:dLbl>
              <c:idx val="1"/>
              <c:delete val="1"/>
              <c:extLst>
                <c:ext xmlns:c15="http://schemas.microsoft.com/office/drawing/2012/chart" uri="{CE6537A1-D6FC-4f65-9D91-7224C49458BB}"/>
                <c:ext xmlns:c16="http://schemas.microsoft.com/office/drawing/2014/chart" uri="{C3380CC4-5D6E-409C-BE32-E72D297353CC}">
                  <c16:uniqueId val="{00000000-1597-4490-AA73-4320A594D761}"/>
                </c:ext>
              </c:extLst>
            </c:dLbl>
            <c:dLbl>
              <c:idx val="2"/>
              <c:delete val="1"/>
              <c:extLst>
                <c:ext xmlns:c15="http://schemas.microsoft.com/office/drawing/2012/chart" uri="{CE6537A1-D6FC-4f65-9D91-7224C49458BB}"/>
                <c:ext xmlns:c16="http://schemas.microsoft.com/office/drawing/2014/chart" uri="{C3380CC4-5D6E-409C-BE32-E72D297353CC}">
                  <c16:uniqueId val="{00000001-1597-4490-AA73-4320A594D761}"/>
                </c:ext>
              </c:extLst>
            </c:dLbl>
            <c:dLbl>
              <c:idx val="3"/>
              <c:delete val="1"/>
              <c:extLst>
                <c:ext xmlns:c15="http://schemas.microsoft.com/office/drawing/2012/chart" uri="{CE6537A1-D6FC-4f65-9D91-7224C49458BB}"/>
                <c:ext xmlns:c16="http://schemas.microsoft.com/office/drawing/2014/chart" uri="{C3380CC4-5D6E-409C-BE32-E72D297353CC}">
                  <c16:uniqueId val="{00000002-1597-4490-AA73-4320A594D761}"/>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28A1-413A-9A00-AF195D742CA4}"/>
                </c:ext>
              </c:extLst>
            </c:dLbl>
            <c:dLbl>
              <c:idx val="5"/>
              <c:layout>
                <c:manualLayout>
                  <c:x val="-8.8581632653061293E-2"/>
                  <c:y val="-9.9210167714884709E-2"/>
                </c:manualLayout>
              </c:layout>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597-4490-AA73-4320A594D761}"/>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'4'!$A$80:$A$92</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'4'!$B$80:$B$92</c:f>
              <c:numCache>
                <c:formatCode>General</c:formatCode>
                <c:ptCount val="13"/>
                <c:pt idx="0" formatCode="0.0%">
                  <c:v>0.26800000000000002</c:v>
                </c:pt>
                <c:pt idx="5" formatCode="0.0%">
                  <c:v>0.23600000000000002</c:v>
                </c:pt>
              </c:numCache>
            </c:numRef>
          </c:val>
          <c:smooth val="0"/>
          <c:extLst>
            <c:ext xmlns:c16="http://schemas.microsoft.com/office/drawing/2014/chart" uri="{C3380CC4-5D6E-409C-BE32-E72D297353CC}">
              <c16:uniqueId val="{00000004-1597-4490-AA73-4320A594D761}"/>
            </c:ext>
          </c:extLst>
        </c:ser>
        <c:ser>
          <c:idx val="2"/>
          <c:order val="1"/>
          <c:tx>
            <c:strRef>
              <c:f>'4'!$C$79</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2"/>
              <c:layout>
                <c:manualLayout>
                  <c:x val="-5.4148809523809655E-2"/>
                  <c:y val="-8.25697064989517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69-4F25-98E4-A1532769BA98}"/>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'4'!$A$80:$A$92</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'4'!$C$80:$C$92</c:f>
              <c:numCache>
                <c:formatCode>General</c:formatCode>
                <c:ptCount val="13"/>
                <c:pt idx="12" formatCode="0%">
                  <c:v>0.1</c:v>
                </c:pt>
              </c:numCache>
            </c:numRef>
          </c:val>
          <c:smooth val="0"/>
          <c:extLst>
            <c:ext xmlns:c16="http://schemas.microsoft.com/office/drawing/2014/chart" uri="{C3380CC4-5D6E-409C-BE32-E72D297353CC}">
              <c16:uniqueId val="{00000005-1597-4490-AA73-4320A594D761}"/>
            </c:ext>
          </c:extLst>
        </c:ser>
        <c:dLbls>
          <c:showLegendKey val="0"/>
          <c:showVal val="1"/>
          <c:showCatName val="0"/>
          <c:showSerName val="0"/>
          <c:showPercent val="0"/>
          <c:showBubbleSize val="0"/>
        </c:dLbls>
        <c:marker val="1"/>
        <c:smooth val="0"/>
        <c:axId val="92113152"/>
        <c:axId val="92139520"/>
      </c:lineChart>
      <c:catAx>
        <c:axId val="92113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139520"/>
        <c:crosses val="autoZero"/>
        <c:auto val="1"/>
        <c:lblAlgn val="ctr"/>
        <c:lblOffset val="100"/>
        <c:noMultiLvlLbl val="0"/>
      </c:catAx>
      <c:valAx>
        <c:axId val="921395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113152"/>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'4'!$B$95</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9.5781179138322028E-2"/>
                  <c:y val="-0.105866352201257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3F9-4DBD-BDED-5D2483DAA379}"/>
                </c:ext>
              </c:extLst>
            </c:dLbl>
            <c:dLbl>
              <c:idx val="1"/>
              <c:delete val="1"/>
              <c:extLst>
                <c:ext xmlns:c15="http://schemas.microsoft.com/office/drawing/2012/chart" uri="{CE6537A1-D6FC-4f65-9D91-7224C49458BB}"/>
                <c:ext xmlns:c16="http://schemas.microsoft.com/office/drawing/2014/chart" uri="{C3380CC4-5D6E-409C-BE32-E72D297353CC}">
                  <c16:uniqueId val="{00000000-33F9-4DBD-BDED-5D2483DAA379}"/>
                </c:ext>
              </c:extLst>
            </c:dLbl>
            <c:dLbl>
              <c:idx val="2"/>
              <c:delete val="1"/>
              <c:extLst>
                <c:ext xmlns:c15="http://schemas.microsoft.com/office/drawing/2012/chart" uri="{CE6537A1-D6FC-4f65-9D91-7224C49458BB}"/>
                <c:ext xmlns:c16="http://schemas.microsoft.com/office/drawing/2014/chart" uri="{C3380CC4-5D6E-409C-BE32-E72D297353CC}">
                  <c16:uniqueId val="{00000001-33F9-4DBD-BDED-5D2483DAA379}"/>
                </c:ext>
              </c:extLst>
            </c:dLbl>
            <c:dLbl>
              <c:idx val="3"/>
              <c:delete val="1"/>
              <c:extLst>
                <c:ext xmlns:c15="http://schemas.microsoft.com/office/drawing/2012/chart" uri="{CE6537A1-D6FC-4f65-9D91-7224C49458BB}"/>
                <c:ext xmlns:c16="http://schemas.microsoft.com/office/drawing/2014/chart" uri="{C3380CC4-5D6E-409C-BE32-E72D297353CC}">
                  <c16:uniqueId val="{00000002-33F9-4DBD-BDED-5D2483DAA379}"/>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DA5F-4CAE-9AF5-B950D1A6C91F}"/>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'4'!$A$96:$A$108</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'4'!$B$96:$B$108</c:f>
              <c:numCache>
                <c:formatCode>General</c:formatCode>
                <c:ptCount val="13"/>
                <c:pt idx="0" formatCode="0.0%">
                  <c:v>0.65900000000000014</c:v>
                </c:pt>
              </c:numCache>
            </c:numRef>
          </c:val>
          <c:smooth val="0"/>
          <c:extLst>
            <c:ext xmlns:c16="http://schemas.microsoft.com/office/drawing/2014/chart" uri="{C3380CC4-5D6E-409C-BE32-E72D297353CC}">
              <c16:uniqueId val="{00000004-33F9-4DBD-BDED-5D2483DAA379}"/>
            </c:ext>
          </c:extLst>
        </c:ser>
        <c:ser>
          <c:idx val="2"/>
          <c:order val="1"/>
          <c:tx>
            <c:strRef>
              <c:f>'4'!$C$95</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2"/>
              <c:layout>
                <c:manualLayout>
                  <c:x val="-8.9994331065759797E-2"/>
                  <c:y val="7.98742138364779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F9-4DBD-BDED-5D2483DAA379}"/>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'4'!$A$96:$A$108</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'4'!$C$96:$C$108</c:f>
              <c:numCache>
                <c:formatCode>General</c:formatCode>
                <c:ptCount val="13"/>
                <c:pt idx="12" formatCode="0%">
                  <c:v>1</c:v>
                </c:pt>
              </c:numCache>
            </c:numRef>
          </c:val>
          <c:smooth val="0"/>
          <c:extLst>
            <c:ext xmlns:c16="http://schemas.microsoft.com/office/drawing/2014/chart" uri="{C3380CC4-5D6E-409C-BE32-E72D297353CC}">
              <c16:uniqueId val="{00000005-33F9-4DBD-BDED-5D2483DAA379}"/>
            </c:ext>
          </c:extLst>
        </c:ser>
        <c:dLbls>
          <c:showLegendKey val="0"/>
          <c:showVal val="1"/>
          <c:showCatName val="0"/>
          <c:showSerName val="0"/>
          <c:showPercent val="0"/>
          <c:showBubbleSize val="0"/>
        </c:dLbls>
        <c:marker val="1"/>
        <c:smooth val="0"/>
        <c:axId val="92185728"/>
        <c:axId val="92187264"/>
      </c:lineChart>
      <c:catAx>
        <c:axId val="9218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187264"/>
        <c:crosses val="autoZero"/>
        <c:auto val="1"/>
        <c:lblAlgn val="ctr"/>
        <c:lblOffset val="100"/>
        <c:noMultiLvlLbl val="0"/>
      </c:catAx>
      <c:valAx>
        <c:axId val="92187264"/>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185728"/>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'5'!$B$16</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9.008446712018145E-2"/>
                  <c:y val="-9.25539832285115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CDD-438E-88FA-CD9F532246DC}"/>
                </c:ext>
              </c:extLst>
            </c:dLbl>
            <c:dLbl>
              <c:idx val="1"/>
              <c:delete val="1"/>
              <c:extLst>
                <c:ext xmlns:c15="http://schemas.microsoft.com/office/drawing/2012/chart" uri="{CE6537A1-D6FC-4f65-9D91-7224C49458BB}"/>
                <c:ext xmlns:c16="http://schemas.microsoft.com/office/drawing/2014/chart" uri="{C3380CC4-5D6E-409C-BE32-E72D297353CC}">
                  <c16:uniqueId val="{00000000-9CDD-438E-88FA-CD9F532246DC}"/>
                </c:ext>
              </c:extLst>
            </c:dLbl>
            <c:dLbl>
              <c:idx val="2"/>
              <c:delete val="1"/>
              <c:extLst>
                <c:ext xmlns:c15="http://schemas.microsoft.com/office/drawing/2012/chart" uri="{CE6537A1-D6FC-4f65-9D91-7224C49458BB}"/>
                <c:ext xmlns:c16="http://schemas.microsoft.com/office/drawing/2014/chart" uri="{C3380CC4-5D6E-409C-BE32-E72D297353CC}">
                  <c16:uniqueId val="{00000001-9CDD-438E-88FA-CD9F532246DC}"/>
                </c:ext>
              </c:extLst>
            </c:dLbl>
            <c:dLbl>
              <c:idx val="3"/>
              <c:delete val="1"/>
              <c:extLst>
                <c:ext xmlns:c15="http://schemas.microsoft.com/office/drawing/2012/chart" uri="{CE6537A1-D6FC-4f65-9D91-7224C49458BB}"/>
                <c:ext xmlns:c16="http://schemas.microsoft.com/office/drawing/2014/chart" uri="{C3380CC4-5D6E-409C-BE32-E72D297353CC}">
                  <c16:uniqueId val="{00000002-9CDD-438E-88FA-CD9F532246DC}"/>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AF56-4459-BE84-6F57DE899BB1}"/>
                </c:ext>
              </c:extLst>
            </c:dLbl>
            <c:dLbl>
              <c:idx val="5"/>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1-AF56-4459-BE84-6F57DE899BB1}"/>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'5'!$A$17:$A$29</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'5'!$B$17:$B$29</c:f>
              <c:numCache>
                <c:formatCode>General</c:formatCode>
                <c:ptCount val="13"/>
                <c:pt idx="0" formatCode="0.0%">
                  <c:v>0.45100000000000001</c:v>
                </c:pt>
                <c:pt idx="5" formatCode="0.0%">
                  <c:v>0.47900000000000004</c:v>
                </c:pt>
              </c:numCache>
            </c:numRef>
          </c:val>
          <c:smooth val="0"/>
          <c:extLst>
            <c:ext xmlns:c16="http://schemas.microsoft.com/office/drawing/2014/chart" uri="{C3380CC4-5D6E-409C-BE32-E72D297353CC}">
              <c16:uniqueId val="{00000004-9CDD-438E-88FA-CD9F532246DC}"/>
            </c:ext>
          </c:extLst>
        </c:ser>
        <c:ser>
          <c:idx val="2"/>
          <c:order val="1"/>
          <c:tx>
            <c:strRef>
              <c:f>'5'!$C$16</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'5'!$A$17:$A$29</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'5'!$C$17:$C$29</c:f>
              <c:numCache>
                <c:formatCode>General</c:formatCode>
                <c:ptCount val="13"/>
                <c:pt idx="12" formatCode="0%">
                  <c:v>0.55000000000000004</c:v>
                </c:pt>
              </c:numCache>
            </c:numRef>
          </c:val>
          <c:smooth val="0"/>
          <c:extLst>
            <c:ext xmlns:c16="http://schemas.microsoft.com/office/drawing/2014/chart" uri="{C3380CC4-5D6E-409C-BE32-E72D297353CC}">
              <c16:uniqueId val="{00000005-9CDD-438E-88FA-CD9F532246DC}"/>
            </c:ext>
          </c:extLst>
        </c:ser>
        <c:dLbls>
          <c:showLegendKey val="0"/>
          <c:showVal val="1"/>
          <c:showCatName val="0"/>
          <c:showSerName val="0"/>
          <c:showPercent val="0"/>
          <c:showBubbleSize val="0"/>
        </c:dLbls>
        <c:marker val="1"/>
        <c:smooth val="0"/>
        <c:axId val="92396928"/>
        <c:axId val="92492928"/>
      </c:lineChart>
      <c:catAx>
        <c:axId val="9239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492928"/>
        <c:crosses val="autoZero"/>
        <c:auto val="1"/>
        <c:lblAlgn val="ctr"/>
        <c:lblOffset val="100"/>
        <c:noMultiLvlLbl val="0"/>
      </c:catAx>
      <c:valAx>
        <c:axId val="9249292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396928"/>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'１'!$B$31</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0.11168310657596373"/>
                  <c:y val="-0.1591158280922432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C37-45BB-9D0A-FD71D7AFB1A6}"/>
                </c:ext>
              </c:extLst>
            </c:dLbl>
            <c:dLbl>
              <c:idx val="1"/>
              <c:delete val="1"/>
              <c:extLst>
                <c:ext xmlns:c15="http://schemas.microsoft.com/office/drawing/2012/chart" uri="{CE6537A1-D6FC-4f65-9D91-7224C49458BB}"/>
                <c:ext xmlns:c16="http://schemas.microsoft.com/office/drawing/2014/chart" uri="{C3380CC4-5D6E-409C-BE32-E72D297353CC}">
                  <c16:uniqueId val="{00000000-EC37-45BB-9D0A-FD71D7AFB1A6}"/>
                </c:ext>
              </c:extLst>
            </c:dLbl>
            <c:dLbl>
              <c:idx val="2"/>
              <c:delete val="1"/>
              <c:extLst>
                <c:ext xmlns:c15="http://schemas.microsoft.com/office/drawing/2012/chart" uri="{CE6537A1-D6FC-4f65-9D91-7224C49458BB}"/>
                <c:ext xmlns:c16="http://schemas.microsoft.com/office/drawing/2014/chart" uri="{C3380CC4-5D6E-409C-BE32-E72D297353CC}">
                  <c16:uniqueId val="{00000001-EC37-45BB-9D0A-FD71D7AFB1A6}"/>
                </c:ext>
              </c:extLst>
            </c:dLbl>
            <c:dLbl>
              <c:idx val="3"/>
              <c:delete val="1"/>
              <c:extLst>
                <c:ext xmlns:c15="http://schemas.microsoft.com/office/drawing/2012/chart" uri="{CE6537A1-D6FC-4f65-9D91-7224C49458BB}"/>
                <c:ext xmlns:c16="http://schemas.microsoft.com/office/drawing/2014/chart" uri="{C3380CC4-5D6E-409C-BE32-E72D297353CC}">
                  <c16:uniqueId val="{00000002-EC37-45BB-9D0A-FD71D7AFB1A6}"/>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418D-4618-A960-D9CF8FB62624}"/>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'１'!$A$32:$A$42</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'１'!$B$32:$B$42</c:f>
              <c:numCache>
                <c:formatCode>0.0%</c:formatCode>
                <c:ptCount val="11"/>
                <c:pt idx="0">
                  <c:v>0.14100000000000001</c:v>
                </c:pt>
                <c:pt idx="1">
                  <c:v>0.20100000000000001</c:v>
                </c:pt>
                <c:pt idx="2">
                  <c:v>0.18100000000000002</c:v>
                </c:pt>
                <c:pt idx="3">
                  <c:v>0.18700000000000003</c:v>
                </c:pt>
                <c:pt idx="4">
                  <c:v>0.21800000000000003</c:v>
                </c:pt>
              </c:numCache>
            </c:numRef>
          </c:val>
          <c:smooth val="0"/>
          <c:extLst>
            <c:ext xmlns:c16="http://schemas.microsoft.com/office/drawing/2014/chart" uri="{C3380CC4-5D6E-409C-BE32-E72D297353CC}">
              <c16:uniqueId val="{00000004-EC37-45BB-9D0A-FD71D7AFB1A6}"/>
            </c:ext>
          </c:extLst>
        </c:ser>
        <c:ser>
          <c:idx val="2"/>
          <c:order val="1"/>
          <c:tx>
            <c:strRef>
              <c:f>'１'!$C$31</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0"/>
              <c:layout>
                <c:manualLayout>
                  <c:x val="-1.3247165532879952E-2"/>
                  <c:y val="-7.5203354297693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37-45BB-9D0A-FD71D7AFB1A6}"/>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'１'!$A$32:$A$42</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'１'!$C$32:$C$42</c:f>
              <c:numCache>
                <c:formatCode>General</c:formatCode>
                <c:ptCount val="11"/>
                <c:pt idx="10" formatCode="0%">
                  <c:v>0.30000000000000004</c:v>
                </c:pt>
              </c:numCache>
            </c:numRef>
          </c:val>
          <c:smooth val="0"/>
          <c:extLst>
            <c:ext xmlns:c16="http://schemas.microsoft.com/office/drawing/2014/chart" uri="{C3380CC4-5D6E-409C-BE32-E72D297353CC}">
              <c16:uniqueId val="{00000005-EC37-45BB-9D0A-FD71D7AFB1A6}"/>
            </c:ext>
          </c:extLst>
        </c:ser>
        <c:dLbls>
          <c:showLegendKey val="0"/>
          <c:showVal val="1"/>
          <c:showCatName val="0"/>
          <c:showSerName val="0"/>
          <c:showPercent val="0"/>
          <c:showBubbleSize val="0"/>
        </c:dLbls>
        <c:marker val="1"/>
        <c:smooth val="0"/>
        <c:axId val="62602240"/>
        <c:axId val="62636800"/>
      </c:lineChart>
      <c:catAx>
        <c:axId val="6260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2636800"/>
        <c:crosses val="autoZero"/>
        <c:auto val="1"/>
        <c:lblAlgn val="ctr"/>
        <c:lblOffset val="100"/>
        <c:noMultiLvlLbl val="0"/>
      </c:catAx>
      <c:valAx>
        <c:axId val="62636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2602240"/>
        <c:crosses val="autoZero"/>
        <c:crossBetween val="between"/>
      </c:valAx>
      <c:spPr>
        <a:noFill/>
        <a:ln>
          <a:noFill/>
        </a:ln>
        <a:effectLst/>
      </c:spPr>
    </c:plotArea>
    <c:plotVisOnly val="1"/>
    <c:dispBlanksAs val="gap"/>
    <c:showDLblsOverMax val="0"/>
  </c:chart>
  <c:spPr>
    <a:solidFill>
      <a:sysClr val="window" lastClr="FFFFFF"/>
    </a:solid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'5'!$B$2</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8D85-4DE6-A2A2-44DBFAEFC1AB}"/>
                </c:ext>
              </c:extLst>
            </c:dLbl>
            <c:dLbl>
              <c:idx val="2"/>
              <c:delete val="1"/>
              <c:extLst>
                <c:ext xmlns:c15="http://schemas.microsoft.com/office/drawing/2012/chart" uri="{CE6537A1-D6FC-4f65-9D91-7224C49458BB}"/>
                <c:ext xmlns:c16="http://schemas.microsoft.com/office/drawing/2014/chart" uri="{C3380CC4-5D6E-409C-BE32-E72D297353CC}">
                  <c16:uniqueId val="{00000001-8D85-4DE6-A2A2-44DBFAEFC1AB}"/>
                </c:ext>
              </c:extLst>
            </c:dLbl>
            <c:dLbl>
              <c:idx val="3"/>
              <c:delete val="1"/>
              <c:extLst>
                <c:ext xmlns:c15="http://schemas.microsoft.com/office/drawing/2012/chart" uri="{CE6537A1-D6FC-4f65-9D91-7224C49458BB}"/>
                <c:ext xmlns:c16="http://schemas.microsoft.com/office/drawing/2014/chart" uri="{C3380CC4-5D6E-409C-BE32-E72D297353CC}">
                  <c16:uniqueId val="{00000002-8D85-4DE6-A2A2-44DBFAEFC1AB}"/>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83A9-4CEB-964C-4FB61498DCB4}"/>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'5'!$A$3:$A$13</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'5'!$B$3:$B$13</c:f>
              <c:numCache>
                <c:formatCode>0.0%</c:formatCode>
                <c:ptCount val="11"/>
                <c:pt idx="0">
                  <c:v>0.7420000000000001</c:v>
                </c:pt>
                <c:pt idx="1">
                  <c:v>0.68</c:v>
                </c:pt>
                <c:pt idx="2">
                  <c:v>0.71700000000000008</c:v>
                </c:pt>
                <c:pt idx="3">
                  <c:v>0.65000000000000013</c:v>
                </c:pt>
                <c:pt idx="4">
                  <c:v>0.72600000000000009</c:v>
                </c:pt>
              </c:numCache>
            </c:numRef>
          </c:val>
          <c:smooth val="0"/>
          <c:extLst>
            <c:ext xmlns:c16="http://schemas.microsoft.com/office/drawing/2014/chart" uri="{C3380CC4-5D6E-409C-BE32-E72D297353CC}">
              <c16:uniqueId val="{00000004-8D85-4DE6-A2A2-44DBFAEFC1AB}"/>
            </c:ext>
          </c:extLst>
        </c:ser>
        <c:ser>
          <c:idx val="2"/>
          <c:order val="1"/>
          <c:tx>
            <c:strRef>
              <c:f>'5'!$C$2</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'5'!$A$3:$A$13</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'5'!$C$3:$C$13</c:f>
              <c:numCache>
                <c:formatCode>General</c:formatCode>
                <c:ptCount val="11"/>
                <c:pt idx="10" formatCode="0.0%">
                  <c:v>0.75000000000000011</c:v>
                </c:pt>
              </c:numCache>
            </c:numRef>
          </c:val>
          <c:smooth val="0"/>
          <c:extLst>
            <c:ext xmlns:c16="http://schemas.microsoft.com/office/drawing/2014/chart" uri="{C3380CC4-5D6E-409C-BE32-E72D297353CC}">
              <c16:uniqueId val="{00000005-8D85-4DE6-A2A2-44DBFAEFC1AB}"/>
            </c:ext>
          </c:extLst>
        </c:ser>
        <c:dLbls>
          <c:showLegendKey val="0"/>
          <c:showVal val="1"/>
          <c:showCatName val="0"/>
          <c:showSerName val="0"/>
          <c:showPercent val="0"/>
          <c:showBubbleSize val="0"/>
        </c:dLbls>
        <c:marker val="1"/>
        <c:smooth val="0"/>
        <c:axId val="92591232"/>
        <c:axId val="92592768"/>
      </c:lineChart>
      <c:catAx>
        <c:axId val="9259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592768"/>
        <c:crosses val="autoZero"/>
        <c:auto val="1"/>
        <c:lblAlgn val="ctr"/>
        <c:lblOffset val="100"/>
        <c:noMultiLvlLbl val="0"/>
      </c:catAx>
      <c:valAx>
        <c:axId val="9259276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591232"/>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'5'!$B$32</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9.5781179138322028E-2"/>
                  <c:y val="-9.92101677148847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847-4D40-B43F-3FC78B3A1EC3}"/>
                </c:ext>
              </c:extLst>
            </c:dLbl>
            <c:dLbl>
              <c:idx val="1"/>
              <c:delete val="1"/>
              <c:extLst>
                <c:ext xmlns:c15="http://schemas.microsoft.com/office/drawing/2012/chart" uri="{CE6537A1-D6FC-4f65-9D91-7224C49458BB}"/>
                <c:ext xmlns:c16="http://schemas.microsoft.com/office/drawing/2014/chart" uri="{C3380CC4-5D6E-409C-BE32-E72D297353CC}">
                  <c16:uniqueId val="{00000000-5847-4D40-B43F-3FC78B3A1EC3}"/>
                </c:ext>
              </c:extLst>
            </c:dLbl>
            <c:dLbl>
              <c:idx val="2"/>
              <c:delete val="1"/>
              <c:extLst>
                <c:ext xmlns:c15="http://schemas.microsoft.com/office/drawing/2012/chart" uri="{CE6537A1-D6FC-4f65-9D91-7224C49458BB}"/>
                <c:ext xmlns:c16="http://schemas.microsoft.com/office/drawing/2014/chart" uri="{C3380CC4-5D6E-409C-BE32-E72D297353CC}">
                  <c16:uniqueId val="{00000001-5847-4D40-B43F-3FC78B3A1EC3}"/>
                </c:ext>
              </c:extLst>
            </c:dLbl>
            <c:dLbl>
              <c:idx val="3"/>
              <c:delete val="1"/>
              <c:extLst>
                <c:ext xmlns:c15="http://schemas.microsoft.com/office/drawing/2012/chart" uri="{CE6537A1-D6FC-4f65-9D91-7224C49458BB}"/>
                <c:ext xmlns:c16="http://schemas.microsoft.com/office/drawing/2014/chart" uri="{C3380CC4-5D6E-409C-BE32-E72D297353CC}">
                  <c16:uniqueId val="{00000002-5847-4D40-B43F-3FC78B3A1EC3}"/>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1048-41BA-BB88-58066CBD4E98}"/>
                </c:ext>
              </c:extLst>
            </c:dLbl>
            <c:dLbl>
              <c:idx val="5"/>
              <c:layout>
                <c:manualLayout>
                  <c:x val="-0.10658049886621315"/>
                  <c:y val="-0.12583490566037736"/>
                </c:manualLayout>
              </c:layout>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847-4D40-B43F-3FC78B3A1EC3}"/>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'5'!$A$33:$A$45</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'5'!$B$33:$B$45</c:f>
              <c:numCache>
                <c:formatCode>General</c:formatCode>
                <c:ptCount val="13"/>
                <c:pt idx="0" formatCode="0.0%">
                  <c:v>0.67000000000000015</c:v>
                </c:pt>
                <c:pt idx="5" formatCode="0.0%">
                  <c:v>0.79200000000000004</c:v>
                </c:pt>
              </c:numCache>
            </c:numRef>
          </c:val>
          <c:smooth val="0"/>
          <c:extLst>
            <c:ext xmlns:c16="http://schemas.microsoft.com/office/drawing/2014/chart" uri="{C3380CC4-5D6E-409C-BE32-E72D297353CC}">
              <c16:uniqueId val="{00000004-5847-4D40-B43F-3FC78B3A1EC3}"/>
            </c:ext>
          </c:extLst>
        </c:ser>
        <c:ser>
          <c:idx val="2"/>
          <c:order val="1"/>
          <c:tx>
            <c:strRef>
              <c:f>'5'!$C$32</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2"/>
              <c:layout>
                <c:manualLayout>
                  <c:x val="-3.0637755102042134E-3"/>
                  <c:y val="-8.92258909853249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5847-4D40-B43F-3FC78B3A1EC3}"/>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'5'!$A$33:$A$45</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'5'!$C$33:$C$45</c:f>
              <c:numCache>
                <c:formatCode>General</c:formatCode>
                <c:ptCount val="13"/>
                <c:pt idx="12" formatCode="0%">
                  <c:v>0.75000000000000011</c:v>
                </c:pt>
              </c:numCache>
            </c:numRef>
          </c:val>
          <c:smooth val="0"/>
          <c:extLst>
            <c:ext xmlns:c16="http://schemas.microsoft.com/office/drawing/2014/chart" uri="{C3380CC4-5D6E-409C-BE32-E72D297353CC}">
              <c16:uniqueId val="{00000005-5847-4D40-B43F-3FC78B3A1EC3}"/>
            </c:ext>
          </c:extLst>
        </c:ser>
        <c:dLbls>
          <c:showLegendKey val="0"/>
          <c:showVal val="1"/>
          <c:showCatName val="0"/>
          <c:showSerName val="0"/>
          <c:showPercent val="0"/>
          <c:showBubbleSize val="0"/>
        </c:dLbls>
        <c:marker val="1"/>
        <c:smooth val="0"/>
        <c:axId val="92470656"/>
        <c:axId val="92611712"/>
      </c:lineChart>
      <c:catAx>
        <c:axId val="9247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611712"/>
        <c:crosses val="autoZero"/>
        <c:auto val="1"/>
        <c:lblAlgn val="ctr"/>
        <c:lblOffset val="100"/>
        <c:noMultiLvlLbl val="0"/>
      </c:catAx>
      <c:valAx>
        <c:axId val="926117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470656"/>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'5'!$B$48</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89C0-44BE-B8A7-03C7106E8F64}"/>
                </c:ext>
              </c:extLst>
            </c:dLbl>
            <c:dLbl>
              <c:idx val="2"/>
              <c:delete val="1"/>
              <c:extLst>
                <c:ext xmlns:c15="http://schemas.microsoft.com/office/drawing/2012/chart" uri="{CE6537A1-D6FC-4f65-9D91-7224C49458BB}"/>
                <c:ext xmlns:c16="http://schemas.microsoft.com/office/drawing/2014/chart" uri="{C3380CC4-5D6E-409C-BE32-E72D297353CC}">
                  <c16:uniqueId val="{00000001-89C0-44BE-B8A7-03C7106E8F64}"/>
                </c:ext>
              </c:extLst>
            </c:dLbl>
            <c:dLbl>
              <c:idx val="3"/>
              <c:delete val="1"/>
              <c:extLst>
                <c:ext xmlns:c15="http://schemas.microsoft.com/office/drawing/2012/chart" uri="{CE6537A1-D6FC-4f65-9D91-7224C49458BB}"/>
                <c:ext xmlns:c16="http://schemas.microsoft.com/office/drawing/2014/chart" uri="{C3380CC4-5D6E-409C-BE32-E72D297353CC}">
                  <c16:uniqueId val="{00000002-89C0-44BE-B8A7-03C7106E8F64}"/>
                </c:ext>
              </c:extLst>
            </c:dLbl>
            <c:dLbl>
              <c:idx val="4"/>
              <c:delete val="1"/>
              <c:extLst>
                <c:ext xmlns:c15="http://schemas.microsoft.com/office/drawing/2012/chart" uri="{CE6537A1-D6FC-4f65-9D91-7224C49458BB}"/>
                <c:ext xmlns:c16="http://schemas.microsoft.com/office/drawing/2014/chart" uri="{C3380CC4-5D6E-409C-BE32-E72D297353CC}">
                  <c16:uniqueId val="{00000003-89C0-44BE-B8A7-03C7106E8F64}"/>
                </c:ext>
              </c:extLst>
            </c:dLbl>
            <c:dLbl>
              <c:idx val="5"/>
              <c:layout>
                <c:manualLayout>
                  <c:x val="-0.11018027210884367"/>
                  <c:y val="-7.9241614255765203E-2"/>
                </c:manualLayout>
              </c:layout>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C0-44BE-B8A7-03C7106E8F64}"/>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'5'!$A$49:$A$55</c:f>
              <c:strCache>
                <c:ptCount val="7"/>
                <c:pt idx="0">
                  <c:v>H26</c:v>
                </c:pt>
                <c:pt idx="1">
                  <c:v>H27</c:v>
                </c:pt>
                <c:pt idx="2">
                  <c:v>H28</c:v>
                </c:pt>
                <c:pt idx="3">
                  <c:v>H29</c:v>
                </c:pt>
                <c:pt idx="4">
                  <c:v>H30</c:v>
                </c:pt>
                <c:pt idx="5">
                  <c:v>R1</c:v>
                </c:pt>
                <c:pt idx="6">
                  <c:v>R2</c:v>
                </c:pt>
              </c:strCache>
            </c:strRef>
          </c:cat>
          <c:val>
            <c:numRef>
              <c:f>'5'!$B$49:$B$55</c:f>
              <c:numCache>
                <c:formatCode>0.0%</c:formatCode>
                <c:ptCount val="7"/>
                <c:pt idx="0">
                  <c:v>0.91800000000000004</c:v>
                </c:pt>
                <c:pt idx="1">
                  <c:v>0.91900000000000004</c:v>
                </c:pt>
                <c:pt idx="2">
                  <c:v>0.93</c:v>
                </c:pt>
                <c:pt idx="3">
                  <c:v>0.94</c:v>
                </c:pt>
                <c:pt idx="4">
                  <c:v>0.95199999999999996</c:v>
                </c:pt>
                <c:pt idx="5">
                  <c:v>0.96299999999999997</c:v>
                </c:pt>
              </c:numCache>
            </c:numRef>
          </c:val>
          <c:smooth val="0"/>
          <c:extLst>
            <c:ext xmlns:c16="http://schemas.microsoft.com/office/drawing/2014/chart" uri="{C3380CC4-5D6E-409C-BE32-E72D297353CC}">
              <c16:uniqueId val="{00000005-89C0-44BE-B8A7-03C7106E8F64}"/>
            </c:ext>
          </c:extLst>
        </c:ser>
        <c:ser>
          <c:idx val="2"/>
          <c:order val="1"/>
          <c:tx>
            <c:strRef>
              <c:f>'5'!$C$48</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6"/>
              <c:layout>
                <c:manualLayout>
                  <c:x val="-1.251984126984127E-3"/>
                  <c:y val="-9.37332285115304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9C0-44BE-B8A7-03C7106E8F64}"/>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'5'!$A$49:$A$55</c:f>
              <c:strCache>
                <c:ptCount val="7"/>
                <c:pt idx="0">
                  <c:v>H26</c:v>
                </c:pt>
                <c:pt idx="1">
                  <c:v>H27</c:v>
                </c:pt>
                <c:pt idx="2">
                  <c:v>H28</c:v>
                </c:pt>
                <c:pt idx="3">
                  <c:v>H29</c:v>
                </c:pt>
                <c:pt idx="4">
                  <c:v>H30</c:v>
                </c:pt>
                <c:pt idx="5">
                  <c:v>R1</c:v>
                </c:pt>
                <c:pt idx="6">
                  <c:v>R2</c:v>
                </c:pt>
              </c:strCache>
            </c:strRef>
          </c:cat>
          <c:val>
            <c:numRef>
              <c:f>'5'!$C$49:$C$55</c:f>
              <c:numCache>
                <c:formatCode>General</c:formatCode>
                <c:ptCount val="7"/>
                <c:pt idx="6" formatCode="0%">
                  <c:v>1</c:v>
                </c:pt>
              </c:numCache>
            </c:numRef>
          </c:val>
          <c:smooth val="0"/>
          <c:extLst>
            <c:ext xmlns:c16="http://schemas.microsoft.com/office/drawing/2014/chart" uri="{C3380CC4-5D6E-409C-BE32-E72D297353CC}">
              <c16:uniqueId val="{00000006-89C0-44BE-B8A7-03C7106E8F64}"/>
            </c:ext>
          </c:extLst>
        </c:ser>
        <c:dLbls>
          <c:dLblPos val="t"/>
          <c:showLegendKey val="0"/>
          <c:showVal val="1"/>
          <c:showCatName val="0"/>
          <c:showSerName val="0"/>
          <c:showPercent val="0"/>
          <c:showBubbleSize val="0"/>
        </c:dLbls>
        <c:marker val="1"/>
        <c:smooth val="0"/>
        <c:axId val="506166496"/>
        <c:axId val="506172320"/>
      </c:lineChart>
      <c:catAx>
        <c:axId val="50616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72320"/>
        <c:crosses val="autoZero"/>
        <c:auto val="1"/>
        <c:lblAlgn val="ctr"/>
        <c:lblOffset val="100"/>
        <c:noMultiLvlLbl val="0"/>
      </c:catAx>
      <c:valAx>
        <c:axId val="5061723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66496"/>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'5'!$B$58</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8.4981859410430835E-2"/>
                  <c:y val="-0.1058663522012579"/>
                </c:manualLayout>
              </c:layout>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F42-42A1-A9A3-9AE7B6EDBF62}"/>
                </c:ext>
              </c:extLst>
            </c:dLbl>
            <c:dLbl>
              <c:idx val="1"/>
              <c:delete val="1"/>
              <c:extLst>
                <c:ext xmlns:c15="http://schemas.microsoft.com/office/drawing/2012/chart" uri="{CE6537A1-D6FC-4f65-9D91-7224C49458BB}"/>
                <c:ext xmlns:c16="http://schemas.microsoft.com/office/drawing/2014/chart" uri="{C3380CC4-5D6E-409C-BE32-E72D297353CC}">
                  <c16:uniqueId val="{00000000-2F42-42A1-A9A3-9AE7B6EDBF62}"/>
                </c:ext>
              </c:extLst>
            </c:dLbl>
            <c:dLbl>
              <c:idx val="2"/>
              <c:delete val="1"/>
              <c:extLst>
                <c:ext xmlns:c15="http://schemas.microsoft.com/office/drawing/2012/chart" uri="{CE6537A1-D6FC-4f65-9D91-7224C49458BB}"/>
                <c:ext xmlns:c16="http://schemas.microsoft.com/office/drawing/2014/chart" uri="{C3380CC4-5D6E-409C-BE32-E72D297353CC}">
                  <c16:uniqueId val="{00000001-2F42-42A1-A9A3-9AE7B6EDBF62}"/>
                </c:ext>
              </c:extLst>
            </c:dLbl>
            <c:dLbl>
              <c:idx val="3"/>
              <c:delete val="1"/>
              <c:extLst>
                <c:ext xmlns:c15="http://schemas.microsoft.com/office/drawing/2012/chart" uri="{CE6537A1-D6FC-4f65-9D91-7224C49458BB}"/>
                <c:ext xmlns:c16="http://schemas.microsoft.com/office/drawing/2014/chart" uri="{C3380CC4-5D6E-409C-BE32-E72D297353CC}">
                  <c16:uniqueId val="{00000002-2F42-42A1-A9A3-9AE7B6EDBF62}"/>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AD21-4C33-8A5B-A31E38A03A0B}"/>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'5'!$A$59:$A$71</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'5'!$B$59:$B$71</c:f>
              <c:numCache>
                <c:formatCode>General</c:formatCode>
                <c:ptCount val="13"/>
                <c:pt idx="0" formatCode="0.0%">
                  <c:v>0.60000000000000009</c:v>
                </c:pt>
              </c:numCache>
            </c:numRef>
          </c:val>
          <c:smooth val="0"/>
          <c:extLst>
            <c:ext xmlns:c16="http://schemas.microsoft.com/office/drawing/2014/chart" uri="{C3380CC4-5D6E-409C-BE32-E72D297353CC}">
              <c16:uniqueId val="{00000004-2F42-42A1-A9A3-9AE7B6EDBF62}"/>
            </c:ext>
          </c:extLst>
        </c:ser>
        <c:ser>
          <c:idx val="2"/>
          <c:order val="1"/>
          <c:tx>
            <c:strRef>
              <c:f>'5'!$C$58</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2"/>
              <c:layout>
                <c:manualLayout>
                  <c:x val="-1.3863095238095374E-2"/>
                  <c:y val="-9.5882075471698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F42-42A1-A9A3-9AE7B6EDBF62}"/>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'5'!$A$59:$A$71</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'5'!$C$59:$C$71</c:f>
              <c:numCache>
                <c:formatCode>General</c:formatCode>
                <c:ptCount val="13"/>
                <c:pt idx="12" formatCode="0%">
                  <c:v>0.75000000000000011</c:v>
                </c:pt>
              </c:numCache>
            </c:numRef>
          </c:val>
          <c:smooth val="0"/>
          <c:extLst>
            <c:ext xmlns:c16="http://schemas.microsoft.com/office/drawing/2014/chart" uri="{C3380CC4-5D6E-409C-BE32-E72D297353CC}">
              <c16:uniqueId val="{00000005-2F42-42A1-A9A3-9AE7B6EDBF62}"/>
            </c:ext>
          </c:extLst>
        </c:ser>
        <c:dLbls>
          <c:showLegendKey val="0"/>
          <c:showVal val="1"/>
          <c:showCatName val="0"/>
          <c:showSerName val="0"/>
          <c:showPercent val="0"/>
          <c:showBubbleSize val="0"/>
        </c:dLbls>
        <c:marker val="1"/>
        <c:smooth val="0"/>
        <c:axId val="92829568"/>
        <c:axId val="92831104"/>
      </c:lineChart>
      <c:catAx>
        <c:axId val="9282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831104"/>
        <c:crosses val="autoZero"/>
        <c:auto val="1"/>
        <c:lblAlgn val="ctr"/>
        <c:lblOffset val="100"/>
        <c:noMultiLvlLbl val="0"/>
      </c:catAx>
      <c:valAx>
        <c:axId val="92831104"/>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829568"/>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'5'!$B$74</c:f>
              <c:strCache>
                <c:ptCount val="1"/>
                <c:pt idx="0">
                  <c:v>進捗状況（高齢者）</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4.7876984126984136E-3"/>
                  <c:y val="-4.279926624737946E-2"/>
                </c:manualLayout>
              </c:layout>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037-4EE5-A83A-E6C0B29F7F4F}"/>
                </c:ext>
              </c:extLst>
            </c:dLbl>
            <c:dLbl>
              <c:idx val="1"/>
              <c:delete val="1"/>
              <c:extLst>
                <c:ext xmlns:c15="http://schemas.microsoft.com/office/drawing/2012/chart" uri="{CE6537A1-D6FC-4f65-9D91-7224C49458BB}"/>
                <c:ext xmlns:c16="http://schemas.microsoft.com/office/drawing/2014/chart" uri="{C3380CC4-5D6E-409C-BE32-E72D297353CC}">
                  <c16:uniqueId val="{00000000-2037-4EE5-A83A-E6C0B29F7F4F}"/>
                </c:ext>
              </c:extLst>
            </c:dLbl>
            <c:dLbl>
              <c:idx val="2"/>
              <c:delete val="1"/>
              <c:extLst>
                <c:ext xmlns:c15="http://schemas.microsoft.com/office/drawing/2012/chart" uri="{CE6537A1-D6FC-4f65-9D91-7224C49458BB}"/>
                <c:ext xmlns:c16="http://schemas.microsoft.com/office/drawing/2014/chart" uri="{C3380CC4-5D6E-409C-BE32-E72D297353CC}">
                  <c16:uniqueId val="{00000001-2037-4EE5-A83A-E6C0B29F7F4F}"/>
                </c:ext>
              </c:extLst>
            </c:dLbl>
            <c:dLbl>
              <c:idx val="3"/>
              <c:delete val="1"/>
              <c:extLst>
                <c:ext xmlns:c15="http://schemas.microsoft.com/office/drawing/2012/chart" uri="{CE6537A1-D6FC-4f65-9D91-7224C49458BB}"/>
                <c:ext xmlns:c16="http://schemas.microsoft.com/office/drawing/2014/chart" uri="{C3380CC4-5D6E-409C-BE32-E72D297353CC}">
                  <c16:uniqueId val="{00000002-2037-4EE5-A83A-E6C0B29F7F4F}"/>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1F80-41F6-884E-0C4DA3D7DBBD}"/>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'5'!$A$75:$A$80</c:f>
              <c:strCache>
                <c:ptCount val="6"/>
                <c:pt idx="0">
                  <c:v>H27</c:v>
                </c:pt>
                <c:pt idx="1">
                  <c:v>H28</c:v>
                </c:pt>
                <c:pt idx="2">
                  <c:v>H29</c:v>
                </c:pt>
                <c:pt idx="3">
                  <c:v>H30</c:v>
                </c:pt>
                <c:pt idx="4">
                  <c:v>R1</c:v>
                </c:pt>
                <c:pt idx="5">
                  <c:v>R2</c:v>
                </c:pt>
              </c:strCache>
            </c:strRef>
          </c:cat>
          <c:val>
            <c:numRef>
              <c:f>'5'!$B$75:$B$80</c:f>
              <c:numCache>
                <c:formatCode>General</c:formatCode>
                <c:ptCount val="6"/>
                <c:pt idx="0" formatCode="0.0%">
                  <c:v>0.30000000000000004</c:v>
                </c:pt>
              </c:numCache>
            </c:numRef>
          </c:val>
          <c:smooth val="0"/>
          <c:extLst>
            <c:ext xmlns:c16="http://schemas.microsoft.com/office/drawing/2014/chart" uri="{C3380CC4-5D6E-409C-BE32-E72D297353CC}">
              <c16:uniqueId val="{00000004-2037-4EE5-A83A-E6C0B29F7F4F}"/>
            </c:ext>
          </c:extLst>
        </c:ser>
        <c:ser>
          <c:idx val="2"/>
          <c:order val="1"/>
          <c:tx>
            <c:strRef>
              <c:f>'5'!$C$74</c:f>
              <c:strCache>
                <c:ptCount val="1"/>
                <c:pt idx="0">
                  <c:v>進捗状況（障がい者）</c:v>
                </c:pt>
              </c:strCache>
            </c:strRef>
          </c:tx>
          <c:spPr>
            <a:ln w="25400" cap="rnd">
              <a:noFill/>
              <a:round/>
            </a:ln>
            <a:effectLst/>
          </c:spPr>
          <c:marker>
            <c:symbol val="square"/>
            <c:size val="7"/>
            <c:spPr>
              <a:solidFill>
                <a:srgbClr val="C00000"/>
              </a:solidFill>
              <a:ln w="9525">
                <a:solidFill>
                  <a:schemeClr val="accent2"/>
                </a:solidFill>
              </a:ln>
              <a:effectLst/>
            </c:spPr>
          </c:marker>
          <c:dLbls>
            <c:dLbl>
              <c:idx val="0"/>
              <c:layout>
                <c:manualLayout>
                  <c:x val="-9.118225623582768E-2"/>
                  <c:y val="-6.27678197064989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037-4EE5-A83A-E6C0B29F7F4F}"/>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'5'!$A$75:$A$80</c:f>
              <c:strCache>
                <c:ptCount val="6"/>
                <c:pt idx="0">
                  <c:v>H27</c:v>
                </c:pt>
                <c:pt idx="1">
                  <c:v>H28</c:v>
                </c:pt>
                <c:pt idx="2">
                  <c:v>H29</c:v>
                </c:pt>
                <c:pt idx="3">
                  <c:v>H30</c:v>
                </c:pt>
                <c:pt idx="4">
                  <c:v>R1</c:v>
                </c:pt>
                <c:pt idx="5">
                  <c:v>R2</c:v>
                </c:pt>
              </c:strCache>
            </c:strRef>
          </c:cat>
          <c:val>
            <c:numRef>
              <c:f>'5'!$C$75:$C$80</c:f>
              <c:numCache>
                <c:formatCode>General</c:formatCode>
                <c:ptCount val="6"/>
                <c:pt idx="0" formatCode="0.0%">
                  <c:v>0.14100000000000001</c:v>
                </c:pt>
              </c:numCache>
            </c:numRef>
          </c:val>
          <c:smooth val="0"/>
          <c:extLst>
            <c:ext xmlns:c16="http://schemas.microsoft.com/office/drawing/2014/chart" uri="{C3380CC4-5D6E-409C-BE32-E72D297353CC}">
              <c16:uniqueId val="{00000005-2037-4EE5-A83A-E6C0B29F7F4F}"/>
            </c:ext>
          </c:extLst>
        </c:ser>
        <c:ser>
          <c:idx val="1"/>
          <c:order val="2"/>
          <c:tx>
            <c:strRef>
              <c:f>'5'!$D$74</c:f>
              <c:strCache>
                <c:ptCount val="1"/>
                <c:pt idx="0">
                  <c:v>進捗状況（母子（父子）家庭）</c:v>
                </c:pt>
              </c:strCache>
            </c:strRef>
          </c:tx>
          <c:spPr>
            <a:ln w="25400" cap="rnd">
              <a:noFill/>
              <a:round/>
            </a:ln>
            <a:effectLst/>
          </c:spPr>
          <c:marker>
            <c:symbol val="triangle"/>
            <c:size val="7"/>
            <c:spPr>
              <a:solidFill>
                <a:srgbClr val="00B050"/>
              </a:solidFill>
              <a:ln w="9525">
                <a:solidFill>
                  <a:srgbClr val="00B050"/>
                </a:solidFill>
              </a:ln>
              <a:effectLst/>
            </c:spPr>
          </c:marker>
          <c:dLbls>
            <c:dLbl>
              <c:idx val="0"/>
              <c:layout>
                <c:manualLayout>
                  <c:x val="2.0572562358276609E-2"/>
                  <c:y val="-4.9455450733752619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37-4EE5-A83A-E6C0B29F7F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'5'!$A$75:$A$80</c:f>
              <c:strCache>
                <c:ptCount val="6"/>
                <c:pt idx="0">
                  <c:v>H27</c:v>
                </c:pt>
                <c:pt idx="1">
                  <c:v>H28</c:v>
                </c:pt>
                <c:pt idx="2">
                  <c:v>H29</c:v>
                </c:pt>
                <c:pt idx="3">
                  <c:v>H30</c:v>
                </c:pt>
                <c:pt idx="4">
                  <c:v>R1</c:v>
                </c:pt>
                <c:pt idx="5">
                  <c:v>R2</c:v>
                </c:pt>
              </c:strCache>
            </c:strRef>
          </c:cat>
          <c:val>
            <c:numRef>
              <c:f>'5'!$D$75:$D$80</c:f>
              <c:numCache>
                <c:formatCode>General</c:formatCode>
                <c:ptCount val="6"/>
                <c:pt idx="0" formatCode="0.0%">
                  <c:v>6.4000000000000015E-2</c:v>
                </c:pt>
              </c:numCache>
            </c:numRef>
          </c:val>
          <c:smooth val="0"/>
          <c:extLst>
            <c:ext xmlns:c16="http://schemas.microsoft.com/office/drawing/2014/chart" uri="{C3380CC4-5D6E-409C-BE32-E72D297353CC}">
              <c16:uniqueId val="{00000007-2037-4EE5-A83A-E6C0B29F7F4F}"/>
            </c:ext>
          </c:extLst>
        </c:ser>
        <c:ser>
          <c:idx val="3"/>
          <c:order val="3"/>
          <c:tx>
            <c:strRef>
              <c:f>'5'!$E$74</c:f>
              <c:strCache>
                <c:ptCount val="1"/>
                <c:pt idx="0">
                  <c:v>進捗状況（外国人）</c:v>
                </c:pt>
              </c:strCache>
            </c:strRef>
          </c:tx>
          <c:spPr>
            <a:ln w="25400" cap="rnd">
              <a:noFill/>
              <a:round/>
            </a:ln>
            <a:effectLst/>
          </c:spPr>
          <c:marker>
            <c:symbol val="diamond"/>
            <c:size val="7"/>
            <c:spPr>
              <a:solidFill>
                <a:schemeClr val="accent4"/>
              </a:solidFill>
              <a:ln w="9525">
                <a:solidFill>
                  <a:schemeClr val="accent4"/>
                </a:solidFill>
              </a:ln>
              <a:effectLst/>
            </c:spPr>
          </c:marker>
          <c:dLbls>
            <c:dLbl>
              <c:idx val="0"/>
              <c:layout>
                <c:manualLayout>
                  <c:x val="9.6113945578231302E-3"/>
                  <c:y val="-4.9455450733752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037-4EE5-A83A-E6C0B29F7F4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'5'!$A$75:$A$80</c:f>
              <c:strCache>
                <c:ptCount val="6"/>
                <c:pt idx="0">
                  <c:v>H27</c:v>
                </c:pt>
                <c:pt idx="1">
                  <c:v>H28</c:v>
                </c:pt>
                <c:pt idx="2">
                  <c:v>H29</c:v>
                </c:pt>
                <c:pt idx="3">
                  <c:v>H30</c:v>
                </c:pt>
                <c:pt idx="4">
                  <c:v>R1</c:v>
                </c:pt>
                <c:pt idx="5">
                  <c:v>R2</c:v>
                </c:pt>
              </c:strCache>
            </c:strRef>
          </c:cat>
          <c:val>
            <c:numRef>
              <c:f>'5'!$E$75:$E$80</c:f>
              <c:numCache>
                <c:formatCode>General</c:formatCode>
                <c:ptCount val="6"/>
                <c:pt idx="0" formatCode="0.0%">
                  <c:v>0.23200000000000001</c:v>
                </c:pt>
              </c:numCache>
            </c:numRef>
          </c:val>
          <c:smooth val="0"/>
          <c:extLst>
            <c:ext xmlns:c16="http://schemas.microsoft.com/office/drawing/2014/chart" uri="{C3380CC4-5D6E-409C-BE32-E72D297353CC}">
              <c16:uniqueId val="{00000009-2037-4EE5-A83A-E6C0B29F7F4F}"/>
            </c:ext>
          </c:extLst>
        </c:ser>
        <c:ser>
          <c:idx val="4"/>
          <c:order val="4"/>
          <c:tx>
            <c:strRef>
              <c:f>'5'!$F$74</c:f>
              <c:strCache>
                <c:ptCount val="1"/>
                <c:pt idx="0">
                  <c:v>目標値</c:v>
                </c:pt>
              </c:strCache>
            </c:strRef>
          </c:tx>
          <c:spPr>
            <a:ln w="25400" cap="rnd">
              <a:noFill/>
              <a:round/>
            </a:ln>
            <a:effectLst/>
          </c:spPr>
          <c:marker>
            <c:symbol val="square"/>
            <c:size val="9"/>
            <c:spPr>
              <a:solidFill>
                <a:srgbClr val="ED7D31"/>
              </a:solidFill>
              <a:ln w="9525">
                <a:solidFill>
                  <a:srgbClr val="ED7D31"/>
                </a:solidFill>
              </a:ln>
              <a:effectLst/>
            </c:spPr>
          </c:marker>
          <c:dLbls>
            <c:dLbl>
              <c:idx val="5"/>
              <c:delete val="1"/>
              <c:extLst>
                <c:ext xmlns:c15="http://schemas.microsoft.com/office/drawing/2012/chart" uri="{CE6537A1-D6FC-4f65-9D91-7224C49458BB}"/>
                <c:ext xmlns:c16="http://schemas.microsoft.com/office/drawing/2014/chart" uri="{C3380CC4-5D6E-409C-BE32-E72D297353CC}">
                  <c16:uniqueId val="{0000000D-2037-4EE5-A83A-E6C0B29F7F4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'5'!$A$75:$A$80</c:f>
              <c:strCache>
                <c:ptCount val="6"/>
                <c:pt idx="0">
                  <c:v>H27</c:v>
                </c:pt>
                <c:pt idx="1">
                  <c:v>H28</c:v>
                </c:pt>
                <c:pt idx="2">
                  <c:v>H29</c:v>
                </c:pt>
                <c:pt idx="3">
                  <c:v>H30</c:v>
                </c:pt>
                <c:pt idx="4">
                  <c:v>R1</c:v>
                </c:pt>
                <c:pt idx="5">
                  <c:v>R2</c:v>
                </c:pt>
              </c:strCache>
            </c:strRef>
          </c:cat>
          <c:val>
            <c:numRef>
              <c:f>'5'!$F$75:$F$80</c:f>
              <c:numCache>
                <c:formatCode>General</c:formatCode>
                <c:ptCount val="6"/>
                <c:pt idx="5" formatCode="0%">
                  <c:v>0</c:v>
                </c:pt>
              </c:numCache>
            </c:numRef>
          </c:val>
          <c:smooth val="0"/>
          <c:extLst>
            <c:ext xmlns:c16="http://schemas.microsoft.com/office/drawing/2014/chart" uri="{C3380CC4-5D6E-409C-BE32-E72D297353CC}">
              <c16:uniqueId val="{0000000A-2037-4EE5-A83A-E6C0B29F7F4F}"/>
            </c:ext>
          </c:extLst>
        </c:ser>
        <c:dLbls>
          <c:showLegendKey val="0"/>
          <c:showVal val="1"/>
          <c:showCatName val="0"/>
          <c:showSerName val="0"/>
          <c:showPercent val="0"/>
          <c:showBubbleSize val="0"/>
        </c:dLbls>
        <c:marker val="1"/>
        <c:smooth val="0"/>
        <c:axId val="92941312"/>
        <c:axId val="92963584"/>
      </c:lineChart>
      <c:catAx>
        <c:axId val="9294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963584"/>
        <c:crosses val="autoZero"/>
        <c:auto val="1"/>
        <c:lblAlgn val="ctr"/>
        <c:lblOffset val="100"/>
        <c:noMultiLvlLbl val="0"/>
      </c:catAx>
      <c:valAx>
        <c:axId val="929635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2941312"/>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'5'!$B$83</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8.5584750566893464E-2"/>
                  <c:y val="-0.1081960167714884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44-427D-9460-FCD9C386EC8A}"/>
                </c:ext>
              </c:extLst>
            </c:dLbl>
            <c:dLbl>
              <c:idx val="1"/>
              <c:delete val="1"/>
              <c:extLst>
                <c:ext xmlns:c15="http://schemas.microsoft.com/office/drawing/2012/chart" uri="{CE6537A1-D6FC-4f65-9D91-7224C49458BB}"/>
                <c:ext xmlns:c16="http://schemas.microsoft.com/office/drawing/2014/chart" uri="{C3380CC4-5D6E-409C-BE32-E72D297353CC}">
                  <c16:uniqueId val="{00000000-E11C-430E-8C3B-1F9573E82950}"/>
                </c:ext>
              </c:extLst>
            </c:dLbl>
            <c:dLbl>
              <c:idx val="2"/>
              <c:delete val="1"/>
              <c:extLst>
                <c:ext xmlns:c15="http://schemas.microsoft.com/office/drawing/2012/chart" uri="{CE6537A1-D6FC-4f65-9D91-7224C49458BB}"/>
                <c:ext xmlns:c16="http://schemas.microsoft.com/office/drawing/2014/chart" uri="{C3380CC4-5D6E-409C-BE32-E72D297353CC}">
                  <c16:uniqueId val="{00000001-E11C-430E-8C3B-1F9573E82950}"/>
                </c:ext>
              </c:extLst>
            </c:dLbl>
            <c:dLbl>
              <c:idx val="3"/>
              <c:delete val="1"/>
              <c:extLst>
                <c:ext xmlns:c15="http://schemas.microsoft.com/office/drawing/2012/chart" uri="{CE6537A1-D6FC-4f65-9D91-7224C49458BB}"/>
                <c:ext xmlns:c16="http://schemas.microsoft.com/office/drawing/2014/chart" uri="{C3380CC4-5D6E-409C-BE32-E72D297353CC}">
                  <c16:uniqueId val="{00000002-E11C-430E-8C3B-1F9573E82950}"/>
                </c:ext>
              </c:extLst>
            </c:dLbl>
            <c:dLbl>
              <c:idx val="4"/>
              <c:numFmt formatCode="#,##0&quot;戸&quot;" sourceLinked="0"/>
              <c:spPr>
                <a:noFill/>
                <a:ln>
                  <a:noFill/>
                </a:ln>
                <a:effectLst/>
              </c:spPr>
              <c:txPr>
                <a:bodyPr rot="0" spcFirstLastPara="1" vertOverflow="ellipsis" vert="horz" wrap="square" anchor="ctr" anchorCtr="1"/>
                <a:lstStyle/>
                <a:p>
                  <a:pPr>
                    <a:defRPr sz="10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E11C-430E-8C3B-1F9573E82950}"/>
                </c:ext>
              </c:extLst>
            </c:dLbl>
            <c:numFmt formatCode="#,##0&quot;戸&quot;" sourceLinked="0"/>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'5'!$A$84:$A$94</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'5'!$B$84:$B$94</c:f>
              <c:numCache>
                <c:formatCode>#,##0_);[Red]\(#,##0\)</c:formatCode>
                <c:ptCount val="11"/>
                <c:pt idx="0">
                  <c:v>5000</c:v>
                </c:pt>
                <c:pt idx="1">
                  <c:v>6543</c:v>
                </c:pt>
                <c:pt idx="2">
                  <c:v>8541</c:v>
                </c:pt>
                <c:pt idx="3">
                  <c:v>13630</c:v>
                </c:pt>
                <c:pt idx="4">
                  <c:v>17987</c:v>
                </c:pt>
              </c:numCache>
            </c:numRef>
          </c:val>
          <c:smooth val="0"/>
          <c:extLst>
            <c:ext xmlns:c16="http://schemas.microsoft.com/office/drawing/2014/chart" uri="{C3380CC4-5D6E-409C-BE32-E72D297353CC}">
              <c16:uniqueId val="{00000004-E11C-430E-8C3B-1F9573E82950}"/>
            </c:ext>
          </c:extLst>
        </c:ser>
        <c:ser>
          <c:idx val="2"/>
          <c:order val="1"/>
          <c:tx>
            <c:strRef>
              <c:f>'5'!$C$83</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numFmt formatCode="#,##0&quot;戸&quot;" sourceLinked="0"/>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'5'!$A$84:$A$94</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'5'!$C$84:$C$94</c:f>
              <c:numCache>
                <c:formatCode>General</c:formatCode>
                <c:ptCount val="11"/>
                <c:pt idx="10" formatCode="#,##0_);[Red]\(#,##0\)">
                  <c:v>20000</c:v>
                </c:pt>
              </c:numCache>
            </c:numRef>
          </c:val>
          <c:smooth val="0"/>
          <c:extLst>
            <c:ext xmlns:c16="http://schemas.microsoft.com/office/drawing/2014/chart" uri="{C3380CC4-5D6E-409C-BE32-E72D297353CC}">
              <c16:uniqueId val="{00000005-E11C-430E-8C3B-1F9573E82950}"/>
            </c:ext>
          </c:extLst>
        </c:ser>
        <c:dLbls>
          <c:dLblPos val="t"/>
          <c:showLegendKey val="0"/>
          <c:showVal val="1"/>
          <c:showCatName val="0"/>
          <c:showSerName val="0"/>
          <c:showPercent val="0"/>
          <c:showBubbleSize val="0"/>
        </c:dLbls>
        <c:marker val="1"/>
        <c:smooth val="0"/>
        <c:axId val="506166496"/>
        <c:axId val="506172320"/>
      </c:lineChart>
      <c:catAx>
        <c:axId val="50616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72320"/>
        <c:crosses val="autoZero"/>
        <c:auto val="1"/>
        <c:lblAlgn val="ctr"/>
        <c:lblOffset val="100"/>
        <c:noMultiLvlLbl val="0"/>
      </c:catAx>
      <c:valAx>
        <c:axId val="5061723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66496"/>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'5'!$B$101</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0.10658049886621317"/>
                  <c:y val="-9.25539832285115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ACE-4DA9-B8C9-6E438977CF49}"/>
                </c:ext>
              </c:extLst>
            </c:dLbl>
            <c:dLbl>
              <c:idx val="1"/>
              <c:delete val="1"/>
              <c:extLst>
                <c:ext xmlns:c15="http://schemas.microsoft.com/office/drawing/2012/chart" uri="{CE6537A1-D6FC-4f65-9D91-7224C49458BB}"/>
                <c:ext xmlns:c16="http://schemas.microsoft.com/office/drawing/2014/chart" uri="{C3380CC4-5D6E-409C-BE32-E72D297353CC}">
                  <c16:uniqueId val="{00000000-3ACE-4DA9-B8C9-6E438977CF49}"/>
                </c:ext>
              </c:extLst>
            </c:dLbl>
            <c:dLbl>
              <c:idx val="2"/>
              <c:delete val="1"/>
              <c:extLst>
                <c:ext xmlns:c15="http://schemas.microsoft.com/office/drawing/2012/chart" uri="{CE6537A1-D6FC-4f65-9D91-7224C49458BB}"/>
                <c:ext xmlns:c16="http://schemas.microsoft.com/office/drawing/2014/chart" uri="{C3380CC4-5D6E-409C-BE32-E72D297353CC}">
                  <c16:uniqueId val="{00000001-3ACE-4DA9-B8C9-6E438977CF49}"/>
                </c:ext>
              </c:extLst>
            </c:dLbl>
            <c:dLbl>
              <c:idx val="3"/>
              <c:delete val="1"/>
              <c:extLst>
                <c:ext xmlns:c15="http://schemas.microsoft.com/office/drawing/2012/chart" uri="{CE6537A1-D6FC-4f65-9D91-7224C49458BB}"/>
                <c:ext xmlns:c16="http://schemas.microsoft.com/office/drawing/2014/chart" uri="{C3380CC4-5D6E-409C-BE32-E72D297353CC}">
                  <c16:uniqueId val="{00000002-3ACE-4DA9-B8C9-6E438977CF49}"/>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E731-4125-84E3-275CE4FC79FB}"/>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'5'!$A$102:$A$107</c:f>
              <c:strCache>
                <c:ptCount val="6"/>
                <c:pt idx="0">
                  <c:v>H27</c:v>
                </c:pt>
                <c:pt idx="1">
                  <c:v>H28</c:v>
                </c:pt>
                <c:pt idx="2">
                  <c:v>H29</c:v>
                </c:pt>
                <c:pt idx="3">
                  <c:v>H30</c:v>
                </c:pt>
                <c:pt idx="4">
                  <c:v>R1</c:v>
                </c:pt>
                <c:pt idx="5">
                  <c:v>R2</c:v>
                </c:pt>
              </c:strCache>
            </c:strRef>
          </c:cat>
          <c:val>
            <c:numRef>
              <c:f>'5'!$B$102:$B$107</c:f>
              <c:numCache>
                <c:formatCode>General</c:formatCode>
                <c:ptCount val="6"/>
                <c:pt idx="0" formatCode="0.0%">
                  <c:v>0.16300000000000001</c:v>
                </c:pt>
              </c:numCache>
            </c:numRef>
          </c:val>
          <c:smooth val="0"/>
          <c:extLst>
            <c:ext xmlns:c16="http://schemas.microsoft.com/office/drawing/2014/chart" uri="{C3380CC4-5D6E-409C-BE32-E72D297353CC}">
              <c16:uniqueId val="{00000004-3ACE-4DA9-B8C9-6E438977CF49}"/>
            </c:ext>
          </c:extLst>
        </c:ser>
        <c:ser>
          <c:idx val="2"/>
          <c:order val="1"/>
          <c:tx>
            <c:strRef>
              <c:f>'5'!$C$101</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5"/>
              <c:delete val="1"/>
              <c:extLst>
                <c:ext xmlns:c15="http://schemas.microsoft.com/office/drawing/2012/chart" uri="{CE6537A1-D6FC-4f65-9D91-7224C49458BB}"/>
                <c:ext xmlns:c16="http://schemas.microsoft.com/office/drawing/2014/chart" uri="{C3380CC4-5D6E-409C-BE32-E72D297353CC}">
                  <c16:uniqueId val="{00000000-5670-432A-BCDB-7F70F61B703C}"/>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'5'!$A$102:$A$107</c:f>
              <c:strCache>
                <c:ptCount val="6"/>
                <c:pt idx="0">
                  <c:v>H27</c:v>
                </c:pt>
                <c:pt idx="1">
                  <c:v>H28</c:v>
                </c:pt>
                <c:pt idx="2">
                  <c:v>H29</c:v>
                </c:pt>
                <c:pt idx="3">
                  <c:v>H30</c:v>
                </c:pt>
                <c:pt idx="4">
                  <c:v>R1</c:v>
                </c:pt>
                <c:pt idx="5">
                  <c:v>R2</c:v>
                </c:pt>
              </c:strCache>
            </c:strRef>
          </c:cat>
          <c:val>
            <c:numRef>
              <c:f>'5'!$C$102:$C$107</c:f>
              <c:numCache>
                <c:formatCode>General</c:formatCode>
                <c:ptCount val="6"/>
                <c:pt idx="5" formatCode="0%">
                  <c:v>0</c:v>
                </c:pt>
              </c:numCache>
            </c:numRef>
          </c:val>
          <c:smooth val="0"/>
          <c:extLst>
            <c:ext xmlns:c16="http://schemas.microsoft.com/office/drawing/2014/chart" uri="{C3380CC4-5D6E-409C-BE32-E72D297353CC}">
              <c16:uniqueId val="{00000005-3ACE-4DA9-B8C9-6E438977CF49}"/>
            </c:ext>
          </c:extLst>
        </c:ser>
        <c:dLbls>
          <c:showLegendKey val="0"/>
          <c:showVal val="1"/>
          <c:showCatName val="0"/>
          <c:showSerName val="0"/>
          <c:showPercent val="0"/>
          <c:showBubbleSize val="0"/>
        </c:dLbls>
        <c:marker val="1"/>
        <c:smooth val="0"/>
        <c:axId val="93602944"/>
        <c:axId val="93604480"/>
      </c:lineChart>
      <c:catAx>
        <c:axId val="9360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3604480"/>
        <c:crosses val="autoZero"/>
        <c:auto val="1"/>
        <c:lblAlgn val="ctr"/>
        <c:lblOffset val="100"/>
        <c:noMultiLvlLbl val="0"/>
      </c:catAx>
      <c:valAx>
        <c:axId val="9360448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3602944"/>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'5'!$B$116</c:f>
              <c:strCache>
                <c:ptCount val="1"/>
                <c:pt idx="0">
                  <c:v>進捗状況（宅建業法に基づく指導監督基準の規制内容の認識割合）</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7.0582766439909309E-2"/>
                  <c:y val="-0.1324910901467505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178-4A66-96C9-FC226DD17083}"/>
                </c:ext>
              </c:extLst>
            </c:dLbl>
            <c:dLbl>
              <c:idx val="1"/>
              <c:delete val="1"/>
              <c:extLst>
                <c:ext xmlns:c15="http://schemas.microsoft.com/office/drawing/2012/chart" uri="{CE6537A1-D6FC-4f65-9D91-7224C49458BB}"/>
                <c:ext xmlns:c16="http://schemas.microsoft.com/office/drawing/2014/chart" uri="{C3380CC4-5D6E-409C-BE32-E72D297353CC}">
                  <c16:uniqueId val="{00000000-F178-4A66-96C9-FC226DD17083}"/>
                </c:ext>
              </c:extLst>
            </c:dLbl>
            <c:dLbl>
              <c:idx val="2"/>
              <c:delete val="1"/>
              <c:extLst>
                <c:ext xmlns:c15="http://schemas.microsoft.com/office/drawing/2012/chart" uri="{CE6537A1-D6FC-4f65-9D91-7224C49458BB}"/>
                <c:ext xmlns:c16="http://schemas.microsoft.com/office/drawing/2014/chart" uri="{C3380CC4-5D6E-409C-BE32-E72D297353CC}">
                  <c16:uniqueId val="{00000001-F178-4A66-96C9-FC226DD17083}"/>
                </c:ext>
              </c:extLst>
            </c:dLbl>
            <c:dLbl>
              <c:idx val="3"/>
              <c:delete val="1"/>
              <c:extLst>
                <c:ext xmlns:c15="http://schemas.microsoft.com/office/drawing/2012/chart" uri="{CE6537A1-D6FC-4f65-9D91-7224C49458BB}"/>
                <c:ext xmlns:c16="http://schemas.microsoft.com/office/drawing/2014/chart" uri="{C3380CC4-5D6E-409C-BE32-E72D297353CC}">
                  <c16:uniqueId val="{00000002-F178-4A66-96C9-FC226DD17083}"/>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2FCF-4CD4-9D28-4CE64666644F}"/>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34925" cap="rnd">
                <a:solidFill>
                  <a:schemeClr val="accent1"/>
                </a:solidFill>
                <a:prstDash val="sysDot"/>
              </a:ln>
              <a:effectLst/>
            </c:spPr>
            <c:trendlineType val="linear"/>
            <c:dispRSqr val="0"/>
            <c:dispEq val="0"/>
          </c:trendline>
          <c:cat>
            <c:strRef>
              <c:f>'5'!$A$117:$A$122</c:f>
              <c:strCache>
                <c:ptCount val="6"/>
                <c:pt idx="0">
                  <c:v>H27</c:v>
                </c:pt>
                <c:pt idx="1">
                  <c:v>H28</c:v>
                </c:pt>
                <c:pt idx="2">
                  <c:v>H29</c:v>
                </c:pt>
                <c:pt idx="3">
                  <c:v>H30</c:v>
                </c:pt>
                <c:pt idx="4">
                  <c:v>R1</c:v>
                </c:pt>
                <c:pt idx="5">
                  <c:v>R2</c:v>
                </c:pt>
              </c:strCache>
            </c:strRef>
          </c:cat>
          <c:val>
            <c:numRef>
              <c:f>'5'!$B$117:$B$122</c:f>
              <c:numCache>
                <c:formatCode>General</c:formatCode>
                <c:ptCount val="6"/>
                <c:pt idx="0" formatCode="0.0%">
                  <c:v>0.75800000000000012</c:v>
                </c:pt>
              </c:numCache>
            </c:numRef>
          </c:val>
          <c:smooth val="0"/>
          <c:extLst>
            <c:ext xmlns:c16="http://schemas.microsoft.com/office/drawing/2014/chart" uri="{C3380CC4-5D6E-409C-BE32-E72D297353CC}">
              <c16:uniqueId val="{00000004-F178-4A66-96C9-FC226DD17083}"/>
            </c:ext>
          </c:extLst>
        </c:ser>
        <c:ser>
          <c:idx val="2"/>
          <c:order val="1"/>
          <c:tx>
            <c:strRef>
              <c:f>'5'!$C$116</c:f>
              <c:strCache>
                <c:ptCount val="1"/>
                <c:pt idx="0">
                  <c:v>進捗状況（宅建業法第47条関係の解釈に関する国交大臣答弁の認識割合）</c:v>
                </c:pt>
              </c:strCache>
            </c:strRef>
          </c:tx>
          <c:spPr>
            <a:ln w="25400" cap="rnd">
              <a:noFill/>
              <a:round/>
            </a:ln>
            <a:effectLst/>
          </c:spPr>
          <c:marker>
            <c:symbol val="square"/>
            <c:size val="7"/>
            <c:spPr>
              <a:solidFill>
                <a:srgbClr val="C00000"/>
              </a:solidFill>
              <a:ln w="9525">
                <a:solidFill>
                  <a:srgbClr val="C00000"/>
                </a:solidFill>
              </a:ln>
              <a:effectLst/>
            </c:spPr>
          </c:marker>
          <c:dLbls>
            <c:dLbl>
              <c:idx val="0"/>
              <c:layout>
                <c:manualLayout>
                  <c:x val="7.90544217687075E-2"/>
                  <c:y val="-3.92300838574423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178-4A66-96C9-FC226DD17083}"/>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'5'!$A$117:$A$122</c:f>
              <c:strCache>
                <c:ptCount val="6"/>
                <c:pt idx="0">
                  <c:v>H27</c:v>
                </c:pt>
                <c:pt idx="1">
                  <c:v>H28</c:v>
                </c:pt>
                <c:pt idx="2">
                  <c:v>H29</c:v>
                </c:pt>
                <c:pt idx="3">
                  <c:v>H30</c:v>
                </c:pt>
                <c:pt idx="4">
                  <c:v>R1</c:v>
                </c:pt>
                <c:pt idx="5">
                  <c:v>R2</c:v>
                </c:pt>
              </c:strCache>
            </c:strRef>
          </c:cat>
          <c:val>
            <c:numRef>
              <c:f>'5'!$C$117:$C$122</c:f>
              <c:numCache>
                <c:formatCode>General</c:formatCode>
                <c:ptCount val="6"/>
                <c:pt idx="0" formatCode="0.0%">
                  <c:v>0.74600000000000011</c:v>
                </c:pt>
              </c:numCache>
            </c:numRef>
          </c:val>
          <c:smooth val="0"/>
          <c:extLst>
            <c:ext xmlns:c16="http://schemas.microsoft.com/office/drawing/2014/chart" uri="{C3380CC4-5D6E-409C-BE32-E72D297353CC}">
              <c16:uniqueId val="{00000006-F178-4A66-96C9-FC226DD17083}"/>
            </c:ext>
          </c:extLst>
        </c:ser>
        <c:ser>
          <c:idx val="1"/>
          <c:order val="2"/>
          <c:tx>
            <c:strRef>
              <c:f>'5'!$D$116</c:f>
              <c:strCache>
                <c:ptCount val="1"/>
                <c:pt idx="0">
                  <c:v>進捗状況（府部落差別事象に係る調査等の規制等に関する条例の改正内容の認識割合）</c:v>
                </c:pt>
              </c:strCache>
            </c:strRef>
          </c:tx>
          <c:spPr>
            <a:ln w="25400" cap="rnd">
              <a:noFill/>
              <a:round/>
            </a:ln>
            <a:effectLst/>
          </c:spPr>
          <c:marker>
            <c:symbol val="diamond"/>
            <c:size val="7"/>
            <c:spPr>
              <a:solidFill>
                <a:srgbClr val="FFC000"/>
              </a:solidFill>
              <a:ln w="9525">
                <a:solidFill>
                  <a:srgbClr val="FFC000"/>
                </a:solidFill>
              </a:ln>
              <a:effectLst/>
            </c:spPr>
          </c:marker>
          <c:dLbls>
            <c:dLbl>
              <c:idx val="0"/>
              <c:layout>
                <c:manualLayout>
                  <c:x val="-6.0746882086167797E-2"/>
                  <c:y val="0.149275157232704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178-4A66-96C9-FC226DD1708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'5'!$A$117:$A$122</c:f>
              <c:strCache>
                <c:ptCount val="6"/>
                <c:pt idx="0">
                  <c:v>H27</c:v>
                </c:pt>
                <c:pt idx="1">
                  <c:v>H28</c:v>
                </c:pt>
                <c:pt idx="2">
                  <c:v>H29</c:v>
                </c:pt>
                <c:pt idx="3">
                  <c:v>H30</c:v>
                </c:pt>
                <c:pt idx="4">
                  <c:v>R1</c:v>
                </c:pt>
                <c:pt idx="5">
                  <c:v>R2</c:v>
                </c:pt>
              </c:strCache>
            </c:strRef>
          </c:cat>
          <c:val>
            <c:numRef>
              <c:f>'5'!$D$117:$D$122</c:f>
              <c:numCache>
                <c:formatCode>General</c:formatCode>
                <c:ptCount val="6"/>
                <c:pt idx="0" formatCode="0.0%">
                  <c:v>0.68500000000000005</c:v>
                </c:pt>
              </c:numCache>
            </c:numRef>
          </c:val>
          <c:smooth val="0"/>
          <c:extLst>
            <c:ext xmlns:c16="http://schemas.microsoft.com/office/drawing/2014/chart" uri="{C3380CC4-5D6E-409C-BE32-E72D297353CC}">
              <c16:uniqueId val="{00000008-F178-4A66-96C9-FC226DD17083}"/>
            </c:ext>
          </c:extLst>
        </c:ser>
        <c:ser>
          <c:idx val="3"/>
          <c:order val="3"/>
          <c:tx>
            <c:strRef>
              <c:f>'5'!$E$116</c:f>
              <c:strCache>
                <c:ptCount val="1"/>
                <c:pt idx="0">
                  <c:v>目標値</c:v>
                </c:pt>
              </c:strCache>
            </c:strRef>
          </c:tx>
          <c:spPr>
            <a:ln w="25400" cap="rnd">
              <a:noFill/>
              <a:round/>
            </a:ln>
            <a:effectLst/>
          </c:spPr>
          <c:marker>
            <c:symbol val="square"/>
            <c:size val="9"/>
            <c:spPr>
              <a:solidFill>
                <a:srgbClr val="ED7D31"/>
              </a:solidFill>
              <a:ln w="9525">
                <a:solidFill>
                  <a:srgbClr val="ED7D31"/>
                </a:solidFill>
              </a:ln>
              <a:effectLst/>
            </c:spPr>
          </c:marker>
          <c:dLbls>
            <c:dLbl>
              <c:idx val="5"/>
              <c:layout>
                <c:manualLayout>
                  <c:x val="-5.1563208616780043E-2"/>
                  <c:y val="0.168187631027253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178-4A66-96C9-FC226DD1708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'5'!$A$117:$A$122</c:f>
              <c:strCache>
                <c:ptCount val="6"/>
                <c:pt idx="0">
                  <c:v>H27</c:v>
                </c:pt>
                <c:pt idx="1">
                  <c:v>H28</c:v>
                </c:pt>
                <c:pt idx="2">
                  <c:v>H29</c:v>
                </c:pt>
                <c:pt idx="3">
                  <c:v>H30</c:v>
                </c:pt>
                <c:pt idx="4">
                  <c:v>R1</c:v>
                </c:pt>
                <c:pt idx="5">
                  <c:v>R2</c:v>
                </c:pt>
              </c:strCache>
            </c:strRef>
          </c:cat>
          <c:val>
            <c:numRef>
              <c:f>'5'!$E$117:$E$122</c:f>
              <c:numCache>
                <c:formatCode>General</c:formatCode>
                <c:ptCount val="6"/>
                <c:pt idx="5" formatCode="0%">
                  <c:v>1</c:v>
                </c:pt>
              </c:numCache>
            </c:numRef>
          </c:val>
          <c:smooth val="0"/>
          <c:extLst>
            <c:ext xmlns:c16="http://schemas.microsoft.com/office/drawing/2014/chart" uri="{C3380CC4-5D6E-409C-BE32-E72D297353CC}">
              <c16:uniqueId val="{0000000A-F178-4A66-96C9-FC226DD17083}"/>
            </c:ext>
          </c:extLst>
        </c:ser>
        <c:dLbls>
          <c:showLegendKey val="0"/>
          <c:showVal val="1"/>
          <c:showCatName val="0"/>
          <c:showSerName val="0"/>
          <c:showPercent val="0"/>
          <c:showBubbleSize val="0"/>
        </c:dLbls>
        <c:marker val="1"/>
        <c:smooth val="0"/>
        <c:axId val="93506944"/>
        <c:axId val="93656192"/>
      </c:lineChart>
      <c:catAx>
        <c:axId val="9350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3656192"/>
        <c:crosses val="autoZero"/>
        <c:auto val="1"/>
        <c:lblAlgn val="ctr"/>
        <c:lblOffset val="100"/>
        <c:noMultiLvlLbl val="0"/>
      </c:catAx>
      <c:valAx>
        <c:axId val="93656192"/>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3506944"/>
        <c:crosses val="autoZero"/>
        <c:crossBetween val="between"/>
        <c:majorUnit val="0.1"/>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'１'!$B$59</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14E1-43A8-845A-37B48FC95F33}"/>
                </c:ext>
              </c:extLst>
            </c:dLbl>
            <c:dLbl>
              <c:idx val="2"/>
              <c:delete val="1"/>
              <c:extLst>
                <c:ext xmlns:c15="http://schemas.microsoft.com/office/drawing/2012/chart" uri="{CE6537A1-D6FC-4f65-9D91-7224C49458BB}"/>
                <c:ext xmlns:c16="http://schemas.microsoft.com/office/drawing/2014/chart" uri="{C3380CC4-5D6E-409C-BE32-E72D297353CC}">
                  <c16:uniqueId val="{00000001-14E1-43A8-845A-37B48FC95F33}"/>
                </c:ext>
              </c:extLst>
            </c:dLbl>
            <c:dLbl>
              <c:idx val="3"/>
              <c:delete val="1"/>
              <c:extLst>
                <c:ext xmlns:c15="http://schemas.microsoft.com/office/drawing/2012/chart" uri="{CE6537A1-D6FC-4f65-9D91-7224C49458BB}"/>
                <c:ext xmlns:c16="http://schemas.microsoft.com/office/drawing/2014/chart" uri="{C3380CC4-5D6E-409C-BE32-E72D297353CC}">
                  <c16:uniqueId val="{00000002-14E1-43A8-845A-37B48FC95F33}"/>
                </c:ext>
              </c:extLst>
            </c:dLbl>
            <c:dLbl>
              <c:idx val="4"/>
              <c:numFmt formatCode="#,##0&quot;団体&quot;"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14E1-43A8-845A-37B48FC95F33}"/>
                </c:ext>
              </c:extLst>
            </c:dLbl>
            <c:numFmt formatCode="#,##0&quot;団体&quot;"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'１'!$A$60:$A$70</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'１'!$B$60:$B$70</c:f>
              <c:numCache>
                <c:formatCode>General</c:formatCode>
                <c:ptCount val="11"/>
                <c:pt idx="0">
                  <c:v>13</c:v>
                </c:pt>
                <c:pt idx="1">
                  <c:v>12</c:v>
                </c:pt>
                <c:pt idx="2">
                  <c:v>11</c:v>
                </c:pt>
                <c:pt idx="3">
                  <c:v>13</c:v>
                </c:pt>
                <c:pt idx="4">
                  <c:v>13</c:v>
                </c:pt>
              </c:numCache>
            </c:numRef>
          </c:val>
          <c:smooth val="0"/>
          <c:extLst>
            <c:ext xmlns:c16="http://schemas.microsoft.com/office/drawing/2014/chart" uri="{C3380CC4-5D6E-409C-BE32-E72D297353CC}">
              <c16:uniqueId val="{00000004-14E1-43A8-845A-37B48FC95F33}"/>
            </c:ext>
          </c:extLst>
        </c:ser>
        <c:ser>
          <c:idx val="2"/>
          <c:order val="1"/>
          <c:tx>
            <c:strRef>
              <c:f>'１'!$C$59</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0"/>
              <c:layout>
                <c:manualLayout>
                  <c:x val="-7.199546485260771E-3"/>
                  <c:y val="-5.851205450733752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4E1-43A8-845A-37B48FC95F33}"/>
                </c:ext>
              </c:extLst>
            </c:dLbl>
            <c:numFmt formatCode="#,##0&quot;団体&quot;"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'１'!$A$60:$A$70</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'１'!$C$60:$C$70</c:f>
              <c:numCache>
                <c:formatCode>General</c:formatCode>
                <c:ptCount val="11"/>
                <c:pt idx="10">
                  <c:v>23</c:v>
                </c:pt>
              </c:numCache>
            </c:numRef>
          </c:val>
          <c:smooth val="0"/>
          <c:extLst>
            <c:ext xmlns:c16="http://schemas.microsoft.com/office/drawing/2014/chart" uri="{C3380CC4-5D6E-409C-BE32-E72D297353CC}">
              <c16:uniqueId val="{00000005-14E1-43A8-845A-37B48FC95F33}"/>
            </c:ext>
          </c:extLst>
        </c:ser>
        <c:dLbls>
          <c:dLblPos val="t"/>
          <c:showLegendKey val="0"/>
          <c:showVal val="1"/>
          <c:showCatName val="0"/>
          <c:showSerName val="0"/>
          <c:showPercent val="0"/>
          <c:showBubbleSize val="0"/>
        </c:dLbls>
        <c:marker val="1"/>
        <c:smooth val="0"/>
        <c:axId val="506166496"/>
        <c:axId val="506172320"/>
      </c:lineChart>
      <c:catAx>
        <c:axId val="50616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72320"/>
        <c:crosses val="autoZero"/>
        <c:auto val="1"/>
        <c:lblAlgn val="ctr"/>
        <c:lblOffset val="100"/>
        <c:noMultiLvlLbl val="0"/>
      </c:catAx>
      <c:valAx>
        <c:axId val="506172320"/>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66496"/>
        <c:crosses val="autoZero"/>
        <c:crossBetween val="between"/>
      </c:valAx>
      <c:spPr>
        <a:noFill/>
        <a:ln>
          <a:noFill/>
        </a:ln>
        <a:effectLst/>
      </c:spPr>
    </c:plotArea>
    <c:plotVisOnly val="1"/>
    <c:dispBlanksAs val="gap"/>
    <c:showDLblsOverMax val="0"/>
  </c:chart>
  <c:spPr>
    <a:solidFill>
      <a:sysClr val="window" lastClr="FFFFFF"/>
    </a:solid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'１'!$B$45</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6.0125283446712016E-2"/>
                  <c:y val="-0.11917872117400419"/>
                </c:manualLayout>
              </c:layout>
              <c:numFmt formatCode="#,##0.0&quot;万人&quot;"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DBF-41E6-8C62-2D2B2FBB1D91}"/>
                </c:ext>
              </c:extLst>
            </c:dLbl>
            <c:dLbl>
              <c:idx val="1"/>
              <c:delete val="1"/>
              <c:extLst>
                <c:ext xmlns:c15="http://schemas.microsoft.com/office/drawing/2012/chart" uri="{CE6537A1-D6FC-4f65-9D91-7224C49458BB}"/>
                <c:ext xmlns:c16="http://schemas.microsoft.com/office/drawing/2014/chart" uri="{C3380CC4-5D6E-409C-BE32-E72D297353CC}">
                  <c16:uniqueId val="{00000001-2DBF-41E6-8C62-2D2B2FBB1D91}"/>
                </c:ext>
              </c:extLst>
            </c:dLbl>
            <c:dLbl>
              <c:idx val="2"/>
              <c:delete val="1"/>
              <c:extLst>
                <c:ext xmlns:c15="http://schemas.microsoft.com/office/drawing/2012/chart" uri="{CE6537A1-D6FC-4f65-9D91-7224C49458BB}"/>
                <c:ext xmlns:c16="http://schemas.microsoft.com/office/drawing/2014/chart" uri="{C3380CC4-5D6E-409C-BE32-E72D297353CC}">
                  <c16:uniqueId val="{00000002-2DBF-41E6-8C62-2D2B2FBB1D91}"/>
                </c:ext>
              </c:extLst>
            </c:dLbl>
            <c:dLbl>
              <c:idx val="3"/>
              <c:delete val="1"/>
              <c:extLst>
                <c:ext xmlns:c15="http://schemas.microsoft.com/office/drawing/2012/chart" uri="{CE6537A1-D6FC-4f65-9D91-7224C49458BB}"/>
                <c:ext xmlns:c16="http://schemas.microsoft.com/office/drawing/2014/chart" uri="{C3380CC4-5D6E-409C-BE32-E72D297353CC}">
                  <c16:uniqueId val="{00000003-2DBF-41E6-8C62-2D2B2FBB1D91}"/>
                </c:ext>
              </c:extLst>
            </c:dLbl>
            <c:dLbl>
              <c:idx val="4"/>
              <c:numFmt formatCode="#,##0.0&quot;万人&quot;"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2DBF-41E6-8C62-2D2B2FBB1D91}"/>
                </c:ext>
              </c:extLst>
            </c:dLbl>
            <c:numFmt formatCode="#,##0.0_);[Red]\(#,##0.0\)"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'１'!$A$46:$A$56</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'１'!$B$46:$B$56</c:f>
              <c:numCache>
                <c:formatCode>#,##0_);[Red]\(#,##0\)</c:formatCode>
                <c:ptCount val="11"/>
                <c:pt idx="0">
                  <c:v>47241</c:v>
                </c:pt>
                <c:pt idx="1">
                  <c:v>45882</c:v>
                </c:pt>
                <c:pt idx="2">
                  <c:v>44822</c:v>
                </c:pt>
                <c:pt idx="3">
                  <c:v>44790</c:v>
                </c:pt>
                <c:pt idx="4">
                  <c:v>45023</c:v>
                </c:pt>
              </c:numCache>
            </c:numRef>
          </c:val>
          <c:smooth val="0"/>
          <c:extLst>
            <c:ext xmlns:c16="http://schemas.microsoft.com/office/drawing/2014/chart" uri="{C3380CC4-5D6E-409C-BE32-E72D297353CC}">
              <c16:uniqueId val="{00000005-2DBF-41E6-8C62-2D2B2FBB1D91}"/>
            </c:ext>
          </c:extLst>
        </c:ser>
        <c:ser>
          <c:idx val="2"/>
          <c:order val="1"/>
          <c:tx>
            <c:strRef>
              <c:f>'１'!$C$45</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numFmt formatCode="#,##0.0&quot;万人&quot;"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'１'!$A$46:$A$56</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'１'!$C$46:$C$56</c:f>
              <c:numCache>
                <c:formatCode>General</c:formatCode>
                <c:ptCount val="11"/>
                <c:pt idx="10" formatCode="#,##0_);[Red]\(#,##0\)">
                  <c:v>60000</c:v>
                </c:pt>
              </c:numCache>
            </c:numRef>
          </c:val>
          <c:smooth val="0"/>
          <c:extLst>
            <c:ext xmlns:c16="http://schemas.microsoft.com/office/drawing/2014/chart" uri="{C3380CC4-5D6E-409C-BE32-E72D297353CC}">
              <c16:uniqueId val="{00000006-2DBF-41E6-8C62-2D2B2FBB1D91}"/>
            </c:ext>
          </c:extLst>
        </c:ser>
        <c:dLbls>
          <c:dLblPos val="t"/>
          <c:showLegendKey val="0"/>
          <c:showVal val="1"/>
          <c:showCatName val="0"/>
          <c:showSerName val="0"/>
          <c:showPercent val="0"/>
          <c:showBubbleSize val="0"/>
        </c:dLbls>
        <c:marker val="1"/>
        <c:smooth val="0"/>
        <c:axId val="506166496"/>
        <c:axId val="506172320"/>
      </c:lineChart>
      <c:catAx>
        <c:axId val="50616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72320"/>
        <c:crosses val="autoZero"/>
        <c:auto val="1"/>
        <c:lblAlgn val="ctr"/>
        <c:lblOffset val="100"/>
        <c:noMultiLvlLbl val="0"/>
      </c:catAx>
      <c:valAx>
        <c:axId val="506172320"/>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6166496"/>
        <c:crosses val="autoZero"/>
        <c:crossBetween val="between"/>
        <c:dispUnits>
          <c:builtInUnit val="tenThousands"/>
        </c:dispUnits>
      </c:valAx>
      <c:spPr>
        <a:noFill/>
        <a:ln>
          <a:noFill/>
        </a:ln>
        <a:effectLst/>
      </c:spPr>
    </c:plotArea>
    <c:plotVisOnly val="1"/>
    <c:dispBlanksAs val="gap"/>
    <c:showDLblsOverMax val="0"/>
  </c:chart>
  <c:spPr>
    <a:solidFill>
      <a:sysClr val="window" lastClr="FFFFFF"/>
    </a:solid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'１'!$B$73</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0.10658049886621318"/>
                  <c:y val="-8.589779874213836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734-4579-9C94-0F577DECC236}"/>
                </c:ext>
              </c:extLst>
            </c:dLbl>
            <c:dLbl>
              <c:idx val="1"/>
              <c:delete val="1"/>
              <c:extLst>
                <c:ext xmlns:c15="http://schemas.microsoft.com/office/drawing/2012/chart" uri="{CE6537A1-D6FC-4f65-9D91-7224C49458BB}"/>
                <c:ext xmlns:c16="http://schemas.microsoft.com/office/drawing/2014/chart" uri="{C3380CC4-5D6E-409C-BE32-E72D297353CC}">
                  <c16:uniqueId val="{00000000-D734-4579-9C94-0F577DECC236}"/>
                </c:ext>
              </c:extLst>
            </c:dLbl>
            <c:dLbl>
              <c:idx val="2"/>
              <c:delete val="1"/>
              <c:extLst>
                <c:ext xmlns:c15="http://schemas.microsoft.com/office/drawing/2012/chart" uri="{CE6537A1-D6FC-4f65-9D91-7224C49458BB}"/>
                <c:ext xmlns:c16="http://schemas.microsoft.com/office/drawing/2014/chart" uri="{C3380CC4-5D6E-409C-BE32-E72D297353CC}">
                  <c16:uniqueId val="{00000001-D734-4579-9C94-0F577DECC236}"/>
                </c:ext>
              </c:extLst>
            </c:dLbl>
            <c:dLbl>
              <c:idx val="3"/>
              <c:delete val="1"/>
              <c:extLst>
                <c:ext xmlns:c15="http://schemas.microsoft.com/office/drawing/2012/chart" uri="{CE6537A1-D6FC-4f65-9D91-7224C49458BB}"/>
                <c:ext xmlns:c16="http://schemas.microsoft.com/office/drawing/2014/chart" uri="{C3380CC4-5D6E-409C-BE32-E72D297353CC}">
                  <c16:uniqueId val="{00000002-D734-4579-9C94-0F577DECC236}"/>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0425-4DBC-B380-B6B361D031FF}"/>
                </c:ext>
              </c:extLst>
            </c:dLbl>
            <c:dLbl>
              <c:idx val="5"/>
              <c:layout>
                <c:manualLayout>
                  <c:x val="-0.10808333333333335"/>
                  <c:y val="-0.1058663522012579"/>
                </c:manualLayout>
              </c:layout>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734-4579-9C94-0F577DECC236}"/>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'１'!$A$74:$A$81</c:f>
              <c:strCache>
                <c:ptCount val="8"/>
                <c:pt idx="0">
                  <c:v>H25</c:v>
                </c:pt>
                <c:pt idx="1">
                  <c:v>H26</c:v>
                </c:pt>
                <c:pt idx="2">
                  <c:v>H27</c:v>
                </c:pt>
                <c:pt idx="3">
                  <c:v>H28</c:v>
                </c:pt>
                <c:pt idx="4">
                  <c:v>H29</c:v>
                </c:pt>
                <c:pt idx="5">
                  <c:v>H30</c:v>
                </c:pt>
                <c:pt idx="6">
                  <c:v>R1</c:v>
                </c:pt>
                <c:pt idx="7">
                  <c:v>R2</c:v>
                </c:pt>
              </c:strCache>
            </c:strRef>
          </c:cat>
          <c:val>
            <c:numRef>
              <c:f>'１'!$B$74:$B$81</c:f>
              <c:numCache>
                <c:formatCode>General</c:formatCode>
                <c:ptCount val="8"/>
                <c:pt idx="0" formatCode="0.0%">
                  <c:v>0.38600000000000007</c:v>
                </c:pt>
                <c:pt idx="5" formatCode="0.0%">
                  <c:v>0.39100000000000007</c:v>
                </c:pt>
              </c:numCache>
            </c:numRef>
          </c:val>
          <c:smooth val="0"/>
          <c:extLst>
            <c:ext xmlns:c16="http://schemas.microsoft.com/office/drawing/2014/chart" uri="{C3380CC4-5D6E-409C-BE32-E72D297353CC}">
              <c16:uniqueId val="{00000005-D734-4579-9C94-0F577DECC236}"/>
            </c:ext>
          </c:extLst>
        </c:ser>
        <c:ser>
          <c:idx val="2"/>
          <c:order val="1"/>
          <c:tx>
            <c:strRef>
              <c:f>'１'!$C$73</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7"/>
              <c:layout>
                <c:manualLayout>
                  <c:x val="-2.7616780045351477E-2"/>
                  <c:y val="-9.373322851153041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734-4579-9C94-0F577DECC236}"/>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'１'!$A$74:$A$81</c:f>
              <c:strCache>
                <c:ptCount val="8"/>
                <c:pt idx="0">
                  <c:v>H25</c:v>
                </c:pt>
                <c:pt idx="1">
                  <c:v>H26</c:v>
                </c:pt>
                <c:pt idx="2">
                  <c:v>H27</c:v>
                </c:pt>
                <c:pt idx="3">
                  <c:v>H28</c:v>
                </c:pt>
                <c:pt idx="4">
                  <c:v>H29</c:v>
                </c:pt>
                <c:pt idx="5">
                  <c:v>H30</c:v>
                </c:pt>
                <c:pt idx="6">
                  <c:v>R1</c:v>
                </c:pt>
                <c:pt idx="7">
                  <c:v>R2</c:v>
                </c:pt>
              </c:strCache>
            </c:strRef>
          </c:cat>
          <c:val>
            <c:numRef>
              <c:f>'１'!$C$74:$C$81</c:f>
              <c:numCache>
                <c:formatCode>General</c:formatCode>
                <c:ptCount val="8"/>
                <c:pt idx="7" formatCode="0%">
                  <c:v>0.5</c:v>
                </c:pt>
              </c:numCache>
            </c:numRef>
          </c:val>
          <c:smooth val="0"/>
          <c:extLst>
            <c:ext xmlns:c16="http://schemas.microsoft.com/office/drawing/2014/chart" uri="{C3380CC4-5D6E-409C-BE32-E72D297353CC}">
              <c16:uniqueId val="{00000006-D734-4579-9C94-0F577DECC236}"/>
            </c:ext>
          </c:extLst>
        </c:ser>
        <c:dLbls>
          <c:showLegendKey val="0"/>
          <c:showVal val="1"/>
          <c:showCatName val="0"/>
          <c:showSerName val="0"/>
          <c:showPercent val="0"/>
          <c:showBubbleSize val="0"/>
        </c:dLbls>
        <c:marker val="1"/>
        <c:smooth val="0"/>
        <c:axId val="83165568"/>
        <c:axId val="83167104"/>
      </c:lineChart>
      <c:catAx>
        <c:axId val="83165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3167104"/>
        <c:crosses val="autoZero"/>
        <c:auto val="1"/>
        <c:lblAlgn val="ctr"/>
        <c:lblOffset val="100"/>
        <c:noMultiLvlLbl val="0"/>
      </c:catAx>
      <c:valAx>
        <c:axId val="83167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3165568"/>
        <c:crosses val="autoZero"/>
        <c:crossBetween val="between"/>
      </c:valAx>
      <c:spPr>
        <a:noFill/>
        <a:ln>
          <a:noFill/>
        </a:ln>
        <a:effectLst/>
      </c:spPr>
    </c:plotArea>
    <c:plotVisOnly val="1"/>
    <c:dispBlanksAs val="gap"/>
    <c:showDLblsOverMax val="0"/>
  </c:chart>
  <c:spPr>
    <a:solidFill>
      <a:sysClr val="window" lastClr="FFFFFF"/>
    </a:solid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'１'!$B$86</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0"/>
              <c:layout>
                <c:manualLayout>
                  <c:x val="-7.0627551020408158E-2"/>
                  <c:y val="-0.1191787211740041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FA-425F-AAF8-7CE1B859D945}"/>
                </c:ext>
              </c:extLst>
            </c:dLbl>
            <c:dLbl>
              <c:idx val="1"/>
              <c:delete val="1"/>
              <c:extLst>
                <c:ext xmlns:c15="http://schemas.microsoft.com/office/drawing/2012/chart" uri="{CE6537A1-D6FC-4f65-9D91-7224C49458BB}"/>
                <c:ext xmlns:c16="http://schemas.microsoft.com/office/drawing/2014/chart" uri="{C3380CC4-5D6E-409C-BE32-E72D297353CC}">
                  <c16:uniqueId val="{00000000-64FA-425F-AAF8-7CE1B859D945}"/>
                </c:ext>
              </c:extLst>
            </c:dLbl>
            <c:dLbl>
              <c:idx val="2"/>
              <c:delete val="1"/>
              <c:extLst>
                <c:ext xmlns:c15="http://schemas.microsoft.com/office/drawing/2012/chart" uri="{CE6537A1-D6FC-4f65-9D91-7224C49458BB}"/>
                <c:ext xmlns:c16="http://schemas.microsoft.com/office/drawing/2014/chart" uri="{C3380CC4-5D6E-409C-BE32-E72D297353CC}">
                  <c16:uniqueId val="{00000001-64FA-425F-AAF8-7CE1B859D945}"/>
                </c:ext>
              </c:extLst>
            </c:dLbl>
            <c:dLbl>
              <c:idx val="3"/>
              <c:delete val="1"/>
              <c:extLst>
                <c:ext xmlns:c15="http://schemas.microsoft.com/office/drawing/2012/chart" uri="{CE6537A1-D6FC-4f65-9D91-7224C49458BB}"/>
                <c:ext xmlns:c16="http://schemas.microsoft.com/office/drawing/2014/chart" uri="{C3380CC4-5D6E-409C-BE32-E72D297353CC}">
                  <c16:uniqueId val="{00000002-64FA-425F-AAF8-7CE1B859D945}"/>
                </c:ext>
              </c:extLst>
            </c:dLbl>
            <c:dLbl>
              <c:idx val="4"/>
              <c:numFmt formatCode="#,##0&quot;万戸&quot;"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E412-4012-A60C-FD7520FC3F28}"/>
                </c:ext>
              </c:extLst>
            </c:dLbl>
            <c:dLbl>
              <c:idx val="5"/>
              <c:numFmt formatCode="#,##0&quot;万戸&quot;"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1-E412-4012-A60C-FD7520FC3F28}"/>
                </c:ext>
              </c:extLst>
            </c:dLbl>
            <c:numFmt formatCode="#,##0&quot;万戸&quot;"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'１'!$A$87:$A$99</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'１'!$B$87:$B$99</c:f>
              <c:numCache>
                <c:formatCode>General</c:formatCode>
                <c:ptCount val="13"/>
                <c:pt idx="0" formatCode="#,##0_);[Red]\(#,##0\)">
                  <c:v>120000</c:v>
                </c:pt>
                <c:pt idx="5" formatCode="#,##0_);[Red]\(#,##0\)">
                  <c:v>120000</c:v>
                </c:pt>
              </c:numCache>
            </c:numRef>
          </c:val>
          <c:smooth val="0"/>
          <c:extLst>
            <c:ext xmlns:c16="http://schemas.microsoft.com/office/drawing/2014/chart" uri="{C3380CC4-5D6E-409C-BE32-E72D297353CC}">
              <c16:uniqueId val="{00000005-64FA-425F-AAF8-7CE1B859D945}"/>
            </c:ext>
          </c:extLst>
        </c:ser>
        <c:ser>
          <c:idx val="2"/>
          <c:order val="1"/>
          <c:tx>
            <c:strRef>
              <c:f>'１'!$C$86</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2"/>
              <c:layout>
                <c:manualLayout>
                  <c:x val="0"/>
                  <c:y val="-9.5882075471698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4FA-425F-AAF8-7CE1B859D945}"/>
                </c:ext>
              </c:extLst>
            </c:dLbl>
            <c:numFmt formatCode="#,##0&quot;万戸&quot;"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'１'!$A$87:$A$99</c:f>
              <c:strCache>
                <c:ptCount val="13"/>
                <c:pt idx="0">
                  <c:v>H25</c:v>
                </c:pt>
                <c:pt idx="1">
                  <c:v>H26</c:v>
                </c:pt>
                <c:pt idx="2">
                  <c:v>H27</c:v>
                </c:pt>
                <c:pt idx="3">
                  <c:v>H28</c:v>
                </c:pt>
                <c:pt idx="4">
                  <c:v>H29</c:v>
                </c:pt>
                <c:pt idx="5">
                  <c:v>H30</c:v>
                </c:pt>
                <c:pt idx="6">
                  <c:v>R1</c:v>
                </c:pt>
                <c:pt idx="7">
                  <c:v>R2</c:v>
                </c:pt>
                <c:pt idx="8">
                  <c:v>R3</c:v>
                </c:pt>
                <c:pt idx="9">
                  <c:v>R4</c:v>
                </c:pt>
                <c:pt idx="10">
                  <c:v>R5</c:v>
                </c:pt>
                <c:pt idx="11">
                  <c:v>R6</c:v>
                </c:pt>
                <c:pt idx="12">
                  <c:v>R7</c:v>
                </c:pt>
              </c:strCache>
            </c:strRef>
          </c:cat>
          <c:val>
            <c:numRef>
              <c:f>'１'!$C$87:$C$99</c:f>
              <c:numCache>
                <c:formatCode>General</c:formatCode>
                <c:ptCount val="13"/>
                <c:pt idx="12" formatCode="#,##0_);[Red]\(#,##0\)">
                  <c:v>200000</c:v>
                </c:pt>
              </c:numCache>
            </c:numRef>
          </c:val>
          <c:smooth val="0"/>
          <c:extLst>
            <c:ext xmlns:c16="http://schemas.microsoft.com/office/drawing/2014/chart" uri="{C3380CC4-5D6E-409C-BE32-E72D297353CC}">
              <c16:uniqueId val="{00000006-64FA-425F-AAF8-7CE1B859D945}"/>
            </c:ext>
          </c:extLst>
        </c:ser>
        <c:dLbls>
          <c:showLegendKey val="0"/>
          <c:showVal val="1"/>
          <c:showCatName val="0"/>
          <c:showSerName val="0"/>
          <c:showPercent val="0"/>
          <c:showBubbleSize val="0"/>
        </c:dLbls>
        <c:marker val="1"/>
        <c:smooth val="0"/>
        <c:axId val="83328000"/>
        <c:axId val="83329792"/>
      </c:lineChart>
      <c:catAx>
        <c:axId val="8332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3329792"/>
        <c:crosses val="autoZero"/>
        <c:auto val="1"/>
        <c:lblAlgn val="ctr"/>
        <c:lblOffset val="100"/>
        <c:noMultiLvlLbl val="0"/>
      </c:catAx>
      <c:valAx>
        <c:axId val="8332979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3328000"/>
        <c:crosses val="autoZero"/>
        <c:crossBetween val="between"/>
        <c:dispUnits>
          <c:builtInUnit val="tenThousands"/>
        </c:dispUnits>
      </c:valAx>
      <c:spPr>
        <a:noFill/>
        <a:ln>
          <a:noFill/>
        </a:ln>
        <a:effectLst/>
      </c:spPr>
    </c:plotArea>
    <c:plotVisOnly val="1"/>
    <c:dispBlanksAs val="gap"/>
    <c:showDLblsOverMax val="0"/>
  </c:chart>
  <c:spPr>
    <a:solidFill>
      <a:sysClr val="window" lastClr="FFFFFF"/>
    </a:solid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'２'!$B$3</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AC08-41B8-A6D9-11617DA03499}"/>
                </c:ext>
              </c:extLst>
            </c:dLbl>
            <c:dLbl>
              <c:idx val="2"/>
              <c:delete val="1"/>
              <c:extLst>
                <c:ext xmlns:c15="http://schemas.microsoft.com/office/drawing/2012/chart" uri="{CE6537A1-D6FC-4f65-9D91-7224C49458BB}"/>
                <c:ext xmlns:c16="http://schemas.microsoft.com/office/drawing/2014/chart" uri="{C3380CC4-5D6E-409C-BE32-E72D297353CC}">
                  <c16:uniqueId val="{00000001-AC08-41B8-A6D9-11617DA03499}"/>
                </c:ext>
              </c:extLst>
            </c:dLbl>
            <c:dLbl>
              <c:idx val="3"/>
              <c:delete val="1"/>
              <c:extLst>
                <c:ext xmlns:c15="http://schemas.microsoft.com/office/drawing/2012/chart" uri="{CE6537A1-D6FC-4f65-9D91-7224C49458BB}"/>
                <c:ext xmlns:c16="http://schemas.microsoft.com/office/drawing/2014/chart" uri="{C3380CC4-5D6E-409C-BE32-E72D297353CC}">
                  <c16:uniqueId val="{00000002-AC08-41B8-A6D9-11617DA03499}"/>
                </c:ext>
              </c:extLst>
            </c:dLbl>
            <c:dLbl>
              <c:idx val="4"/>
              <c:layout>
                <c:manualLayout>
                  <c:x val="-0.11018027210884354"/>
                  <c:y val="-6.592924528301887E-2"/>
                </c:manualLayout>
              </c:layout>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C08-41B8-A6D9-11617DA03499}"/>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'２'!$A$4:$A$14</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'２'!$B$4:$B$14</c:f>
              <c:numCache>
                <c:formatCode>0.0%</c:formatCode>
                <c:ptCount val="11"/>
                <c:pt idx="0">
                  <c:v>0.81499999999999995</c:v>
                </c:pt>
                <c:pt idx="1">
                  <c:v>0.75800000000000012</c:v>
                </c:pt>
                <c:pt idx="2">
                  <c:v>0.78600000000000003</c:v>
                </c:pt>
                <c:pt idx="3">
                  <c:v>0.72000000000000008</c:v>
                </c:pt>
                <c:pt idx="4">
                  <c:v>0.83500000000000008</c:v>
                </c:pt>
              </c:numCache>
            </c:numRef>
          </c:val>
          <c:smooth val="0"/>
          <c:extLst>
            <c:ext xmlns:c16="http://schemas.microsoft.com/office/drawing/2014/chart" uri="{C3380CC4-5D6E-409C-BE32-E72D297353CC}">
              <c16:uniqueId val="{00000004-AC08-41B8-A6D9-11617DA03499}"/>
            </c:ext>
          </c:extLst>
        </c:ser>
        <c:ser>
          <c:idx val="2"/>
          <c:order val="1"/>
          <c:tx>
            <c:strRef>
              <c:f>'２'!$C$3</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dLbl>
              <c:idx val="10"/>
              <c:layout>
                <c:manualLayout>
                  <c:x val="-1.2433956916099772E-2"/>
                  <c:y val="-8.076205450733753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C08-41B8-A6D9-11617DA03499}"/>
                </c:ext>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'２'!$A$4:$A$14</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'２'!$C$4:$C$14</c:f>
              <c:numCache>
                <c:formatCode>General</c:formatCode>
                <c:ptCount val="11"/>
                <c:pt idx="10" formatCode="0.0%">
                  <c:v>0.85000000000000009</c:v>
                </c:pt>
              </c:numCache>
            </c:numRef>
          </c:val>
          <c:smooth val="0"/>
          <c:extLst>
            <c:ext xmlns:c16="http://schemas.microsoft.com/office/drawing/2014/chart" uri="{C3380CC4-5D6E-409C-BE32-E72D297353CC}">
              <c16:uniqueId val="{00000005-AC08-41B8-A6D9-11617DA03499}"/>
            </c:ext>
          </c:extLst>
        </c:ser>
        <c:dLbls>
          <c:showLegendKey val="0"/>
          <c:showVal val="1"/>
          <c:showCatName val="0"/>
          <c:showSerName val="0"/>
          <c:showPercent val="0"/>
          <c:showBubbleSize val="0"/>
        </c:dLbls>
        <c:marker val="1"/>
        <c:smooth val="0"/>
        <c:axId val="83647488"/>
        <c:axId val="83665664"/>
      </c:lineChart>
      <c:catAx>
        <c:axId val="8364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3665664"/>
        <c:crosses val="autoZero"/>
        <c:auto val="1"/>
        <c:lblAlgn val="ctr"/>
        <c:lblOffset val="100"/>
        <c:noMultiLvlLbl val="0"/>
      </c:catAx>
      <c:valAx>
        <c:axId val="83665664"/>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3647488"/>
        <c:crosses val="autoZero"/>
        <c:crossBetween val="between"/>
        <c:majorUnit val="0.2"/>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'２'!$B$17</c:f>
              <c:strCache>
                <c:ptCount val="1"/>
                <c:pt idx="0">
                  <c:v>進捗状況</c:v>
                </c:pt>
              </c:strCache>
            </c:strRef>
          </c:tx>
          <c:spPr>
            <a:ln w="28575" cap="rnd">
              <a:noFill/>
              <a:round/>
            </a:ln>
            <a:effectLst/>
          </c:spPr>
          <c:marker>
            <c:symbol val="circle"/>
            <c:size val="7"/>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77E4-40C1-861B-7B0C1FD1B748}"/>
                </c:ext>
              </c:extLst>
            </c:dLbl>
            <c:dLbl>
              <c:idx val="2"/>
              <c:delete val="1"/>
              <c:extLst>
                <c:ext xmlns:c15="http://schemas.microsoft.com/office/drawing/2012/chart" uri="{CE6537A1-D6FC-4f65-9D91-7224C49458BB}"/>
                <c:ext xmlns:c16="http://schemas.microsoft.com/office/drawing/2014/chart" uri="{C3380CC4-5D6E-409C-BE32-E72D297353CC}">
                  <c16:uniqueId val="{00000001-77E4-40C1-861B-7B0C1FD1B748}"/>
                </c:ext>
              </c:extLst>
            </c:dLbl>
            <c:dLbl>
              <c:idx val="3"/>
              <c:delete val="1"/>
              <c:extLst>
                <c:ext xmlns:c15="http://schemas.microsoft.com/office/drawing/2012/chart" uri="{CE6537A1-D6FC-4f65-9D91-7224C49458BB}"/>
                <c:ext xmlns:c16="http://schemas.microsoft.com/office/drawing/2014/chart" uri="{C3380CC4-5D6E-409C-BE32-E72D297353CC}">
                  <c16:uniqueId val="{00000002-77E4-40C1-861B-7B0C1FD1B748}"/>
                </c:ext>
              </c:extLst>
            </c:dLbl>
            <c:dLbl>
              <c:idx val="4"/>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EABE-4150-8C89-04446D0B958D}"/>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accent1"/>
                </a:solidFill>
                <a:prstDash val="sysDot"/>
              </a:ln>
              <a:effectLst/>
            </c:spPr>
            <c:trendlineType val="linear"/>
            <c:dispRSqr val="0"/>
            <c:dispEq val="0"/>
          </c:trendline>
          <c:cat>
            <c:strRef>
              <c:f>'２'!$A$18:$A$28</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'２'!$B$18:$B$28</c:f>
              <c:numCache>
                <c:formatCode>0.0%</c:formatCode>
                <c:ptCount val="11"/>
                <c:pt idx="0">
                  <c:v>0.63600000000000012</c:v>
                </c:pt>
                <c:pt idx="1">
                  <c:v>0.64200000000000013</c:v>
                </c:pt>
                <c:pt idx="2">
                  <c:v>0.67200000000000015</c:v>
                </c:pt>
                <c:pt idx="3">
                  <c:v>0.53</c:v>
                </c:pt>
                <c:pt idx="4">
                  <c:v>0.61900000000000011</c:v>
                </c:pt>
              </c:numCache>
            </c:numRef>
          </c:val>
          <c:smooth val="0"/>
          <c:extLst>
            <c:ext xmlns:c16="http://schemas.microsoft.com/office/drawing/2014/chart" uri="{C3380CC4-5D6E-409C-BE32-E72D297353CC}">
              <c16:uniqueId val="{00000004-77E4-40C1-861B-7B0C1FD1B748}"/>
            </c:ext>
          </c:extLst>
        </c:ser>
        <c:ser>
          <c:idx val="2"/>
          <c:order val="1"/>
          <c:tx>
            <c:strRef>
              <c:f>'２'!$C$17</c:f>
              <c:strCache>
                <c:ptCount val="1"/>
                <c:pt idx="0">
                  <c:v>目標値</c:v>
                </c:pt>
              </c:strCache>
            </c:strRef>
          </c:tx>
          <c:spPr>
            <a:ln w="25400" cap="rnd">
              <a:noFill/>
              <a:round/>
            </a:ln>
            <a:effectLst/>
          </c:spPr>
          <c:marker>
            <c:symbol val="square"/>
            <c:size val="10"/>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'２'!$A$18:$A$28</c:f>
              <c:strCache>
                <c:ptCount val="11"/>
                <c:pt idx="0">
                  <c:v>H27</c:v>
                </c:pt>
                <c:pt idx="1">
                  <c:v>H28</c:v>
                </c:pt>
                <c:pt idx="2">
                  <c:v>H29</c:v>
                </c:pt>
                <c:pt idx="3">
                  <c:v>H30</c:v>
                </c:pt>
                <c:pt idx="4">
                  <c:v>R1</c:v>
                </c:pt>
                <c:pt idx="5">
                  <c:v>R2</c:v>
                </c:pt>
                <c:pt idx="6">
                  <c:v>R3</c:v>
                </c:pt>
                <c:pt idx="7">
                  <c:v>R4</c:v>
                </c:pt>
                <c:pt idx="8">
                  <c:v>R5</c:v>
                </c:pt>
                <c:pt idx="9">
                  <c:v>R6</c:v>
                </c:pt>
                <c:pt idx="10">
                  <c:v>R7</c:v>
                </c:pt>
              </c:strCache>
            </c:strRef>
          </c:cat>
          <c:val>
            <c:numRef>
              <c:f>'２'!$C$18:$C$28</c:f>
              <c:numCache>
                <c:formatCode>General</c:formatCode>
                <c:ptCount val="11"/>
                <c:pt idx="10" formatCode="0.0%">
                  <c:v>0.75000000000000011</c:v>
                </c:pt>
              </c:numCache>
            </c:numRef>
          </c:val>
          <c:smooth val="0"/>
          <c:extLst>
            <c:ext xmlns:c16="http://schemas.microsoft.com/office/drawing/2014/chart" uri="{C3380CC4-5D6E-409C-BE32-E72D297353CC}">
              <c16:uniqueId val="{00000005-77E4-40C1-861B-7B0C1FD1B748}"/>
            </c:ext>
          </c:extLst>
        </c:ser>
        <c:dLbls>
          <c:showLegendKey val="0"/>
          <c:showVal val="1"/>
          <c:showCatName val="0"/>
          <c:showSerName val="0"/>
          <c:showPercent val="0"/>
          <c:showBubbleSize val="0"/>
        </c:dLbls>
        <c:marker val="1"/>
        <c:smooth val="0"/>
        <c:axId val="83817216"/>
        <c:axId val="83818752"/>
      </c:lineChart>
      <c:catAx>
        <c:axId val="8381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3818752"/>
        <c:crosses val="autoZero"/>
        <c:auto val="1"/>
        <c:lblAlgn val="ctr"/>
        <c:lblOffset val="100"/>
        <c:noMultiLvlLbl val="0"/>
      </c:catAx>
      <c:valAx>
        <c:axId val="83818752"/>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3817216"/>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35A81F1B-0329-4052-BE59-1AFDD22F778C}" type="datetimeFigureOut">
              <a:rPr kumimoji="1" lang="ja-JP" altLang="en-US" smtClean="0"/>
              <a:pPr/>
              <a:t>2020/6/3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F8942646-AE46-4063-930C-1DDE33F9934D}" type="slidenum">
              <a:rPr kumimoji="1" lang="ja-JP" altLang="en-US" smtClean="0"/>
              <a:pPr/>
              <a:t>‹#›</a:t>
            </a:fld>
            <a:endParaRPr kumimoji="1" lang="ja-JP" altLang="en-US"/>
          </a:p>
        </p:txBody>
      </p:sp>
    </p:spTree>
    <p:extLst>
      <p:ext uri="{BB962C8B-B14F-4D97-AF65-F5344CB8AC3E}">
        <p14:creationId xmlns:p14="http://schemas.microsoft.com/office/powerpoint/2010/main" val="8989241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pPr/>
              <a:t>2</a:t>
            </a:fld>
            <a:endParaRPr kumimoji="1" lang="ja-JP" altLang="en-US"/>
          </a:p>
        </p:txBody>
      </p:sp>
    </p:spTree>
    <p:extLst>
      <p:ext uri="{BB962C8B-B14F-4D97-AF65-F5344CB8AC3E}">
        <p14:creationId xmlns:p14="http://schemas.microsoft.com/office/powerpoint/2010/main" val="4240215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14</a:t>
            </a:fld>
            <a:endParaRPr kumimoji="1" lang="ja-JP" altLang="en-US"/>
          </a:p>
        </p:txBody>
      </p:sp>
    </p:spTree>
    <p:extLst>
      <p:ext uri="{BB962C8B-B14F-4D97-AF65-F5344CB8AC3E}">
        <p14:creationId xmlns:p14="http://schemas.microsoft.com/office/powerpoint/2010/main" val="587716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16</a:t>
            </a:fld>
            <a:endParaRPr kumimoji="1" lang="ja-JP" altLang="en-US"/>
          </a:p>
        </p:txBody>
      </p:sp>
    </p:spTree>
    <p:extLst>
      <p:ext uri="{BB962C8B-B14F-4D97-AF65-F5344CB8AC3E}">
        <p14:creationId xmlns:p14="http://schemas.microsoft.com/office/powerpoint/2010/main" val="170820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17</a:t>
            </a:fld>
            <a:endParaRPr kumimoji="1" lang="ja-JP" altLang="en-US"/>
          </a:p>
        </p:txBody>
      </p:sp>
    </p:spTree>
    <p:extLst>
      <p:ext uri="{BB962C8B-B14F-4D97-AF65-F5344CB8AC3E}">
        <p14:creationId xmlns:p14="http://schemas.microsoft.com/office/powerpoint/2010/main" val="1614927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18</a:t>
            </a:fld>
            <a:endParaRPr kumimoji="1" lang="ja-JP" altLang="en-US"/>
          </a:p>
        </p:txBody>
      </p:sp>
    </p:spTree>
    <p:extLst>
      <p:ext uri="{BB962C8B-B14F-4D97-AF65-F5344CB8AC3E}">
        <p14:creationId xmlns:p14="http://schemas.microsoft.com/office/powerpoint/2010/main" val="1715366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20</a:t>
            </a:fld>
            <a:endParaRPr kumimoji="1" lang="ja-JP" altLang="en-US"/>
          </a:p>
        </p:txBody>
      </p:sp>
    </p:spTree>
    <p:extLst>
      <p:ext uri="{BB962C8B-B14F-4D97-AF65-F5344CB8AC3E}">
        <p14:creationId xmlns:p14="http://schemas.microsoft.com/office/powerpoint/2010/main" val="1287082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21</a:t>
            </a:fld>
            <a:endParaRPr kumimoji="1" lang="ja-JP" altLang="en-US"/>
          </a:p>
        </p:txBody>
      </p:sp>
    </p:spTree>
    <p:extLst>
      <p:ext uri="{BB962C8B-B14F-4D97-AF65-F5344CB8AC3E}">
        <p14:creationId xmlns:p14="http://schemas.microsoft.com/office/powerpoint/2010/main" val="451903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22</a:t>
            </a:fld>
            <a:endParaRPr kumimoji="1" lang="ja-JP" altLang="en-US"/>
          </a:p>
        </p:txBody>
      </p:sp>
    </p:spTree>
    <p:extLst>
      <p:ext uri="{BB962C8B-B14F-4D97-AF65-F5344CB8AC3E}">
        <p14:creationId xmlns:p14="http://schemas.microsoft.com/office/powerpoint/2010/main" val="3582200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23</a:t>
            </a:fld>
            <a:endParaRPr kumimoji="1" lang="ja-JP" altLang="en-US"/>
          </a:p>
        </p:txBody>
      </p:sp>
    </p:spTree>
    <p:extLst>
      <p:ext uri="{BB962C8B-B14F-4D97-AF65-F5344CB8AC3E}">
        <p14:creationId xmlns:p14="http://schemas.microsoft.com/office/powerpoint/2010/main" val="4048782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67075" y="511175"/>
            <a:ext cx="340518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24</a:t>
            </a:fld>
            <a:endParaRPr kumimoji="1" lang="ja-JP" altLang="en-US"/>
          </a:p>
        </p:txBody>
      </p:sp>
    </p:spTree>
    <p:extLst>
      <p:ext uri="{BB962C8B-B14F-4D97-AF65-F5344CB8AC3E}">
        <p14:creationId xmlns:p14="http://schemas.microsoft.com/office/powerpoint/2010/main" val="1789579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4</a:t>
            </a:fld>
            <a:endParaRPr kumimoji="1" lang="ja-JP" altLang="en-US"/>
          </a:p>
        </p:txBody>
      </p:sp>
    </p:spTree>
    <p:extLst>
      <p:ext uri="{BB962C8B-B14F-4D97-AF65-F5344CB8AC3E}">
        <p14:creationId xmlns:p14="http://schemas.microsoft.com/office/powerpoint/2010/main" val="3517104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5</a:t>
            </a:fld>
            <a:endParaRPr kumimoji="1" lang="ja-JP" altLang="en-US"/>
          </a:p>
        </p:txBody>
      </p:sp>
    </p:spTree>
    <p:extLst>
      <p:ext uri="{BB962C8B-B14F-4D97-AF65-F5344CB8AC3E}">
        <p14:creationId xmlns:p14="http://schemas.microsoft.com/office/powerpoint/2010/main" val="3984286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6</a:t>
            </a:fld>
            <a:endParaRPr kumimoji="1" lang="ja-JP" altLang="en-US"/>
          </a:p>
        </p:txBody>
      </p:sp>
    </p:spTree>
    <p:extLst>
      <p:ext uri="{BB962C8B-B14F-4D97-AF65-F5344CB8AC3E}">
        <p14:creationId xmlns:p14="http://schemas.microsoft.com/office/powerpoint/2010/main" val="86741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8</a:t>
            </a:fld>
            <a:endParaRPr kumimoji="1" lang="ja-JP" altLang="en-US"/>
          </a:p>
        </p:txBody>
      </p:sp>
    </p:spTree>
    <p:extLst>
      <p:ext uri="{BB962C8B-B14F-4D97-AF65-F5344CB8AC3E}">
        <p14:creationId xmlns:p14="http://schemas.microsoft.com/office/powerpoint/2010/main" val="3386947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9</a:t>
            </a:fld>
            <a:endParaRPr kumimoji="1" lang="ja-JP" altLang="en-US"/>
          </a:p>
        </p:txBody>
      </p:sp>
    </p:spTree>
    <p:extLst>
      <p:ext uri="{BB962C8B-B14F-4D97-AF65-F5344CB8AC3E}">
        <p14:creationId xmlns:p14="http://schemas.microsoft.com/office/powerpoint/2010/main" val="1964115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10</a:t>
            </a:fld>
            <a:endParaRPr kumimoji="1" lang="ja-JP" altLang="en-US"/>
          </a:p>
        </p:txBody>
      </p:sp>
    </p:spTree>
    <p:extLst>
      <p:ext uri="{BB962C8B-B14F-4D97-AF65-F5344CB8AC3E}">
        <p14:creationId xmlns:p14="http://schemas.microsoft.com/office/powerpoint/2010/main" val="1071987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12</a:t>
            </a:fld>
            <a:endParaRPr kumimoji="1" lang="ja-JP" altLang="en-US"/>
          </a:p>
        </p:txBody>
      </p:sp>
    </p:spTree>
    <p:extLst>
      <p:ext uri="{BB962C8B-B14F-4D97-AF65-F5344CB8AC3E}">
        <p14:creationId xmlns:p14="http://schemas.microsoft.com/office/powerpoint/2010/main" val="713993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pPr/>
              <a:t>13</a:t>
            </a:fld>
            <a:endParaRPr kumimoji="1" lang="ja-JP" altLang="en-US"/>
          </a:p>
        </p:txBody>
      </p:sp>
    </p:spTree>
    <p:extLst>
      <p:ext uri="{BB962C8B-B14F-4D97-AF65-F5344CB8AC3E}">
        <p14:creationId xmlns:p14="http://schemas.microsoft.com/office/powerpoint/2010/main" val="2769666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pPr/>
              <a:t>2020/6/3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84753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pPr/>
              <a:t>2020/6/3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3421196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pPr/>
              <a:t>2020/6/3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422473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pPr/>
              <a:t>2020/6/3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199863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pPr/>
              <a:t>2020/6/3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8236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pPr/>
              <a:t>2020/6/3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34180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6B7BFB5-2B15-4C02-8063-BC84DDF5EED7}" type="datetimeFigureOut">
              <a:rPr kumimoji="1" lang="ja-JP" altLang="en-US" smtClean="0"/>
              <a:pPr/>
              <a:t>2020/6/3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264156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6B7BFB5-2B15-4C02-8063-BC84DDF5EED7}" type="datetimeFigureOut">
              <a:rPr kumimoji="1" lang="ja-JP" altLang="en-US" smtClean="0"/>
              <a:pPr/>
              <a:t>2020/6/3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393025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B7BFB5-2B15-4C02-8063-BC84DDF5EED7}" type="datetimeFigureOut">
              <a:rPr kumimoji="1" lang="ja-JP" altLang="en-US" smtClean="0"/>
              <a:pPr/>
              <a:t>2020/6/3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2672164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pPr/>
              <a:t>2020/6/3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353047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pPr/>
              <a:t>2020/6/3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144665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7BFB5-2B15-4C02-8063-BC84DDF5EED7}" type="datetimeFigureOut">
              <a:rPr kumimoji="1" lang="ja-JP" altLang="en-US" smtClean="0"/>
              <a:pPr/>
              <a:t>2020/6/3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7A614-994C-4A24-AF5B-0E0B47F2C510}" type="slidenum">
              <a:rPr kumimoji="1" lang="ja-JP" altLang="en-US" smtClean="0"/>
              <a:pPr/>
              <a:t>‹#›</a:t>
            </a:fld>
            <a:endParaRPr kumimoji="1" lang="ja-JP" altLang="en-US"/>
          </a:p>
        </p:txBody>
      </p:sp>
    </p:spTree>
    <p:extLst>
      <p:ext uri="{BB962C8B-B14F-4D97-AF65-F5344CB8AC3E}">
        <p14:creationId xmlns:p14="http://schemas.microsoft.com/office/powerpoint/2010/main" val="13897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emf"/><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chart" Target="../charts/chart16.xml"/></Relationships>
</file>

<file path=ppt/slides/_rels/slide1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1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chart" Target="../charts/chart26.xml"/><Relationship Id="rId4" Type="http://schemas.openxmlformats.org/officeDocument/2006/relationships/chart" Target="../charts/chart25.xml"/></Relationships>
</file>

<file path=ppt/slides/_rels/slide1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31.xml"/><Relationship Id="rId4" Type="http://schemas.openxmlformats.org/officeDocument/2006/relationships/chart" Target="../charts/chart30.xml"/></Relationships>
</file>

<file path=ppt/slides/_rels/slide2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chart" Target="../charts/chart34.xml"/><Relationship Id="rId4" Type="http://schemas.openxmlformats.org/officeDocument/2006/relationships/chart" Target="../charts/chart33.xml"/></Relationships>
</file>

<file path=ppt/slides/_rels/slide2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37.xml"/><Relationship Id="rId4" Type="http://schemas.openxmlformats.org/officeDocument/2006/relationships/chart" Target="../charts/char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hart" Target="../charts/chart13.xml"/><Relationship Id="rId4" Type="http://schemas.openxmlformats.org/officeDocument/2006/relationships/chart" Target="../charts/char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住まうビジョン・大阪の進捗状況の点検・評価</a:t>
            </a: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a:t>
            </a:fld>
            <a:endParaRPr kumimoji="1" lang="en-US" altLang="ja-JP" sz="1200" dirty="0">
              <a:solidFill>
                <a:schemeClr val="tx1"/>
              </a:solidFill>
              <a:latin typeface="HGSｺﾞｼｯｸM" pitchFamily="50" charset="-128"/>
              <a:ea typeface="HGSｺﾞｼｯｸM" pitchFamily="50" charset="-128"/>
            </a:endParaRPr>
          </a:p>
        </p:txBody>
      </p:sp>
      <p:sp>
        <p:nvSpPr>
          <p:cNvPr id="5" name="正方形/長方形 4"/>
          <p:cNvSpPr/>
          <p:nvPr/>
        </p:nvSpPr>
        <p:spPr>
          <a:xfrm>
            <a:off x="7298575" y="263578"/>
            <a:ext cx="1617232" cy="40011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2000">
                <a:solidFill>
                  <a:schemeClr val="tx1"/>
                </a:solidFill>
              </a:rPr>
              <a:t>資料</a:t>
            </a:r>
            <a:r>
              <a:rPr lang="ja-JP" altLang="en-US" sz="2000" smtClean="0">
                <a:solidFill>
                  <a:schemeClr val="tx1"/>
                </a:solidFill>
              </a:rPr>
              <a:t>２－２</a:t>
            </a:r>
            <a:endParaRPr kumimoji="1" lang="ja-JP" altLang="en-US" sz="2000" dirty="0">
              <a:solidFill>
                <a:schemeClr val="tx1"/>
              </a:solidFill>
            </a:endParaRPr>
          </a:p>
        </p:txBody>
      </p:sp>
    </p:spTree>
    <p:extLst>
      <p:ext uri="{BB962C8B-B14F-4D97-AF65-F5344CB8AC3E}">
        <p14:creationId xmlns:p14="http://schemas.microsoft.com/office/powerpoint/2010/main" val="2886524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10</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２．活き活きとくらすことができる住まいと都市の実現</a:t>
            </a:r>
          </a:p>
        </p:txBody>
      </p:sp>
      <p:graphicFrame>
        <p:nvGraphicFramePr>
          <p:cNvPr id="7" name="表 6"/>
          <p:cNvGraphicFramePr>
            <a:graphicFrameLocks noGrp="1"/>
          </p:cNvGraphicFramePr>
          <p:nvPr>
            <p:extLst>
              <p:ext uri="{D42A27DB-BD31-4B8C-83A1-F6EECF244321}">
                <p14:modId xmlns:p14="http://schemas.microsoft.com/office/powerpoint/2010/main" val="2181850226"/>
              </p:ext>
            </p:extLst>
          </p:nvPr>
        </p:nvGraphicFramePr>
        <p:xfrm>
          <a:off x="180000" y="548129"/>
          <a:ext cx="8737200" cy="219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3672879048"/>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⑭賃貸・売却用等以外の「その他空き家」数</a:t>
                      </a:r>
                      <a:endParaRPr lang="en-US" altLang="ja-JP" sz="1400"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現時点で目標達成の水準にある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住宅・土地統計調査（総務省）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
        <p:nvSpPr>
          <p:cNvPr id="9" name="角丸四角形 8"/>
          <p:cNvSpPr/>
          <p:nvPr/>
        </p:nvSpPr>
        <p:spPr>
          <a:xfrm>
            <a:off x="179512" y="3212976"/>
            <a:ext cx="8814548" cy="1296144"/>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177800" indent="-177800">
              <a:lnSpc>
                <a:spcPct val="120000"/>
              </a:lnSpc>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○大阪で住み続けたい、まちづくりに参加したいといった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意識が向上しており、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一定の成果が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見られるものの、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てに関する指標</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おり、課題が残る。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ct val="120000"/>
              </a:lnSpc>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○高齢者の居住環境に関する指標やマンションの建替え等の件数は横ばいの状況であることから、継続した取組みが必要である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a:graphicFrameLocks/>
          </p:cNvGraphicFramePr>
          <p:nvPr>
            <p:extLst>
              <p:ext uri="{D42A27DB-BD31-4B8C-83A1-F6EECF244321}">
                <p14:modId xmlns:p14="http://schemas.microsoft.com/office/powerpoint/2010/main" val="3734280825"/>
              </p:ext>
            </p:extLst>
          </p:nvPr>
        </p:nvGraphicFramePr>
        <p:xfrm>
          <a:off x="1835696" y="791598"/>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p:cNvSpPr txBox="1"/>
          <p:nvPr/>
        </p:nvSpPr>
        <p:spPr>
          <a:xfrm>
            <a:off x="4222236" y="1190966"/>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2" name="テキスト ボックス 11"/>
          <p:cNvSpPr txBox="1"/>
          <p:nvPr/>
        </p:nvSpPr>
        <p:spPr>
          <a:xfrm>
            <a:off x="1897020" y="1498432"/>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2991592" y="1484784"/>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4" name="テキスト ボックス 13"/>
          <p:cNvSpPr txBox="1"/>
          <p:nvPr/>
        </p:nvSpPr>
        <p:spPr>
          <a:xfrm>
            <a:off x="251520" y="1677725"/>
            <a:ext cx="1440160" cy="100027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同一項目</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318</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H25</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400</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万戸程度におさえる（</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p>
        </p:txBody>
      </p:sp>
      <p:sp>
        <p:nvSpPr>
          <p:cNvPr id="16" name="テキスト ボックス 11"/>
          <p:cNvSpPr txBox="1"/>
          <p:nvPr/>
        </p:nvSpPr>
        <p:spPr>
          <a:xfrm>
            <a:off x="180000" y="2780928"/>
            <a:ext cx="646331" cy="369332"/>
          </a:xfrm>
          <a:prstGeom prst="rect">
            <a:avLst/>
          </a:prstGeom>
          <a:solidFill>
            <a:schemeClr val="tx2">
              <a:lumMod val="40000"/>
              <a:lumOff val="60000"/>
            </a:schemeClr>
          </a:solidFill>
        </p:spPr>
        <p:txBody>
          <a:bodyPr wrap="none"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b="1" dirty="0">
                <a:latin typeface="Meiryo UI" pitchFamily="50" charset="-128"/>
                <a:ea typeface="Meiryo UI" pitchFamily="50" charset="-128"/>
                <a:cs typeface="Meiryo UI" panose="020B0604030504040204" pitchFamily="50" charset="-128"/>
              </a:rPr>
              <a:t>評価</a:t>
            </a:r>
            <a:endParaRPr lang="en-US" altLang="ja-JP" b="1" dirty="0">
              <a:latin typeface="Meiryo UI" pitchFamily="50" charset="-128"/>
              <a:ea typeface="Meiryo UI" pitchFamily="50" charset="-128"/>
              <a:cs typeface="Meiryo UI" panose="020B0604030504040204" pitchFamily="50" charset="-128"/>
            </a:endParaRPr>
          </a:p>
        </p:txBody>
      </p:sp>
      <p:sp>
        <p:nvSpPr>
          <p:cNvPr id="17" name="テキスト ボックス 16"/>
          <p:cNvSpPr txBox="1"/>
          <p:nvPr/>
        </p:nvSpPr>
        <p:spPr>
          <a:xfrm>
            <a:off x="4360521" y="1538674"/>
            <a:ext cx="1147191"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程度</a:t>
            </a:r>
            <a:r>
              <a:rPr lang="ja-JP" altLang="en-US" sz="1200" b="1" dirty="0" smtClean="0">
                <a:latin typeface="Meiryo UI" panose="020B0604030504040204" pitchFamily="50" charset="-128"/>
                <a:ea typeface="Meiryo UI" panose="020B0604030504040204" pitchFamily="50" charset="-128"/>
              </a:rPr>
              <a:t>に</a:t>
            </a:r>
            <a:r>
              <a:rPr lang="ja-JP" altLang="en-US" sz="1200" b="1" dirty="0">
                <a:latin typeface="Meiryo UI" panose="020B0604030504040204" pitchFamily="50" charset="-128"/>
                <a:ea typeface="Meiryo UI" panose="020B0604030504040204" pitchFamily="50" charset="-128"/>
              </a:rPr>
              <a:t>抑</a:t>
            </a:r>
            <a:r>
              <a:rPr lang="ja-JP" altLang="en-US" sz="1200" b="1" dirty="0" smtClean="0">
                <a:latin typeface="Meiryo UI" panose="020B0604030504040204" pitchFamily="50" charset="-128"/>
                <a:ea typeface="Meiryo UI" panose="020B0604030504040204" pitchFamily="50" charset="-128"/>
              </a:rPr>
              <a:t>える</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83278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flipV="1">
            <a:off x="164726" y="476673"/>
            <a:ext cx="8814548" cy="1502252"/>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290" rtl="0" eaLnBrk="1" fontAlgn="auto" latinLnBrk="0" hangingPunct="1">
              <a:lnSpc>
                <a:spcPct val="130000"/>
              </a:lnSpc>
              <a:spcBef>
                <a:spcPts val="120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23528" y="908720"/>
            <a:ext cx="8424936" cy="96525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（１）快適性の高い都市の形成</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（２）環境にやさしく快適な住宅・建築物の普及</a:t>
            </a: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（３）環境と調和したライフスタイルの普及</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pPr/>
              <a:t>11</a:t>
            </a:fld>
            <a:endParaRPr kumimoji="1" lang="ja-JP" altLang="en-US" sz="1600" dirty="0">
              <a:solidFill>
                <a:schemeClr val="tx1"/>
              </a:solidFill>
            </a:endParaRPr>
          </a:p>
        </p:txBody>
      </p:sp>
      <p:sp>
        <p:nvSpPr>
          <p:cNvPr id="12" name="テキスト ボックス 11"/>
          <p:cNvSpPr txBox="1"/>
          <p:nvPr/>
        </p:nvSpPr>
        <p:spPr>
          <a:xfrm>
            <a:off x="323528" y="539388"/>
            <a:ext cx="1548000" cy="369332"/>
          </a:xfrm>
          <a:prstGeom prst="rect">
            <a:avLst/>
          </a:prstGeom>
          <a:solidFill>
            <a:schemeClr val="tx2">
              <a:lumMod val="40000"/>
              <a:lumOff val="60000"/>
            </a:schemeClr>
          </a:solidFill>
        </p:spPr>
        <p:txBody>
          <a:bodyPr wrap="none" rtlCol="0" anchor="ctr" anchorCtr="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施策の方向性</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23528" y="2195572"/>
            <a:ext cx="1548000" cy="369332"/>
          </a:xfrm>
          <a:prstGeom prst="rect">
            <a:avLst/>
          </a:prstGeom>
          <a:solidFill>
            <a:schemeClr val="tx2">
              <a:lumMod val="40000"/>
              <a:lumOff val="60000"/>
            </a:schemeClr>
          </a:solidFill>
        </p:spPr>
        <p:txBody>
          <a:bodyPr wrap="square" rtlCol="0" anchor="ctr" anchorCtr="0">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主な成果</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３．環境にやさしく快適にくらすことができる住まいと都市の実現</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528" y="2942366"/>
            <a:ext cx="2160000" cy="1440000"/>
          </a:xfrm>
          <a:prstGeom prst="rect">
            <a:avLst/>
          </a:prstGeom>
        </p:spPr>
      </p:pic>
      <p:sp>
        <p:nvSpPr>
          <p:cNvPr id="9" name="テキスト ボックス 8"/>
          <p:cNvSpPr txBox="1"/>
          <p:nvPr/>
        </p:nvSpPr>
        <p:spPr>
          <a:xfrm>
            <a:off x="838588" y="4382366"/>
            <a:ext cx="4336910" cy="43130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「おおさか環境にやさしい建築</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賞</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ストップ温暖化賞特別</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賞」において</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環境</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への配慮に優れた建築物を</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表彰</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588" y="2942366"/>
            <a:ext cx="2161034" cy="1440000"/>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588" y="4932153"/>
            <a:ext cx="2160000" cy="1228632"/>
          </a:xfrm>
          <a:prstGeom prst="rect">
            <a:avLst/>
          </a:prstGeom>
        </p:spPr>
      </p:pic>
      <p:grpSp>
        <p:nvGrpSpPr>
          <p:cNvPr id="17" name="グループ化 16"/>
          <p:cNvGrpSpPr/>
          <p:nvPr/>
        </p:nvGrpSpPr>
        <p:grpSpPr>
          <a:xfrm>
            <a:off x="3078007" y="4925461"/>
            <a:ext cx="2002196" cy="1235324"/>
            <a:chOff x="9970236" y="4494289"/>
            <a:chExt cx="2402881" cy="1482540"/>
          </a:xfrm>
        </p:grpSpPr>
        <p:pic>
          <p:nvPicPr>
            <p:cNvPr id="18" name="図 17" descr="\\localhost\LIB\New!!建築環境・設備G\41 大阪府建築物環境配慮制度に関する検討会\H29年度審議会\表示ラベル\【カラー】表示ラベル2018年版_新築8-4-5（2018年版_H30-0000）オプション.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0236" y="4494289"/>
              <a:ext cx="2402881" cy="1482540"/>
            </a:xfrm>
            <a:prstGeom prst="rect">
              <a:avLst/>
            </a:prstGeom>
            <a:noFill/>
            <a:ln>
              <a:noFill/>
            </a:ln>
          </p:spPr>
        </p:pic>
        <p:pic>
          <p:nvPicPr>
            <p:cNvPr id="19" name="図 18" descr="E:\LIB\New!!建築環境・設備G\41 大阪府建築物環境配慮制度に関する検討会\H29年度審議会\2906三役レク\label-20170615.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9756" y="4808088"/>
              <a:ext cx="1763841" cy="653745"/>
            </a:xfrm>
            <a:prstGeom prst="rect">
              <a:avLst/>
            </a:prstGeom>
            <a:noFill/>
            <a:ln>
              <a:noFill/>
            </a:ln>
          </p:spPr>
        </p:pic>
      </p:grpSp>
      <p:sp>
        <p:nvSpPr>
          <p:cNvPr id="20" name="テキスト ボックス 19"/>
          <p:cNvSpPr txBox="1"/>
          <p:nvPr/>
        </p:nvSpPr>
        <p:spPr>
          <a:xfrm>
            <a:off x="823877" y="6160785"/>
            <a:ext cx="4256326" cy="261472"/>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建築物</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環境性能</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表示の掲示</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による環境に配慮した建築物の普及促進</a:t>
            </a:r>
          </a:p>
        </p:txBody>
      </p:sp>
      <p:sp>
        <p:nvSpPr>
          <p:cNvPr id="21" name="テキスト ボックス 20"/>
          <p:cNvSpPr txBox="1"/>
          <p:nvPr/>
        </p:nvSpPr>
        <p:spPr>
          <a:xfrm>
            <a:off x="5392552" y="6200417"/>
            <a:ext cx="3332784" cy="315660"/>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グランドデザインに掲げる「みどり」の活用に</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ついて示す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「グリーンデザイン</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推進</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戦略」の策定</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7"/>
          <a:stretch>
            <a:fillRect/>
          </a:stretch>
        </p:blipFill>
        <p:spPr>
          <a:xfrm>
            <a:off x="5798804" y="3011148"/>
            <a:ext cx="2520280" cy="3149637"/>
          </a:xfrm>
          <a:prstGeom prst="rect">
            <a:avLst/>
          </a:prstGeom>
        </p:spPr>
      </p:pic>
    </p:spTree>
    <p:extLst>
      <p:ext uri="{BB962C8B-B14F-4D97-AF65-F5344CB8AC3E}">
        <p14:creationId xmlns:p14="http://schemas.microsoft.com/office/powerpoint/2010/main" val="717344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12</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３．環境にやさしく快適にくらすことができる住まいと都市の実現</a:t>
            </a:r>
          </a:p>
        </p:txBody>
      </p:sp>
      <p:graphicFrame>
        <p:nvGraphicFramePr>
          <p:cNvPr id="7" name="表 6"/>
          <p:cNvGraphicFramePr>
            <a:graphicFrameLocks noGrp="1"/>
          </p:cNvGraphicFramePr>
          <p:nvPr>
            <p:extLst>
              <p:ext uri="{D42A27DB-BD31-4B8C-83A1-F6EECF244321}">
                <p14:modId xmlns:p14="http://schemas.microsoft.com/office/powerpoint/2010/main" val="2577163119"/>
              </p:ext>
            </p:extLst>
          </p:nvPr>
        </p:nvGraphicFramePr>
        <p:xfrm>
          <a:off x="180000" y="548129"/>
          <a:ext cx="8737200" cy="615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3672879048"/>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⑮大阪にみどりがあると感じる府民の割合</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ほぼ横ばい</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大阪のみどりに関するアンケート（大阪府）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ネットモニターアンケート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⑯住まいの省エネ性能に満足している府民の割合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現時点で目標達成の水準にある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住生活総合調査（国土交通省）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⑰市街地における緑被率</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err="1">
                          <a:latin typeface="Meiryo UI" panose="020B0604030504040204" pitchFamily="50" charset="-128"/>
                          <a:ea typeface="Meiryo UI" panose="020B0604030504040204" pitchFamily="50" charset="-128"/>
                          <a:cs typeface="Meiryo UI" panose="020B0604030504040204" pitchFamily="50" charset="-128"/>
                        </a:rPr>
                        <a:t>ー</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みどりの現状調査（大阪府）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18" name="グラフ 17"/>
          <p:cNvGraphicFramePr>
            <a:graphicFrameLocks/>
          </p:cNvGraphicFramePr>
          <p:nvPr>
            <p:extLst>
              <p:ext uri="{D42A27DB-BD31-4B8C-83A1-F6EECF244321}">
                <p14:modId xmlns:p14="http://schemas.microsoft.com/office/powerpoint/2010/main" val="3573200082"/>
              </p:ext>
            </p:extLst>
          </p:nvPr>
        </p:nvGraphicFramePr>
        <p:xfrm>
          <a:off x="1836088" y="814864"/>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p:cNvSpPr txBox="1"/>
          <p:nvPr/>
        </p:nvSpPr>
        <p:spPr>
          <a:xfrm>
            <a:off x="4649032" y="725631"/>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3" name="テキスト ボックス 12"/>
          <p:cNvSpPr txBox="1"/>
          <p:nvPr/>
        </p:nvSpPr>
        <p:spPr>
          <a:xfrm>
            <a:off x="1981530" y="1163111"/>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033062" y="1117516"/>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graphicFrame>
        <p:nvGraphicFramePr>
          <p:cNvPr id="19" name="グラフ 18"/>
          <p:cNvGraphicFramePr>
            <a:graphicFrameLocks/>
          </p:cNvGraphicFramePr>
          <p:nvPr>
            <p:extLst>
              <p:ext uri="{D42A27DB-BD31-4B8C-83A1-F6EECF244321}">
                <p14:modId xmlns:p14="http://schemas.microsoft.com/office/powerpoint/2010/main" val="3117893847"/>
              </p:ext>
            </p:extLst>
          </p:nvPr>
        </p:nvGraphicFramePr>
        <p:xfrm>
          <a:off x="1836088" y="2785477"/>
          <a:ext cx="3528000" cy="1908000"/>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2"/>
          <p:cNvSpPr txBox="1"/>
          <p:nvPr/>
        </p:nvSpPr>
        <p:spPr>
          <a:xfrm>
            <a:off x="4649032" y="2965485"/>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24" name="テキスト ボックス 23"/>
          <p:cNvSpPr txBox="1"/>
          <p:nvPr/>
        </p:nvSpPr>
        <p:spPr>
          <a:xfrm>
            <a:off x="1981530" y="3123552"/>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3021834" y="2965485"/>
            <a:ext cx="1066548" cy="276999"/>
          </a:xfrm>
          <a:prstGeom prst="rect">
            <a:avLst/>
          </a:prstGeom>
          <a:noFill/>
        </p:spPr>
        <p:txBody>
          <a:bodyPr wrap="square" rtlCol="0">
            <a:spAutoFit/>
          </a:bodyPr>
          <a:lstStyle/>
          <a:p>
            <a:pPr algn="ctr"/>
            <a:r>
              <a:rPr kumimoji="1" lang="ja-JP" altLang="en-US" sz="1200" b="1" dirty="0" smtClean="0">
                <a:solidFill>
                  <a:srgbClr val="FF0000"/>
                </a:solidFill>
                <a:latin typeface="Meiryo UI" panose="020B0604030504040204" pitchFamily="50" charset="-128"/>
                <a:ea typeface="Meiryo UI" panose="020B0604030504040204" pitchFamily="50" charset="-128"/>
              </a:rPr>
              <a:t>現状</a:t>
            </a:r>
            <a:endParaRPr kumimoji="1" lang="ja-JP" altLang="en-US" sz="1200" b="1" dirty="0">
              <a:solidFill>
                <a:srgbClr val="FF0000"/>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251520" y="2060848"/>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251520" y="4184182"/>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6021288"/>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グラフ 19"/>
          <p:cNvGraphicFramePr>
            <a:graphicFrameLocks/>
          </p:cNvGraphicFramePr>
          <p:nvPr>
            <p:extLst>
              <p:ext uri="{D42A27DB-BD31-4B8C-83A1-F6EECF244321}">
                <p14:modId xmlns:p14="http://schemas.microsoft.com/office/powerpoint/2010/main" val="2287954773"/>
              </p:ext>
            </p:extLst>
          </p:nvPr>
        </p:nvGraphicFramePr>
        <p:xfrm>
          <a:off x="1836088" y="4748332"/>
          <a:ext cx="3528000" cy="1908000"/>
        </p:xfrm>
        <a:graphic>
          <a:graphicData uri="http://schemas.openxmlformats.org/drawingml/2006/chart">
            <c:chart xmlns:c="http://schemas.openxmlformats.org/drawingml/2006/chart" xmlns:r="http://schemas.openxmlformats.org/officeDocument/2006/relationships" r:id="rId5"/>
          </a:graphicData>
        </a:graphic>
      </p:graphicFrame>
      <p:sp>
        <p:nvSpPr>
          <p:cNvPr id="26" name="テキスト ボックス 25"/>
          <p:cNvSpPr txBox="1"/>
          <p:nvPr/>
        </p:nvSpPr>
        <p:spPr>
          <a:xfrm rot="20642211">
            <a:off x="2824384" y="5482002"/>
            <a:ext cx="1866731"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marL="174625" lvl="0" indent="-174625" algn="ct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調査時期未定</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4672211" y="4714979"/>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28" name="テキスト ボックス 27"/>
          <p:cNvSpPr txBox="1"/>
          <p:nvPr/>
        </p:nvSpPr>
        <p:spPr>
          <a:xfrm>
            <a:off x="1950920" y="5007516"/>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2989508" y="3262051"/>
            <a:ext cx="1066548" cy="215444"/>
          </a:xfrm>
          <a:prstGeom prst="rect">
            <a:avLst/>
          </a:prstGeom>
          <a:noFill/>
        </p:spPr>
        <p:txBody>
          <a:bodyPr wrap="square" rtlCol="0">
            <a:spAutoFit/>
          </a:bodyPr>
          <a:lstStyle/>
          <a:p>
            <a:pPr algn="ctr"/>
            <a:r>
              <a:rPr kumimoji="1" lang="ja-JP" altLang="en-US" sz="800" b="1" dirty="0" smtClean="0">
                <a:solidFill>
                  <a:srgbClr val="FF0000"/>
                </a:solidFill>
                <a:latin typeface="Meiryo UI" panose="020B0604030504040204" pitchFamily="50" charset="-128"/>
                <a:ea typeface="Meiryo UI" panose="020B0604030504040204" pitchFamily="50" charset="-128"/>
              </a:rPr>
              <a:t>（速報値）</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793568" y="1337996"/>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約</a:t>
            </a:r>
            <a:endParaRPr kumimoji="1" lang="ja-JP" altLang="en-US" sz="1200" b="1"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4377833" y="864028"/>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約</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88801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13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３．環境にやさしく快適にくらすことができる住まいと都市の実現</a:t>
            </a:r>
          </a:p>
        </p:txBody>
      </p:sp>
      <p:graphicFrame>
        <p:nvGraphicFramePr>
          <p:cNvPr id="7" name="表 6"/>
          <p:cNvGraphicFramePr>
            <a:graphicFrameLocks noGrp="1"/>
          </p:cNvGraphicFramePr>
          <p:nvPr>
            <p:extLst>
              <p:ext uri="{D42A27DB-BD31-4B8C-83A1-F6EECF244321}">
                <p14:modId xmlns:p14="http://schemas.microsoft.com/office/powerpoint/2010/main" val="2269955462"/>
              </p:ext>
            </p:extLst>
          </p:nvPr>
        </p:nvGraphicFramePr>
        <p:xfrm>
          <a:off x="180000" y="548129"/>
          <a:ext cx="8737200" cy="615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3672879048"/>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⑱新築住宅における長期優良住宅の割合</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ほぼ横ばい</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大阪府調べ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⑲断熱改修工事の年間実施戸数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a:lnSpc>
                          <a:spcPct val="12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目標達成に向け順調に推移している</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住宅・土地統計調査（総務省）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⑳一定の省エネ性能を有する住宅の割合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a:lnSpc>
                          <a:spcPct val="12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目標達成に向け順調に推移している</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住宅・土地統計調査（総務省）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28" name="グラフ 27"/>
          <p:cNvGraphicFramePr>
            <a:graphicFrameLocks/>
          </p:cNvGraphicFramePr>
          <p:nvPr>
            <p:extLst>
              <p:ext uri="{D42A27DB-BD31-4B8C-83A1-F6EECF244321}">
                <p14:modId xmlns:p14="http://schemas.microsoft.com/office/powerpoint/2010/main" val="2581606689"/>
              </p:ext>
            </p:extLst>
          </p:nvPr>
        </p:nvGraphicFramePr>
        <p:xfrm>
          <a:off x="1835696" y="794154"/>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p:cNvSpPr txBox="1"/>
          <p:nvPr/>
        </p:nvSpPr>
        <p:spPr>
          <a:xfrm>
            <a:off x="4633308" y="705652"/>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3" name="テキスト ボックス 12"/>
          <p:cNvSpPr txBox="1"/>
          <p:nvPr/>
        </p:nvSpPr>
        <p:spPr>
          <a:xfrm>
            <a:off x="1961231" y="1492551"/>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031244" y="1364526"/>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graphicFrame>
        <p:nvGraphicFramePr>
          <p:cNvPr id="29" name="グラフ 28"/>
          <p:cNvGraphicFramePr>
            <a:graphicFrameLocks/>
          </p:cNvGraphicFramePr>
          <p:nvPr>
            <p:extLst>
              <p:ext uri="{D42A27DB-BD31-4B8C-83A1-F6EECF244321}">
                <p14:modId xmlns:p14="http://schemas.microsoft.com/office/powerpoint/2010/main" val="1075254266"/>
              </p:ext>
            </p:extLst>
          </p:nvPr>
        </p:nvGraphicFramePr>
        <p:xfrm>
          <a:off x="1835696" y="2776892"/>
          <a:ext cx="3528000" cy="1908000"/>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2"/>
          <p:cNvSpPr txBox="1"/>
          <p:nvPr/>
        </p:nvSpPr>
        <p:spPr>
          <a:xfrm>
            <a:off x="4595528" y="2695272"/>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24" name="テキスト ボックス 23"/>
          <p:cNvSpPr txBox="1"/>
          <p:nvPr/>
        </p:nvSpPr>
        <p:spPr>
          <a:xfrm>
            <a:off x="2073545" y="3130754"/>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3167911" y="2995527"/>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graphicFrame>
        <p:nvGraphicFramePr>
          <p:cNvPr id="30" name="グラフ 29"/>
          <p:cNvGraphicFramePr>
            <a:graphicFrameLocks/>
          </p:cNvGraphicFramePr>
          <p:nvPr>
            <p:extLst>
              <p:ext uri="{D42A27DB-BD31-4B8C-83A1-F6EECF244321}">
                <p14:modId xmlns:p14="http://schemas.microsoft.com/office/powerpoint/2010/main" val="486363257"/>
              </p:ext>
            </p:extLst>
          </p:nvPr>
        </p:nvGraphicFramePr>
        <p:xfrm>
          <a:off x="1835696" y="4768575"/>
          <a:ext cx="3528000" cy="1908000"/>
        </p:xfrm>
        <a:graphic>
          <a:graphicData uri="http://schemas.openxmlformats.org/drawingml/2006/chart">
            <c:chart xmlns:c="http://schemas.openxmlformats.org/drawingml/2006/chart" xmlns:r="http://schemas.openxmlformats.org/officeDocument/2006/relationships" r:id="rId5"/>
          </a:graphicData>
        </a:graphic>
      </p:graphicFrame>
      <p:sp>
        <p:nvSpPr>
          <p:cNvPr id="18" name="テキスト ボックス 17"/>
          <p:cNvSpPr txBox="1"/>
          <p:nvPr/>
        </p:nvSpPr>
        <p:spPr>
          <a:xfrm>
            <a:off x="4136849" y="4787245"/>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9" name="テキスト ボックス 18"/>
          <p:cNvSpPr txBox="1"/>
          <p:nvPr/>
        </p:nvSpPr>
        <p:spPr>
          <a:xfrm>
            <a:off x="1993360" y="5308473"/>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31244" y="5123513"/>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21" name="テキスト ボックス 20"/>
          <p:cNvSpPr txBox="1"/>
          <p:nvPr/>
        </p:nvSpPr>
        <p:spPr>
          <a:xfrm>
            <a:off x="251520" y="1821741"/>
            <a:ext cx="1440160" cy="861774"/>
          </a:xfrm>
          <a:prstGeom prst="rect">
            <a:avLst/>
          </a:prstGeom>
          <a:gradFill>
            <a:gsLst>
              <a:gs pos="20000">
                <a:schemeClr val="accent1">
                  <a:tint val="50000"/>
                  <a:satMod val="30000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同一項目</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11.3</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H26)</a:t>
            </a: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p>
        </p:txBody>
      </p:sp>
      <p:sp>
        <p:nvSpPr>
          <p:cNvPr id="26" name="テキスト ボックス 25"/>
          <p:cNvSpPr txBox="1"/>
          <p:nvPr/>
        </p:nvSpPr>
        <p:spPr>
          <a:xfrm>
            <a:off x="251520" y="5638165"/>
            <a:ext cx="1440160" cy="1000274"/>
          </a:xfrm>
          <a:prstGeom prst="rect">
            <a:avLst/>
          </a:prstGeom>
          <a:gradFill>
            <a:gsLst>
              <a:gs pos="20000">
                <a:schemeClr val="accent1">
                  <a:tint val="50000"/>
                  <a:satMod val="30000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省エネ基準を充たす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住宅ストックの割合</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H25</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p>
        </p:txBody>
      </p:sp>
      <p:sp>
        <p:nvSpPr>
          <p:cNvPr id="27" name="テキスト ボックス 26"/>
          <p:cNvSpPr txBox="1"/>
          <p:nvPr/>
        </p:nvSpPr>
        <p:spPr>
          <a:xfrm>
            <a:off x="251520" y="4184182"/>
            <a:ext cx="1440160" cy="307777"/>
          </a:xfrm>
          <a:prstGeom prst="rect">
            <a:avLst/>
          </a:prstGeom>
          <a:gradFill>
            <a:gsLst>
              <a:gs pos="20000">
                <a:schemeClr val="accent1">
                  <a:tint val="50000"/>
                  <a:satMod val="30000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159608" y="3285482"/>
            <a:ext cx="360088" cy="246221"/>
          </a:xfrm>
          <a:prstGeom prst="rect">
            <a:avLst/>
          </a:prstGeom>
          <a:noFill/>
        </p:spPr>
        <p:txBody>
          <a:bodyPr wrap="square" rtlCol="0">
            <a:spAutoFit/>
          </a:bodyPr>
          <a:lstStyle/>
          <a:p>
            <a:pPr algn="ctr"/>
            <a:r>
              <a:rPr lang="ja-JP" altLang="en-US" sz="1000" b="1" dirty="0">
                <a:latin typeface="Meiryo UI" panose="020B0604030504040204" pitchFamily="50" charset="-128"/>
                <a:ea typeface="Meiryo UI" panose="020B0604030504040204" pitchFamily="50" charset="-128"/>
              </a:rPr>
              <a:t>約</a:t>
            </a:r>
            <a:endParaRPr kumimoji="1" lang="ja-JP" altLang="en-US" sz="1000" b="1"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4480158" y="2872416"/>
            <a:ext cx="360088" cy="246221"/>
          </a:xfrm>
          <a:prstGeom prst="rect">
            <a:avLst/>
          </a:prstGeom>
          <a:noFill/>
        </p:spPr>
        <p:txBody>
          <a:bodyPr wrap="square" rtlCol="0">
            <a:spAutoFit/>
          </a:bodyPr>
          <a:lstStyle/>
          <a:p>
            <a:pPr algn="ctr"/>
            <a:r>
              <a:rPr lang="ja-JP" altLang="en-US" sz="1000" b="1" dirty="0">
                <a:latin typeface="Meiryo UI" panose="020B0604030504040204" pitchFamily="50" charset="-128"/>
                <a:ea typeface="Meiryo UI" panose="020B0604030504040204" pitchFamily="50" charset="-128"/>
              </a:rPr>
              <a:t>約</a:t>
            </a:r>
            <a:endParaRPr kumimoji="1" lang="ja-JP" altLang="en-US" sz="1000" b="1"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4193359" y="4949771"/>
            <a:ext cx="761672" cy="276999"/>
          </a:xfrm>
          <a:prstGeom prst="rect">
            <a:avLst/>
          </a:prstGeom>
          <a:noFill/>
        </p:spPr>
        <p:txBody>
          <a:bodyPr wrap="square" rtlCol="0">
            <a:spAutoFit/>
          </a:bodyPr>
          <a:lstStyle/>
          <a:p>
            <a:pPr algn="ctr"/>
            <a:r>
              <a:rPr lang="ja-JP" altLang="en-US" sz="1200" b="1" dirty="0" smtClean="0">
                <a:latin typeface="Meiryo UI" panose="020B0604030504040204" pitchFamily="50" charset="-128"/>
                <a:ea typeface="Meiryo UI" panose="020B0604030504040204" pitchFamily="50" charset="-128"/>
              </a:rPr>
              <a:t>おおむ</a:t>
            </a:r>
            <a:r>
              <a:rPr lang="ja-JP" altLang="en-US" sz="1200" b="1" dirty="0">
                <a:latin typeface="Meiryo UI" panose="020B0604030504040204" pitchFamily="50" charset="-128"/>
                <a:ea typeface="Meiryo UI" panose="020B0604030504040204" pitchFamily="50" charset="-128"/>
              </a:rPr>
              <a:t>ね</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29043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14</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３．環境にやさしく快適にくらすことができる住まいと都市の実現</a:t>
            </a:r>
          </a:p>
        </p:txBody>
      </p:sp>
      <p:sp>
        <p:nvSpPr>
          <p:cNvPr id="9" name="角丸四角形 8"/>
          <p:cNvSpPr/>
          <p:nvPr/>
        </p:nvSpPr>
        <p:spPr>
          <a:xfrm>
            <a:off x="164726" y="926136"/>
            <a:ext cx="8814548" cy="1494752"/>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177800" indent="-177800" defTabSz="914290">
              <a:lnSpc>
                <a:spcPct val="130000"/>
              </a:lnSpc>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○住まいの省エネ性能に対する満足度</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省エネ性能を有する住宅に関する指標</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が向上しており、一定の成果が見られる。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914290">
              <a:lnSpc>
                <a:spcPct val="130000"/>
              </a:lnSpc>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○大阪にみどりがあると感じる府民の割合や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新築住宅における長期優良住宅の割合は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、横ばいの状況であることから、継続した取組みが必要である。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11"/>
          <p:cNvSpPr txBox="1"/>
          <p:nvPr/>
        </p:nvSpPr>
        <p:spPr>
          <a:xfrm>
            <a:off x="180000" y="490119"/>
            <a:ext cx="646331" cy="369332"/>
          </a:xfrm>
          <a:prstGeom prst="rect">
            <a:avLst/>
          </a:prstGeom>
          <a:solidFill>
            <a:schemeClr val="tx2">
              <a:lumMod val="40000"/>
              <a:lumOff val="60000"/>
            </a:schemeClr>
          </a:solidFill>
        </p:spPr>
        <p:txBody>
          <a:bodyPr wrap="none"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b="1" dirty="0">
                <a:latin typeface="Meiryo UI" pitchFamily="50" charset="-128"/>
                <a:ea typeface="Meiryo UI" pitchFamily="50" charset="-128"/>
                <a:cs typeface="Meiryo UI" panose="020B0604030504040204" pitchFamily="50" charset="-128"/>
              </a:rPr>
              <a:t>評価</a:t>
            </a:r>
            <a:endParaRPr lang="en-US" altLang="ja-JP" b="1" dirty="0">
              <a:latin typeface="Meiryo UI" pitchFamily="50" charset="-128"/>
              <a:ea typeface="Meiryo UI" pitchFamily="50" charset="-128"/>
              <a:cs typeface="Meiryo UI" panose="020B0604030504040204" pitchFamily="50" charset="-128"/>
            </a:endParaRPr>
          </a:p>
        </p:txBody>
      </p:sp>
    </p:spTree>
    <p:extLst>
      <p:ext uri="{BB962C8B-B14F-4D97-AF65-F5344CB8AC3E}">
        <p14:creationId xmlns:p14="http://schemas.microsoft.com/office/powerpoint/2010/main" val="2269936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flipV="1">
            <a:off x="164726" y="476672"/>
            <a:ext cx="8814548" cy="1800199"/>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290" rtl="0" eaLnBrk="1" fontAlgn="auto" latinLnBrk="0" hangingPunct="1">
              <a:lnSpc>
                <a:spcPct val="130000"/>
              </a:lnSpc>
              <a:spcBef>
                <a:spcPts val="120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23528" y="908720"/>
            <a:ext cx="8424936" cy="128842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（１）災害に強い都市の形成</a:t>
            </a: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（２）住宅・建築物の耐震化</a:t>
            </a: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（３）大規模災害発生時に備えた体制の整備</a:t>
            </a: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（４）住まいとまちづくりにおける様々な安全性への対応</a:t>
            </a: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pPr/>
              <a:t>15</a:t>
            </a:fld>
            <a:endParaRPr kumimoji="1" lang="ja-JP" altLang="en-US" sz="1600" dirty="0">
              <a:solidFill>
                <a:schemeClr val="tx1"/>
              </a:solidFill>
            </a:endParaRPr>
          </a:p>
        </p:txBody>
      </p:sp>
      <p:sp>
        <p:nvSpPr>
          <p:cNvPr id="12" name="テキスト ボックス 11"/>
          <p:cNvSpPr txBox="1"/>
          <p:nvPr/>
        </p:nvSpPr>
        <p:spPr>
          <a:xfrm>
            <a:off x="323528" y="539388"/>
            <a:ext cx="1548000" cy="369332"/>
          </a:xfrm>
          <a:prstGeom prst="rect">
            <a:avLst/>
          </a:prstGeom>
          <a:solidFill>
            <a:schemeClr val="tx2">
              <a:lumMod val="40000"/>
              <a:lumOff val="60000"/>
            </a:schemeClr>
          </a:solidFill>
        </p:spPr>
        <p:txBody>
          <a:bodyPr wrap="none" rtlCol="0" anchor="ctr" anchorCtr="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施策の方向性</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４．安全を支える住まいと都市の実現</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1" name="図 130"/>
          <p:cNvPicPr>
            <a:picLocks noChangeAspect="1"/>
          </p:cNvPicPr>
          <p:nvPr/>
        </p:nvPicPr>
        <p:blipFill>
          <a:blip r:embed="rId2"/>
          <a:stretch>
            <a:fillRect/>
          </a:stretch>
        </p:blipFill>
        <p:spPr>
          <a:xfrm>
            <a:off x="827584" y="2957998"/>
            <a:ext cx="2879735" cy="3520509"/>
          </a:xfrm>
          <a:prstGeom prst="rect">
            <a:avLst/>
          </a:prstGeom>
        </p:spPr>
      </p:pic>
      <p:pic>
        <p:nvPicPr>
          <p:cNvPr id="132" name="図 1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852212"/>
            <a:ext cx="2167985" cy="1440000"/>
          </a:xfrm>
          <a:prstGeom prst="rect">
            <a:avLst/>
          </a:prstGeom>
          <a:noFill/>
          <a:ln>
            <a:noFill/>
          </a:ln>
        </p:spPr>
      </p:pic>
      <p:sp>
        <p:nvSpPr>
          <p:cNvPr id="13" name="テキスト ボックス 12"/>
          <p:cNvSpPr txBox="1"/>
          <p:nvPr/>
        </p:nvSpPr>
        <p:spPr>
          <a:xfrm>
            <a:off x="323528" y="2411596"/>
            <a:ext cx="1548000" cy="369332"/>
          </a:xfrm>
          <a:prstGeom prst="rect">
            <a:avLst/>
          </a:prstGeom>
          <a:solidFill>
            <a:schemeClr val="tx2">
              <a:lumMod val="40000"/>
              <a:lumOff val="60000"/>
            </a:schemeClr>
          </a:solidFill>
        </p:spPr>
        <p:txBody>
          <a:bodyPr wrap="square" rtlCol="0" anchor="ctr" anchorCtr="0">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主な成果</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4"/>
          <a:srcRect l="26565" t="29934" r="30268" b="27206"/>
          <a:stretch/>
        </p:blipFill>
        <p:spPr>
          <a:xfrm>
            <a:off x="3723551" y="2852212"/>
            <a:ext cx="2579640" cy="1440000"/>
          </a:xfrm>
          <a:prstGeom prst="rect">
            <a:avLst/>
          </a:prstGeom>
        </p:spPr>
      </p:pic>
      <p:sp>
        <p:nvSpPr>
          <p:cNvPr id="15" name="テキスト ボックス 14"/>
          <p:cNvSpPr txBox="1"/>
          <p:nvPr/>
        </p:nvSpPr>
        <p:spPr>
          <a:xfrm>
            <a:off x="6372200" y="4292211"/>
            <a:ext cx="2167985" cy="38070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分譲マンションの耐震化</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3883985" y="4292211"/>
            <a:ext cx="2167985" cy="38070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府有建築物の耐震化</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（咲州庁舎　耐震ダンパー）</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5271" y="4846232"/>
            <a:ext cx="1975840" cy="1481880"/>
          </a:xfrm>
          <a:prstGeom prst="rect">
            <a:avLst/>
          </a:prstGeom>
        </p:spPr>
      </p:pic>
      <p:sp>
        <p:nvSpPr>
          <p:cNvPr id="18" name="テキスト ボックス 17"/>
          <p:cNvSpPr txBox="1"/>
          <p:nvPr/>
        </p:nvSpPr>
        <p:spPr>
          <a:xfrm>
            <a:off x="5219198" y="6456085"/>
            <a:ext cx="2167985" cy="213275"/>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応急危険度判定の実施</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035863" y="6504683"/>
            <a:ext cx="2167985" cy="38070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密集市街地整備</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88433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16</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４．安全を支える住まいと都市の実現</a:t>
            </a:r>
          </a:p>
        </p:txBody>
      </p:sp>
      <p:graphicFrame>
        <p:nvGraphicFramePr>
          <p:cNvPr id="7" name="表 6"/>
          <p:cNvGraphicFramePr>
            <a:graphicFrameLocks noGrp="1"/>
          </p:cNvGraphicFramePr>
          <p:nvPr>
            <p:extLst>
              <p:ext uri="{D42A27DB-BD31-4B8C-83A1-F6EECF244321}">
                <p14:modId xmlns:p14="http://schemas.microsoft.com/office/powerpoint/2010/main" val="93557780"/>
              </p:ext>
            </p:extLst>
          </p:nvPr>
        </p:nvGraphicFramePr>
        <p:xfrm>
          <a:off x="180000" y="548129"/>
          <a:ext cx="8737200" cy="615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3672879048"/>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㉑大阪が災害に強いまちだと思っている府民の割合</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a:lnSpc>
                          <a:spcPct val="12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目標達成に向け順調に推移している</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将来ビジョン・大阪に関する調査（大阪府）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ネットモニターアンケート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㉒治安が良いと感じる府民の割合</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a:lnSpc>
                          <a:spcPct val="12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目標達成に向け順調に推移している</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将来ビジョン・大阪に関する調査（大阪府）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ネットモニターアンケート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㉓地震時の住宅の安全性に対して満足している府民の割合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数値の改善はみられるが、ほぼ横ばい</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住生活総合調査（国土交通省）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26" name="グラフ 25"/>
          <p:cNvGraphicFramePr>
            <a:graphicFrameLocks/>
          </p:cNvGraphicFramePr>
          <p:nvPr>
            <p:extLst>
              <p:ext uri="{D42A27DB-BD31-4B8C-83A1-F6EECF244321}">
                <p14:modId xmlns:p14="http://schemas.microsoft.com/office/powerpoint/2010/main" val="1767138078"/>
              </p:ext>
            </p:extLst>
          </p:nvPr>
        </p:nvGraphicFramePr>
        <p:xfrm>
          <a:off x="1836088" y="796672"/>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p:cNvSpPr txBox="1"/>
          <p:nvPr/>
        </p:nvSpPr>
        <p:spPr>
          <a:xfrm>
            <a:off x="4587179" y="1091065"/>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3" name="テキスト ボックス 12"/>
          <p:cNvSpPr txBox="1"/>
          <p:nvPr/>
        </p:nvSpPr>
        <p:spPr>
          <a:xfrm>
            <a:off x="1999472" y="1279793"/>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026426" y="1172240"/>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graphicFrame>
        <p:nvGraphicFramePr>
          <p:cNvPr id="28" name="グラフ 27"/>
          <p:cNvGraphicFramePr>
            <a:graphicFrameLocks/>
          </p:cNvGraphicFramePr>
          <p:nvPr>
            <p:extLst>
              <p:ext uri="{D42A27DB-BD31-4B8C-83A1-F6EECF244321}">
                <p14:modId xmlns:p14="http://schemas.microsoft.com/office/powerpoint/2010/main" val="2595365163"/>
              </p:ext>
            </p:extLst>
          </p:nvPr>
        </p:nvGraphicFramePr>
        <p:xfrm>
          <a:off x="1845968" y="2783264"/>
          <a:ext cx="3528000" cy="1908000"/>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2"/>
          <p:cNvSpPr txBox="1"/>
          <p:nvPr/>
        </p:nvSpPr>
        <p:spPr>
          <a:xfrm>
            <a:off x="4670902" y="3264551"/>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24" name="テキスト ボックス 23"/>
          <p:cNvSpPr txBox="1"/>
          <p:nvPr/>
        </p:nvSpPr>
        <p:spPr>
          <a:xfrm>
            <a:off x="2038598" y="3501008"/>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3023995" y="3422014"/>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graphicFrame>
        <p:nvGraphicFramePr>
          <p:cNvPr id="29" name="グラフ 28"/>
          <p:cNvGraphicFramePr>
            <a:graphicFrameLocks/>
          </p:cNvGraphicFramePr>
          <p:nvPr>
            <p:extLst>
              <p:ext uri="{D42A27DB-BD31-4B8C-83A1-F6EECF244321}">
                <p14:modId xmlns:p14="http://schemas.microsoft.com/office/powerpoint/2010/main" val="453648990"/>
              </p:ext>
            </p:extLst>
          </p:nvPr>
        </p:nvGraphicFramePr>
        <p:xfrm>
          <a:off x="1845968" y="4744205"/>
          <a:ext cx="3528000" cy="1908000"/>
        </p:xfrm>
        <a:graphic>
          <a:graphicData uri="http://schemas.openxmlformats.org/drawingml/2006/chart">
            <c:chart xmlns:c="http://schemas.openxmlformats.org/drawingml/2006/chart" xmlns:r="http://schemas.openxmlformats.org/officeDocument/2006/relationships" r:id="rId5"/>
          </a:graphicData>
        </a:graphic>
      </p:graphicFrame>
      <p:sp>
        <p:nvSpPr>
          <p:cNvPr id="18" name="テキスト ボックス 17"/>
          <p:cNvSpPr txBox="1"/>
          <p:nvPr/>
        </p:nvSpPr>
        <p:spPr>
          <a:xfrm>
            <a:off x="4644008" y="4939156"/>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9" name="テキスト ボックス 18"/>
          <p:cNvSpPr txBox="1"/>
          <p:nvPr/>
        </p:nvSpPr>
        <p:spPr>
          <a:xfrm>
            <a:off x="1999472" y="5145082"/>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96003" y="5100588"/>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21" name="テキスト ボックス 20"/>
          <p:cNvSpPr txBox="1"/>
          <p:nvPr/>
        </p:nvSpPr>
        <p:spPr>
          <a:xfrm>
            <a:off x="251520" y="2060848"/>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51520" y="4077072"/>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251520" y="6182463"/>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3039920" y="5409742"/>
            <a:ext cx="1066548" cy="215444"/>
          </a:xfrm>
          <a:prstGeom prst="rect">
            <a:avLst/>
          </a:prstGeom>
          <a:noFill/>
        </p:spPr>
        <p:txBody>
          <a:bodyPr wrap="square" rtlCol="0">
            <a:spAutoFit/>
          </a:bodyPr>
          <a:lstStyle/>
          <a:p>
            <a:pPr algn="ctr"/>
            <a:r>
              <a:rPr kumimoji="1" lang="ja-JP" altLang="en-US" sz="800" b="1" dirty="0" smtClean="0">
                <a:solidFill>
                  <a:srgbClr val="FF0000"/>
                </a:solidFill>
                <a:latin typeface="Meiryo UI" panose="020B0604030504040204" pitchFamily="50" charset="-128"/>
                <a:ea typeface="Meiryo UI" panose="020B0604030504040204" pitchFamily="50" charset="-128"/>
              </a:rPr>
              <a:t>（速報値）</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14445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17</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４．安全を支える住まいと都市の実現</a:t>
            </a:r>
          </a:p>
        </p:txBody>
      </p:sp>
      <p:graphicFrame>
        <p:nvGraphicFramePr>
          <p:cNvPr id="7" name="表 6"/>
          <p:cNvGraphicFramePr>
            <a:graphicFrameLocks noGrp="1"/>
          </p:cNvGraphicFramePr>
          <p:nvPr>
            <p:extLst>
              <p:ext uri="{D42A27DB-BD31-4B8C-83A1-F6EECF244321}">
                <p14:modId xmlns:p14="http://schemas.microsoft.com/office/powerpoint/2010/main" val="731045354"/>
              </p:ext>
            </p:extLst>
          </p:nvPr>
        </p:nvGraphicFramePr>
        <p:xfrm>
          <a:off x="180000" y="548129"/>
          <a:ext cx="8737200" cy="615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3672879048"/>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㉔地震時等に著しく危険な密集市街地の面積</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数値の改善はみられるが、ほぼ横ばい</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大阪府調べ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198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㉕住宅の耐震化率</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err="1">
                          <a:latin typeface="Meiryo UI" panose="020B0604030504040204" pitchFamily="50" charset="-128"/>
                          <a:ea typeface="Meiryo UI" panose="020B0604030504040204" pitchFamily="50" charset="-128"/>
                          <a:cs typeface="Meiryo UI" panose="020B0604030504040204" pitchFamily="50" charset="-128"/>
                        </a:rPr>
                        <a:t>ー</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住宅・土地統計調査（総務省）より大阪府推計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㉖多数の者が利用する建築物の耐震化率</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err="1">
                          <a:latin typeface="Meiryo UI" panose="020B0604030504040204" pitchFamily="50" charset="-128"/>
                          <a:ea typeface="Meiryo UI" panose="020B0604030504040204" pitchFamily="50" charset="-128"/>
                          <a:cs typeface="Meiryo UI" panose="020B0604030504040204" pitchFamily="50" charset="-128"/>
                        </a:rPr>
                        <a:t>ー</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24" name="グラフ 23"/>
          <p:cNvGraphicFramePr>
            <a:graphicFrameLocks/>
          </p:cNvGraphicFramePr>
          <p:nvPr>
            <p:extLst>
              <p:ext uri="{D42A27DB-BD31-4B8C-83A1-F6EECF244321}">
                <p14:modId xmlns:p14="http://schemas.microsoft.com/office/powerpoint/2010/main" val="2742740680"/>
              </p:ext>
            </p:extLst>
          </p:nvPr>
        </p:nvGraphicFramePr>
        <p:xfrm>
          <a:off x="1822689" y="796371"/>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9" name="テキスト ボックス 18"/>
          <p:cNvSpPr txBox="1"/>
          <p:nvPr/>
        </p:nvSpPr>
        <p:spPr>
          <a:xfrm>
            <a:off x="4548600" y="1895928"/>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20" name="テキスト ボックス 19"/>
          <p:cNvSpPr txBox="1"/>
          <p:nvPr/>
        </p:nvSpPr>
        <p:spPr>
          <a:xfrm>
            <a:off x="2050549" y="670355"/>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4168610" y="815878"/>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22" name="テキスト ボックス 21"/>
          <p:cNvSpPr txBox="1"/>
          <p:nvPr/>
        </p:nvSpPr>
        <p:spPr>
          <a:xfrm>
            <a:off x="4472400" y="2097435"/>
            <a:ext cx="1015970" cy="276999"/>
          </a:xfrm>
          <a:prstGeom prst="rect">
            <a:avLst/>
          </a:prstGeom>
          <a:noFill/>
        </p:spPr>
        <p:txBody>
          <a:bodyPr wrap="square" rtlCol="0">
            <a:spAutoFit/>
          </a:bodyPr>
          <a:lstStyle/>
          <a:p>
            <a:pPr algn="ctr"/>
            <a:r>
              <a:rPr lang="ja-JP" altLang="en-US" sz="1200" b="1" dirty="0" smtClean="0">
                <a:latin typeface="Meiryo UI" panose="020B0604030504040204" pitchFamily="50" charset="-128"/>
                <a:ea typeface="Meiryo UI" panose="020B0604030504040204" pitchFamily="50" charset="-128"/>
              </a:rPr>
              <a:t>解消</a:t>
            </a:r>
            <a:endParaRPr kumimoji="1" lang="ja-JP" altLang="en-US" sz="1200"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51520" y="1813609"/>
            <a:ext cx="144016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同一項目</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4,450ha</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H27</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速報）</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⇒おおむね解消（</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H32)</a:t>
            </a:r>
          </a:p>
        </p:txBody>
      </p:sp>
      <p:sp>
        <p:nvSpPr>
          <p:cNvPr id="11" name="テキスト ボックス 10"/>
          <p:cNvSpPr txBox="1"/>
          <p:nvPr/>
        </p:nvSpPr>
        <p:spPr>
          <a:xfrm>
            <a:off x="251520" y="3361562"/>
            <a:ext cx="1440160" cy="116185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耐震基準（</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S56</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基準）が求める耐震性を有しない住宅ストックの比率</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H25</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⇒おおむね解消（</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p>
        </p:txBody>
      </p:sp>
      <p:sp>
        <p:nvSpPr>
          <p:cNvPr id="12" name="テキスト ボックス 11"/>
          <p:cNvSpPr txBox="1"/>
          <p:nvPr/>
        </p:nvSpPr>
        <p:spPr>
          <a:xfrm>
            <a:off x="251520" y="5430924"/>
            <a:ext cx="1440160" cy="116185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耐震基準（</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S56</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基準）が求める耐震性を有しない住宅ストックの比率</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H25</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⇒おおむね解消（</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p>
        </p:txBody>
      </p:sp>
      <p:graphicFrame>
        <p:nvGraphicFramePr>
          <p:cNvPr id="14" name="グラフ 13"/>
          <p:cNvGraphicFramePr>
            <a:graphicFrameLocks/>
          </p:cNvGraphicFramePr>
          <p:nvPr>
            <p:extLst>
              <p:ext uri="{D42A27DB-BD31-4B8C-83A1-F6EECF244321}">
                <p14:modId xmlns:p14="http://schemas.microsoft.com/office/powerpoint/2010/main" val="1667079415"/>
              </p:ext>
            </p:extLst>
          </p:nvPr>
        </p:nvGraphicFramePr>
        <p:xfrm>
          <a:off x="1822689" y="2791815"/>
          <a:ext cx="3528000" cy="19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グラフ 15"/>
          <p:cNvGraphicFramePr>
            <a:graphicFrameLocks/>
          </p:cNvGraphicFramePr>
          <p:nvPr>
            <p:extLst>
              <p:ext uri="{D42A27DB-BD31-4B8C-83A1-F6EECF244321}">
                <p14:modId xmlns:p14="http://schemas.microsoft.com/office/powerpoint/2010/main" val="494508162"/>
              </p:ext>
            </p:extLst>
          </p:nvPr>
        </p:nvGraphicFramePr>
        <p:xfrm>
          <a:off x="1822689" y="4748481"/>
          <a:ext cx="3528000" cy="1908000"/>
        </p:xfrm>
        <a:graphic>
          <a:graphicData uri="http://schemas.openxmlformats.org/drawingml/2006/chart">
            <c:chart xmlns:c="http://schemas.openxmlformats.org/drawingml/2006/chart" xmlns:r="http://schemas.openxmlformats.org/officeDocument/2006/relationships" r:id="rId5"/>
          </a:graphicData>
        </a:graphic>
      </p:graphicFrame>
      <p:sp>
        <p:nvSpPr>
          <p:cNvPr id="18" name="テキスト ボックス 17">
            <a:extLst>
              <a:ext uri="{FF2B5EF4-FFF2-40B4-BE49-F238E27FC236}">
                <a16:creationId xmlns:a16="http://schemas.microsoft.com/office/drawing/2014/main" id="{D8B10268-316D-4300-A3C2-03F2F617799D}"/>
              </a:ext>
            </a:extLst>
          </p:cNvPr>
          <p:cNvSpPr txBox="1"/>
          <p:nvPr/>
        </p:nvSpPr>
        <p:spPr>
          <a:xfrm rot="20915348">
            <a:off x="2687077" y="3527410"/>
            <a:ext cx="186673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国公表値を踏まえ算出</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年度中予定）</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FE1E5FF1-3B7F-42DA-A463-855794F1BBDA}"/>
              </a:ext>
            </a:extLst>
          </p:cNvPr>
          <p:cNvSpPr txBox="1"/>
          <p:nvPr/>
        </p:nvSpPr>
        <p:spPr>
          <a:xfrm rot="20915348">
            <a:off x="2805108" y="5498046"/>
            <a:ext cx="186673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国公表値を踏まえ算出</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年度中予定）</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22970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18</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４．安全を支える住まいと都市の実現</a:t>
            </a:r>
          </a:p>
        </p:txBody>
      </p:sp>
      <p:graphicFrame>
        <p:nvGraphicFramePr>
          <p:cNvPr id="7" name="表 6"/>
          <p:cNvGraphicFramePr>
            <a:graphicFrameLocks noGrp="1"/>
          </p:cNvGraphicFramePr>
          <p:nvPr>
            <p:extLst>
              <p:ext uri="{D42A27DB-BD31-4B8C-83A1-F6EECF244321}">
                <p14:modId xmlns:p14="http://schemas.microsoft.com/office/powerpoint/2010/main" val="941264138"/>
              </p:ext>
            </p:extLst>
          </p:nvPr>
        </p:nvGraphicFramePr>
        <p:xfrm>
          <a:off x="180000" y="548129"/>
          <a:ext cx="8737200" cy="417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3672879048"/>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㉗腐朽・破損のある空家の割合</a:t>
                      </a: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数値の改善はみられるが、ほぼ横ばい</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住宅・土地統計調査（総務省）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㉘空家を適正に管理している所有者の割合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err="1">
                          <a:latin typeface="Meiryo UI" panose="020B0604030504040204" pitchFamily="50" charset="-128"/>
                          <a:ea typeface="Meiryo UI" panose="020B0604030504040204" pitchFamily="50" charset="-128"/>
                          <a:cs typeface="Meiryo UI" panose="020B0604030504040204" pitchFamily="50" charset="-128"/>
                        </a:rPr>
                        <a:t>ー</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住生活総合調査（国土交通省）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15" name="グラフ 14"/>
          <p:cNvGraphicFramePr>
            <a:graphicFrameLocks/>
          </p:cNvGraphicFramePr>
          <p:nvPr>
            <p:extLst>
              <p:ext uri="{D42A27DB-BD31-4B8C-83A1-F6EECF244321}">
                <p14:modId xmlns:p14="http://schemas.microsoft.com/office/powerpoint/2010/main" val="2292088653"/>
              </p:ext>
            </p:extLst>
          </p:nvPr>
        </p:nvGraphicFramePr>
        <p:xfrm>
          <a:off x="1844336" y="791598"/>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p:cNvSpPr txBox="1"/>
          <p:nvPr/>
        </p:nvSpPr>
        <p:spPr>
          <a:xfrm>
            <a:off x="4635869" y="1336517"/>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2" name="テキスト ボックス 11"/>
          <p:cNvSpPr txBox="1"/>
          <p:nvPr/>
        </p:nvSpPr>
        <p:spPr>
          <a:xfrm>
            <a:off x="1962296" y="661029"/>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176551" y="791598"/>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9" name="テキスト ボックス 8"/>
          <p:cNvSpPr txBox="1"/>
          <p:nvPr/>
        </p:nvSpPr>
        <p:spPr>
          <a:xfrm>
            <a:off x="251520" y="4175183"/>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251520" y="2230967"/>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1924082322"/>
              </p:ext>
            </p:extLst>
          </p:nvPr>
        </p:nvGraphicFramePr>
        <p:xfrm>
          <a:off x="1844336" y="2775385"/>
          <a:ext cx="3528000" cy="1908000"/>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6"/>
          <p:cNvSpPr txBox="1"/>
          <p:nvPr/>
        </p:nvSpPr>
        <p:spPr>
          <a:xfrm>
            <a:off x="4313783" y="2757466"/>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8" name="テキスト ボックス 17"/>
          <p:cNvSpPr txBox="1"/>
          <p:nvPr/>
        </p:nvSpPr>
        <p:spPr>
          <a:xfrm>
            <a:off x="1977727" y="2943067"/>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D77D367E-DECB-4A51-A21C-F369F2192653}"/>
              </a:ext>
            </a:extLst>
          </p:cNvPr>
          <p:cNvSpPr txBox="1"/>
          <p:nvPr/>
        </p:nvSpPr>
        <p:spPr>
          <a:xfrm rot="20915348">
            <a:off x="2687077" y="3527410"/>
            <a:ext cx="186673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国公表値を踏まえ算定</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R2.8</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公表予定）</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a:xfrm>
            <a:off x="164726" y="5305176"/>
            <a:ext cx="8814548" cy="1014647"/>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177800" indent="-177800" defTabSz="914290">
              <a:lnSpc>
                <a:spcPct val="120000"/>
              </a:lnSpc>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○大阪の災害への強さや治安の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良さに関する指標</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が向上しており、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一定の成果が見られる。</a:t>
            </a:r>
          </a:p>
          <a:p>
            <a:pPr marL="177800" indent="-177800" defTabSz="914290">
              <a:lnSpc>
                <a:spcPct val="120000"/>
              </a:lnSpc>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○密集市街地対策や腐朽・破損のある空家の割合に関する指標</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は、数値</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の改善はみられるが、ほぼ</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横ばいの状況であることから、継続した取組みが必要である。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914290">
              <a:lnSpc>
                <a:spcPct val="120000"/>
              </a:lnSpc>
              <a:defRPr/>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11"/>
          <p:cNvSpPr txBox="1"/>
          <p:nvPr/>
        </p:nvSpPr>
        <p:spPr>
          <a:xfrm>
            <a:off x="180000" y="4869160"/>
            <a:ext cx="646331" cy="369332"/>
          </a:xfrm>
          <a:prstGeom prst="rect">
            <a:avLst/>
          </a:prstGeom>
          <a:solidFill>
            <a:schemeClr val="tx2">
              <a:lumMod val="40000"/>
              <a:lumOff val="60000"/>
            </a:schemeClr>
          </a:solidFill>
        </p:spPr>
        <p:txBody>
          <a:bodyPr wrap="none"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b="1" dirty="0">
                <a:latin typeface="Meiryo UI" pitchFamily="50" charset="-128"/>
                <a:ea typeface="Meiryo UI" pitchFamily="50" charset="-128"/>
                <a:cs typeface="Meiryo UI" panose="020B0604030504040204" pitchFamily="50" charset="-128"/>
              </a:rPr>
              <a:t>評価</a:t>
            </a:r>
            <a:endParaRPr lang="en-US" altLang="ja-JP" b="1" dirty="0">
              <a:latin typeface="Meiryo UI" pitchFamily="50" charset="-128"/>
              <a:ea typeface="Meiryo UI" pitchFamily="50" charset="-128"/>
              <a:cs typeface="Meiryo UI" panose="020B0604030504040204" pitchFamily="50" charset="-128"/>
            </a:endParaRPr>
          </a:p>
        </p:txBody>
      </p:sp>
      <p:sp>
        <p:nvSpPr>
          <p:cNvPr id="22" name="テキスト ボックス 21"/>
          <p:cNvSpPr txBox="1"/>
          <p:nvPr/>
        </p:nvSpPr>
        <p:spPr>
          <a:xfrm>
            <a:off x="4687535" y="1476102"/>
            <a:ext cx="760239" cy="276999"/>
          </a:xfrm>
          <a:prstGeom prst="rect">
            <a:avLst/>
          </a:prstGeom>
          <a:noFill/>
        </p:spPr>
        <p:txBody>
          <a:bodyPr wrap="square" rtlCol="0">
            <a:spAutoFit/>
          </a:bodyPr>
          <a:lstStyle/>
          <a:p>
            <a:pPr algn="ctr"/>
            <a:r>
              <a:rPr lang="ja-JP" altLang="en-US" sz="1200" b="1" dirty="0" smtClean="0">
                <a:latin typeface="Meiryo UI" panose="020B0604030504040204" pitchFamily="50" charset="-128"/>
                <a:ea typeface="Meiryo UI" panose="020B0604030504040204" pitchFamily="50" charset="-128"/>
              </a:rPr>
              <a:t>おおむ</a:t>
            </a:r>
            <a:r>
              <a:rPr lang="ja-JP" altLang="en-US" sz="1200" b="1" dirty="0">
                <a:latin typeface="Meiryo UI" panose="020B0604030504040204" pitchFamily="50" charset="-128"/>
                <a:ea typeface="Meiryo UI" panose="020B0604030504040204" pitchFamily="50" charset="-128"/>
              </a:rPr>
              <a:t>ね</a:t>
            </a:r>
            <a:endParaRPr kumimoji="1" lang="ja-JP" altLang="en-US" sz="1200" b="1"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4911534" y="1641024"/>
            <a:ext cx="760239"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以下</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7241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flipV="1">
            <a:off x="164726" y="476672"/>
            <a:ext cx="8814548" cy="1800199"/>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290" rtl="0" eaLnBrk="1" fontAlgn="auto" latinLnBrk="0" hangingPunct="1">
              <a:lnSpc>
                <a:spcPct val="130000"/>
              </a:lnSpc>
              <a:spcBef>
                <a:spcPts val="120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23528" y="908720"/>
            <a:ext cx="8424936" cy="128842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（１）住み慣れた地域で安心してくらすことができる都市の形成</a:t>
            </a: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（２）住宅ストック全体を活用した府民の居住の安定確保</a:t>
            </a: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（３）不動産取引等における差別の解消</a:t>
            </a: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（４）健全な住宅関連産業の育成</a:t>
            </a: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pPr/>
              <a:t>19</a:t>
            </a:fld>
            <a:endParaRPr kumimoji="1" lang="ja-JP" altLang="en-US" sz="1600" dirty="0">
              <a:solidFill>
                <a:schemeClr val="tx1"/>
              </a:solidFill>
            </a:endParaRPr>
          </a:p>
        </p:txBody>
      </p:sp>
      <p:sp>
        <p:nvSpPr>
          <p:cNvPr id="12" name="テキスト ボックス 11"/>
          <p:cNvSpPr txBox="1"/>
          <p:nvPr/>
        </p:nvSpPr>
        <p:spPr>
          <a:xfrm>
            <a:off x="323528" y="539388"/>
            <a:ext cx="1548000" cy="369332"/>
          </a:xfrm>
          <a:prstGeom prst="rect">
            <a:avLst/>
          </a:prstGeom>
          <a:solidFill>
            <a:schemeClr val="tx2">
              <a:lumMod val="40000"/>
              <a:lumOff val="60000"/>
            </a:schemeClr>
          </a:solidFill>
        </p:spPr>
        <p:txBody>
          <a:bodyPr wrap="none" rtlCol="0" anchor="ctr" anchorCtr="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施策の方向性</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23528" y="2348880"/>
            <a:ext cx="1548000" cy="369332"/>
          </a:xfrm>
          <a:prstGeom prst="rect">
            <a:avLst/>
          </a:prstGeom>
          <a:solidFill>
            <a:schemeClr val="tx2">
              <a:lumMod val="40000"/>
              <a:lumOff val="60000"/>
            </a:schemeClr>
          </a:solidFill>
        </p:spPr>
        <p:txBody>
          <a:bodyPr wrap="square" rtlCol="0" anchor="ctr" anchorCtr="0">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主な成果</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５．安心してくらすことができる住まいと都市の実現</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二等辺三角形 25"/>
          <p:cNvSpPr/>
          <p:nvPr/>
        </p:nvSpPr>
        <p:spPr>
          <a:xfrm rot="16200000" flipV="1">
            <a:off x="1794793" y="3442622"/>
            <a:ext cx="505995" cy="108015"/>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pPr>
            <a:endParaRPr kumimoji="1" lang="ja-JP" altLang="en-US" sz="3200"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37152" y="2766751"/>
            <a:ext cx="1841219" cy="1334538"/>
          </a:xfrm>
          <a:prstGeom prst="rect">
            <a:avLst/>
          </a:prstGeom>
        </p:spPr>
      </p:pic>
      <p:pic>
        <p:nvPicPr>
          <p:cNvPr id="4" name="図 3"/>
          <p:cNvPicPr>
            <a:picLocks noChangeAspect="1"/>
          </p:cNvPicPr>
          <p:nvPr/>
        </p:nvPicPr>
        <p:blipFill>
          <a:blip r:embed="rId3"/>
          <a:stretch>
            <a:fillRect/>
          </a:stretch>
        </p:blipFill>
        <p:spPr>
          <a:xfrm>
            <a:off x="2117364" y="2764234"/>
            <a:ext cx="1867952" cy="1349075"/>
          </a:xfrm>
          <a:prstGeom prst="rect">
            <a:avLst/>
          </a:prstGeom>
        </p:spPr>
      </p:pic>
      <p:pic>
        <p:nvPicPr>
          <p:cNvPr id="5" name="図 4"/>
          <p:cNvPicPr>
            <a:picLocks noChangeAspect="1"/>
          </p:cNvPicPr>
          <p:nvPr/>
        </p:nvPicPr>
        <p:blipFill>
          <a:blip r:embed="rId4"/>
          <a:stretch>
            <a:fillRect/>
          </a:stretch>
        </p:blipFill>
        <p:spPr>
          <a:xfrm>
            <a:off x="4164505" y="2872265"/>
            <a:ext cx="2491066" cy="1184669"/>
          </a:xfrm>
          <a:prstGeom prst="rect">
            <a:avLst/>
          </a:prstGeom>
        </p:spPr>
      </p:pic>
      <p:pic>
        <p:nvPicPr>
          <p:cNvPr id="7" name="図 6"/>
          <p:cNvPicPr>
            <a:picLocks noChangeAspect="1"/>
          </p:cNvPicPr>
          <p:nvPr/>
        </p:nvPicPr>
        <p:blipFill>
          <a:blip r:embed="rId5"/>
          <a:stretch>
            <a:fillRect/>
          </a:stretch>
        </p:blipFill>
        <p:spPr>
          <a:xfrm>
            <a:off x="6666895" y="2942498"/>
            <a:ext cx="2351358" cy="1108261"/>
          </a:xfrm>
          <a:prstGeom prst="rect">
            <a:avLst/>
          </a:prstGeom>
        </p:spPr>
      </p:pic>
      <p:sp>
        <p:nvSpPr>
          <p:cNvPr id="14" name="テキスト ボックス 13"/>
          <p:cNvSpPr txBox="1"/>
          <p:nvPr/>
        </p:nvSpPr>
        <p:spPr>
          <a:xfrm>
            <a:off x="545590" y="4126781"/>
            <a:ext cx="2896385" cy="332790"/>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鉄道</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駅舎へのエレベーター設置によるバリアフリー化</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398372" y="4122120"/>
            <a:ext cx="3906013" cy="33745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福祉のまちづくり条例の改正（ホテル又は旅館のバリアフリー化）</a:t>
            </a:r>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9007" y="4474360"/>
            <a:ext cx="5548128" cy="205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2612871" y="6532552"/>
            <a:ext cx="3600400" cy="33745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新たな住宅セーフティネット制度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推進</a:t>
            </a:r>
          </a:p>
        </p:txBody>
      </p:sp>
    </p:spTree>
    <p:extLst>
      <p:ext uri="{BB962C8B-B14F-4D97-AF65-F5344CB8AC3E}">
        <p14:creationId xmlns:p14="http://schemas.microsoft.com/office/powerpoint/2010/main" val="36284877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pPr/>
              <a:t>2</a:t>
            </a:fld>
            <a:endParaRPr kumimoji="1" lang="ja-JP" altLang="en-US" sz="1600" dirty="0">
              <a:solidFill>
                <a:schemeClr val="tx1"/>
              </a:solidFill>
            </a:endParaRPr>
          </a:p>
        </p:txBody>
      </p:sp>
      <p:sp>
        <p:nvSpPr>
          <p:cNvPr id="3" name="正方形/長方形 2"/>
          <p:cNvSpPr/>
          <p:nvPr/>
        </p:nvSpPr>
        <p:spPr>
          <a:xfrm>
            <a:off x="179512" y="692696"/>
            <a:ext cx="8784896" cy="5293757"/>
          </a:xfrm>
          <a:prstGeom prst="rect">
            <a:avLst/>
          </a:prstGeom>
          <a:ln cmpd="sng">
            <a:noFill/>
          </a:ln>
        </p:spPr>
        <p:txBody>
          <a:bodyPr wrap="square">
            <a:spAutoFit/>
          </a:bodyPr>
          <a:lstStyle/>
          <a:p>
            <a:pPr marL="444500" lvl="0" indent="-268288">
              <a:lnSpc>
                <a:spcPct val="130000"/>
              </a:lnSpc>
            </a:pPr>
            <a:r>
              <a:rPr lang="ja-JP" altLang="en-US" sz="2000" dirty="0">
                <a:latin typeface="Meiryo UI" pitchFamily="50" charset="-128"/>
                <a:ea typeface="Meiryo UI" pitchFamily="50" charset="-128"/>
                <a:cs typeface="Meiryo UI" panose="020B0604030504040204" pitchFamily="50" charset="-128"/>
              </a:rPr>
              <a:t>①基本目標の達成状況把握のための指標である「みんなで</a:t>
            </a:r>
            <a:r>
              <a:rPr lang="ja-JP" altLang="en-US" sz="2000" dirty="0" err="1">
                <a:latin typeface="Meiryo UI" pitchFamily="50" charset="-128"/>
                <a:ea typeface="Meiryo UI" pitchFamily="50" charset="-128"/>
                <a:cs typeface="Meiryo UI" panose="020B0604030504040204" pitchFamily="50" charset="-128"/>
              </a:rPr>
              <a:t>めざ</a:t>
            </a:r>
            <a:r>
              <a:rPr lang="ja-JP" altLang="en-US" sz="2000" dirty="0">
                <a:latin typeface="Meiryo UI" pitchFamily="50" charset="-128"/>
                <a:ea typeface="Meiryo UI" pitchFamily="50" charset="-128"/>
                <a:cs typeface="Meiryo UI" panose="020B0604030504040204" pitchFamily="50" charset="-128"/>
              </a:rPr>
              <a:t>そう値」の進捗状況を点検し、下記の区分により分類</a:t>
            </a:r>
            <a:endParaRPr lang="en-US" altLang="ja-JP" sz="2000" dirty="0">
              <a:latin typeface="Meiryo UI" pitchFamily="50" charset="-128"/>
              <a:ea typeface="Meiryo UI" pitchFamily="50" charset="-128"/>
              <a:cs typeface="Meiryo UI" panose="020B0604030504040204" pitchFamily="50" charset="-128"/>
            </a:endParaRPr>
          </a:p>
          <a:p>
            <a:pPr marL="354013" lvl="0" indent="-177800">
              <a:lnSpc>
                <a:spcPct val="130000"/>
              </a:lnSpc>
            </a:pPr>
            <a:endParaRPr lang="en-US" altLang="ja-JP" sz="2000" dirty="0">
              <a:latin typeface="Meiryo UI" pitchFamily="50" charset="-128"/>
              <a:ea typeface="Meiryo UI" pitchFamily="50" charset="-128"/>
              <a:cs typeface="Meiryo UI" panose="020B0604030504040204" pitchFamily="50" charset="-128"/>
            </a:endParaRPr>
          </a:p>
          <a:p>
            <a:pPr marL="354013" lvl="0" indent="-177800">
              <a:lnSpc>
                <a:spcPct val="130000"/>
              </a:lnSpc>
            </a:pPr>
            <a:endParaRPr lang="en-US" altLang="ja-JP" sz="2000" dirty="0">
              <a:latin typeface="Meiryo UI" pitchFamily="50" charset="-128"/>
              <a:ea typeface="Meiryo UI" pitchFamily="50" charset="-128"/>
              <a:cs typeface="Meiryo UI" panose="020B0604030504040204" pitchFamily="50" charset="-128"/>
            </a:endParaRPr>
          </a:p>
          <a:p>
            <a:pPr marL="354013" lvl="0" indent="-177800">
              <a:lnSpc>
                <a:spcPct val="130000"/>
              </a:lnSpc>
            </a:pPr>
            <a:endParaRPr lang="en-US" altLang="ja-JP" sz="2000" dirty="0">
              <a:latin typeface="Meiryo UI" pitchFamily="50" charset="-128"/>
              <a:ea typeface="Meiryo UI" pitchFamily="50" charset="-128"/>
              <a:cs typeface="Meiryo UI" panose="020B0604030504040204" pitchFamily="50" charset="-128"/>
            </a:endParaRPr>
          </a:p>
          <a:p>
            <a:pPr marL="354013" lvl="0" indent="-177800">
              <a:lnSpc>
                <a:spcPct val="130000"/>
              </a:lnSpc>
            </a:pPr>
            <a:endParaRPr lang="en-US" altLang="ja-JP" sz="2000" dirty="0">
              <a:latin typeface="Meiryo UI" pitchFamily="50" charset="-128"/>
              <a:ea typeface="Meiryo UI" pitchFamily="50" charset="-128"/>
              <a:cs typeface="Meiryo UI" panose="020B0604030504040204" pitchFamily="50" charset="-128"/>
            </a:endParaRPr>
          </a:p>
          <a:p>
            <a:pPr marL="354013" lvl="0" indent="-177800">
              <a:lnSpc>
                <a:spcPct val="130000"/>
              </a:lnSpc>
            </a:pPr>
            <a:endParaRPr lang="en-US" altLang="ja-JP" sz="2000" dirty="0">
              <a:latin typeface="Meiryo UI" pitchFamily="50" charset="-128"/>
              <a:ea typeface="Meiryo UI" pitchFamily="50" charset="-128"/>
              <a:cs typeface="Meiryo UI" panose="020B0604030504040204" pitchFamily="50" charset="-128"/>
            </a:endParaRPr>
          </a:p>
          <a:p>
            <a:pPr marL="354013" lvl="0" indent="-177800">
              <a:lnSpc>
                <a:spcPct val="130000"/>
              </a:lnSpc>
            </a:pPr>
            <a:endParaRPr lang="en-US" altLang="ja-JP" sz="2000" dirty="0">
              <a:latin typeface="Meiryo UI" pitchFamily="50" charset="-128"/>
              <a:ea typeface="Meiryo UI" pitchFamily="50" charset="-128"/>
              <a:cs typeface="Meiryo UI" panose="020B0604030504040204" pitchFamily="50" charset="-128"/>
            </a:endParaRPr>
          </a:p>
          <a:p>
            <a:pPr marL="354013" lvl="0" indent="-177800">
              <a:lnSpc>
                <a:spcPct val="130000"/>
              </a:lnSpc>
            </a:pPr>
            <a:endParaRPr lang="en-US" altLang="ja-JP" sz="2000" dirty="0">
              <a:latin typeface="Meiryo UI" pitchFamily="50" charset="-128"/>
              <a:ea typeface="Meiryo UI" pitchFamily="50" charset="-128"/>
              <a:cs typeface="Meiryo UI" panose="020B0604030504040204" pitchFamily="50" charset="-128"/>
            </a:endParaRPr>
          </a:p>
          <a:p>
            <a:pPr marL="354013" lvl="0" indent="-177800">
              <a:lnSpc>
                <a:spcPct val="130000"/>
              </a:lnSpc>
            </a:pPr>
            <a:endParaRPr lang="en-US" altLang="ja-JP" sz="2000" dirty="0">
              <a:latin typeface="Meiryo UI" pitchFamily="50" charset="-128"/>
              <a:ea typeface="Meiryo UI" pitchFamily="50" charset="-128"/>
              <a:cs typeface="Meiryo UI" panose="020B0604030504040204" pitchFamily="50" charset="-128"/>
            </a:endParaRPr>
          </a:p>
          <a:p>
            <a:pPr marL="354013" lvl="0" indent="-177800">
              <a:lnSpc>
                <a:spcPct val="130000"/>
              </a:lnSpc>
            </a:pPr>
            <a:r>
              <a:rPr lang="ja-JP" altLang="en-US" sz="2000" dirty="0">
                <a:latin typeface="Meiryo UI" pitchFamily="50" charset="-128"/>
                <a:ea typeface="Meiryo UI" pitchFamily="50" charset="-128"/>
                <a:cs typeface="Meiryo UI" panose="020B0604030504040204" pitchFamily="50" charset="-128"/>
              </a:rPr>
              <a:t>②</a:t>
            </a:r>
            <a:r>
              <a:rPr lang="en-US" altLang="ja-JP" sz="2000" dirty="0">
                <a:latin typeface="Meiryo UI" pitchFamily="50" charset="-128"/>
                <a:ea typeface="Meiryo UI" pitchFamily="50" charset="-128"/>
                <a:cs typeface="Meiryo UI" panose="020B0604030504040204" pitchFamily="50" charset="-128"/>
              </a:rPr>
              <a:t>5</a:t>
            </a:r>
            <a:r>
              <a:rPr lang="ja-JP" altLang="en-US" sz="2000" dirty="0">
                <a:latin typeface="Meiryo UI" pitchFamily="50" charset="-128"/>
                <a:ea typeface="Meiryo UI" pitchFamily="50" charset="-128"/>
                <a:cs typeface="Meiryo UI" panose="020B0604030504040204" pitchFamily="50" charset="-128"/>
              </a:rPr>
              <a:t>本の施策の柱ごとに、各指標の区分を踏まえ評価</a:t>
            </a:r>
            <a:endParaRPr lang="en-US" altLang="ja-JP" sz="2000" dirty="0">
              <a:latin typeface="Meiryo UI" pitchFamily="50" charset="-128"/>
              <a:ea typeface="Meiryo UI" pitchFamily="50" charset="-128"/>
              <a:cs typeface="Meiryo UI" panose="020B0604030504040204" pitchFamily="50" charset="-128"/>
            </a:endParaRPr>
          </a:p>
          <a:p>
            <a:pPr marL="354013" lvl="0" indent="-177800">
              <a:lnSpc>
                <a:spcPct val="130000"/>
              </a:lnSpc>
            </a:pPr>
            <a:endParaRPr lang="en-US" altLang="ja-JP" sz="2000" dirty="0">
              <a:latin typeface="Meiryo UI" pitchFamily="50" charset="-128"/>
              <a:ea typeface="Meiryo UI" pitchFamily="50" charset="-128"/>
              <a:cs typeface="Meiryo UI" panose="020B0604030504040204" pitchFamily="50" charset="-128"/>
            </a:endParaRPr>
          </a:p>
          <a:p>
            <a:pPr marL="354013" lvl="0" indent="-177800">
              <a:lnSpc>
                <a:spcPct val="130000"/>
              </a:lnSpc>
            </a:pPr>
            <a:r>
              <a:rPr lang="ja-JP" altLang="en-US" sz="2000" dirty="0">
                <a:latin typeface="Meiryo UI" pitchFamily="50" charset="-128"/>
                <a:ea typeface="Meiryo UI" pitchFamily="50" charset="-128"/>
                <a:cs typeface="Meiryo UI" panose="020B0604030504040204" pitchFamily="50" charset="-128"/>
              </a:rPr>
              <a:t>③以上から、「住まうビジョン・大阪」の進捗状況を評価</a:t>
            </a:r>
            <a:endParaRPr lang="en-US" altLang="ja-JP" sz="2000" dirty="0">
              <a:latin typeface="Meiryo UI" pitchFamily="50" charset="-128"/>
              <a:ea typeface="Meiryo UI"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点検・評価の手法</a:t>
            </a:r>
          </a:p>
        </p:txBody>
      </p:sp>
      <p:graphicFrame>
        <p:nvGraphicFramePr>
          <p:cNvPr id="2" name="表 1"/>
          <p:cNvGraphicFramePr>
            <a:graphicFrameLocks noGrp="1"/>
          </p:cNvGraphicFramePr>
          <p:nvPr>
            <p:extLst>
              <p:ext uri="{D42A27DB-BD31-4B8C-83A1-F6EECF244321}">
                <p14:modId xmlns:p14="http://schemas.microsoft.com/office/powerpoint/2010/main" val="173333923"/>
              </p:ext>
            </p:extLst>
          </p:nvPr>
        </p:nvGraphicFramePr>
        <p:xfrm>
          <a:off x="539512" y="1556792"/>
          <a:ext cx="8064896" cy="2592290"/>
        </p:xfrm>
        <a:graphic>
          <a:graphicData uri="http://schemas.openxmlformats.org/drawingml/2006/table">
            <a:tbl>
              <a:tblPr firstRow="1" bandRow="1">
                <a:tableStyleId>{5940675A-B579-460E-94D1-54222C63F5DA}</a:tableStyleId>
              </a:tblPr>
              <a:tblGrid>
                <a:gridCol w="1619509">
                  <a:extLst>
                    <a:ext uri="{9D8B030D-6E8A-4147-A177-3AD203B41FA5}">
                      <a16:colId xmlns:a16="http://schemas.microsoft.com/office/drawing/2014/main" val="1461545270"/>
                    </a:ext>
                  </a:extLst>
                </a:gridCol>
                <a:gridCol w="6445387">
                  <a:extLst>
                    <a:ext uri="{9D8B030D-6E8A-4147-A177-3AD203B41FA5}">
                      <a16:colId xmlns:a16="http://schemas.microsoft.com/office/drawing/2014/main" val="2158068317"/>
                    </a:ext>
                  </a:extLst>
                </a:gridCol>
              </a:tblGrid>
              <a:tr h="518458">
                <a:tc>
                  <a:txBody>
                    <a:bodyPr/>
                    <a:lstStyle/>
                    <a:p>
                      <a:pPr algn="ctr"/>
                      <a:r>
                        <a:rPr kumimoji="1" lang="ja-JP" altLang="en-US" b="0" dirty="0">
                          <a:latin typeface="Meiryo UI" pitchFamily="50" charset="-128"/>
                          <a:ea typeface="Meiryo UI" pitchFamily="50" charset="-128"/>
                        </a:rPr>
                        <a:t>区分</a:t>
                      </a:r>
                    </a:p>
                  </a:txBody>
                  <a:tcPr anchor="ctr">
                    <a:lnR w="12700" cmpd="sng">
                      <a:noFill/>
                    </a:lnR>
                  </a:tcPr>
                </a:tc>
                <a:tc>
                  <a:txBody>
                    <a:bodyPr/>
                    <a:lstStyle/>
                    <a:p>
                      <a:endParaRPr kumimoji="1" lang="ja-JP" altLang="en-US" b="0" dirty="0">
                        <a:latin typeface="Meiryo UI" pitchFamily="50" charset="-128"/>
                        <a:ea typeface="Meiryo UI" pitchFamily="50" charset="-128"/>
                      </a:endParaRPr>
                    </a:p>
                  </a:txBody>
                  <a:tcPr>
                    <a:lnL w="12700" cmpd="sng">
                      <a:noFill/>
                    </a:lnL>
                  </a:tcPr>
                </a:tc>
                <a:extLst>
                  <a:ext uri="{0D108BD9-81ED-4DB2-BD59-A6C34878D82A}">
                    <a16:rowId xmlns:a16="http://schemas.microsoft.com/office/drawing/2014/main" val="1403797951"/>
                  </a:ext>
                </a:extLst>
              </a:tr>
              <a:tr h="518458">
                <a:tc>
                  <a:txBody>
                    <a:bodyPr/>
                    <a:lstStyle/>
                    <a:p>
                      <a:pPr algn="ctr"/>
                      <a:r>
                        <a:rPr kumimoji="1" lang="ja-JP" altLang="en-US" b="0" dirty="0">
                          <a:latin typeface="Meiryo UI" pitchFamily="50" charset="-128"/>
                          <a:ea typeface="Meiryo UI" pitchFamily="50" charset="-128"/>
                        </a:rPr>
                        <a:t>◎</a:t>
                      </a:r>
                    </a:p>
                  </a:txBody>
                  <a:tcPr anchor="ctr"/>
                </a:tc>
                <a:tc>
                  <a:txBody>
                    <a:bodyPr/>
                    <a:lstStyle/>
                    <a:p>
                      <a:r>
                        <a:rPr kumimoji="1" lang="ja-JP" altLang="en-US" b="0" dirty="0">
                          <a:latin typeface="Meiryo UI" pitchFamily="50" charset="-128"/>
                          <a:ea typeface="Meiryo UI" pitchFamily="50" charset="-128"/>
                        </a:rPr>
                        <a:t>目標達成の水準にあるもの</a:t>
                      </a:r>
                    </a:p>
                  </a:txBody>
                  <a:tcPr anchor="ctr"/>
                </a:tc>
                <a:extLst>
                  <a:ext uri="{0D108BD9-81ED-4DB2-BD59-A6C34878D82A}">
                    <a16:rowId xmlns:a16="http://schemas.microsoft.com/office/drawing/2014/main" val="2459094065"/>
                  </a:ext>
                </a:extLst>
              </a:tr>
              <a:tr h="518458">
                <a:tc>
                  <a:txBody>
                    <a:bodyPr/>
                    <a:lstStyle/>
                    <a:p>
                      <a:pPr algn="ctr"/>
                      <a:r>
                        <a:rPr kumimoji="1" lang="ja-JP" altLang="en-US" b="0" dirty="0">
                          <a:latin typeface="Meiryo UI" pitchFamily="50" charset="-128"/>
                          <a:ea typeface="Meiryo UI" pitchFamily="50" charset="-128"/>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latin typeface="Meiryo UI" pitchFamily="50" charset="-128"/>
                          <a:ea typeface="Meiryo UI" pitchFamily="50" charset="-128"/>
                        </a:rPr>
                        <a:t>目標達成に向け順調に推移しているもの</a:t>
                      </a:r>
                    </a:p>
                  </a:txBody>
                  <a:tcPr anchor="ctr"/>
                </a:tc>
                <a:extLst>
                  <a:ext uri="{0D108BD9-81ED-4DB2-BD59-A6C34878D82A}">
                    <a16:rowId xmlns:a16="http://schemas.microsoft.com/office/drawing/2014/main" val="3201457383"/>
                  </a:ext>
                </a:extLst>
              </a:tr>
              <a:tr h="518458">
                <a:tc>
                  <a:txBody>
                    <a:bodyPr/>
                    <a:lstStyle/>
                    <a:p>
                      <a:pPr algn="ctr"/>
                      <a:r>
                        <a:rPr kumimoji="1" lang="ja-JP" altLang="en-US" b="0" dirty="0">
                          <a:latin typeface="Meiryo UI" pitchFamily="50" charset="-128"/>
                          <a:ea typeface="Meiryo UI" pitchFamily="50" charset="-128"/>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latin typeface="Meiryo UI" pitchFamily="50" charset="-128"/>
                          <a:ea typeface="Meiryo UI" pitchFamily="50" charset="-128"/>
                        </a:rPr>
                        <a:t>数値の改善はみられるが、ほぼ横ばいのもの</a:t>
                      </a:r>
                    </a:p>
                  </a:txBody>
                  <a:tcPr anchor="ctr"/>
                </a:tc>
                <a:extLst>
                  <a:ext uri="{0D108BD9-81ED-4DB2-BD59-A6C34878D82A}">
                    <a16:rowId xmlns:a16="http://schemas.microsoft.com/office/drawing/2014/main" val="4247286824"/>
                  </a:ext>
                </a:extLst>
              </a:tr>
              <a:tr h="518458">
                <a:tc>
                  <a:txBody>
                    <a:bodyPr/>
                    <a:lstStyle/>
                    <a:p>
                      <a:pPr algn="ctr"/>
                      <a:r>
                        <a:rPr kumimoji="1" lang="ja-JP" altLang="en-US" b="0" dirty="0">
                          <a:latin typeface="Meiryo UI" pitchFamily="50" charset="-128"/>
                          <a:ea typeface="Meiryo UI" pitchFamily="50" charset="-128"/>
                        </a:rPr>
                        <a:t>▲</a:t>
                      </a:r>
                    </a:p>
                  </a:txBody>
                  <a:tcPr anchor="ctr"/>
                </a:tc>
                <a:tc>
                  <a:txBody>
                    <a:bodyPr/>
                    <a:lstStyle/>
                    <a:p>
                      <a:r>
                        <a:rPr kumimoji="1" lang="ja-JP" altLang="en-US" b="0" dirty="0">
                          <a:latin typeface="Meiryo UI" pitchFamily="50" charset="-128"/>
                          <a:ea typeface="Meiryo UI" pitchFamily="50" charset="-128"/>
                        </a:rPr>
                        <a:t>数値</a:t>
                      </a:r>
                      <a:r>
                        <a:rPr kumimoji="1" lang="ja-JP" altLang="en-US" b="0" dirty="0" smtClean="0">
                          <a:latin typeface="Meiryo UI" pitchFamily="50" charset="-128"/>
                          <a:ea typeface="Meiryo UI" pitchFamily="50" charset="-128"/>
                        </a:rPr>
                        <a:t>が減少して</a:t>
                      </a:r>
                      <a:r>
                        <a:rPr kumimoji="1" lang="ja-JP" altLang="en-US" b="0" dirty="0">
                          <a:latin typeface="Meiryo UI" pitchFamily="50" charset="-128"/>
                          <a:ea typeface="Meiryo UI" pitchFamily="50" charset="-128"/>
                        </a:rPr>
                        <a:t>いるもの</a:t>
                      </a:r>
                    </a:p>
                  </a:txBody>
                  <a:tcPr anchor="ctr"/>
                </a:tc>
                <a:extLst>
                  <a:ext uri="{0D108BD9-81ED-4DB2-BD59-A6C34878D82A}">
                    <a16:rowId xmlns:a16="http://schemas.microsoft.com/office/drawing/2014/main" val="61577542"/>
                  </a:ext>
                </a:extLst>
              </a:tr>
            </a:tbl>
          </a:graphicData>
        </a:graphic>
      </p:graphicFrame>
    </p:spTree>
    <p:extLst>
      <p:ext uri="{BB962C8B-B14F-4D97-AF65-F5344CB8AC3E}">
        <p14:creationId xmlns:p14="http://schemas.microsoft.com/office/powerpoint/2010/main" val="2873483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20</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５．安心してくらすことができる住まいと都市の実現</a:t>
            </a:r>
          </a:p>
        </p:txBody>
      </p:sp>
      <p:graphicFrame>
        <p:nvGraphicFramePr>
          <p:cNvPr id="7" name="表 6"/>
          <p:cNvGraphicFramePr>
            <a:graphicFrameLocks noGrp="1"/>
          </p:cNvGraphicFramePr>
          <p:nvPr>
            <p:extLst>
              <p:ext uri="{D42A27DB-BD31-4B8C-83A1-F6EECF244321}">
                <p14:modId xmlns:p14="http://schemas.microsoft.com/office/powerpoint/2010/main" val="908051687"/>
              </p:ext>
            </p:extLst>
          </p:nvPr>
        </p:nvGraphicFramePr>
        <p:xfrm>
          <a:off x="180000" y="548129"/>
          <a:ext cx="8737200" cy="615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3672879048"/>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㉙自分の住んでいる地域に愛着を感じる府民の割合</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数値</a:t>
                      </a: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が減少</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将来ビジョン・大阪に関する調査（大阪府）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ネットモニターアンケート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㉚まちのバリアフリー化の状況に満足している府民の割合</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数値の改善はみられるが、ほぼ横ばい</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住生活総合調査（国土交通省）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㉛近隣の人たちやコミュニティの関わりに満足している府民の割合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現時点で目標達成の水準にある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住生活総合調査（国土交通省）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24" name="グラフ 23"/>
          <p:cNvGraphicFramePr>
            <a:graphicFrameLocks/>
          </p:cNvGraphicFramePr>
          <p:nvPr>
            <p:extLst>
              <p:ext uri="{D42A27DB-BD31-4B8C-83A1-F6EECF244321}">
                <p14:modId xmlns:p14="http://schemas.microsoft.com/office/powerpoint/2010/main" val="498136430"/>
              </p:ext>
            </p:extLst>
          </p:nvPr>
        </p:nvGraphicFramePr>
        <p:xfrm>
          <a:off x="1853958" y="2774049"/>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p:cNvSpPr txBox="1"/>
          <p:nvPr/>
        </p:nvSpPr>
        <p:spPr>
          <a:xfrm>
            <a:off x="2069872" y="3250903"/>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095720" y="3177056"/>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4" name="テキスト ボックス 13"/>
          <p:cNvSpPr txBox="1"/>
          <p:nvPr/>
        </p:nvSpPr>
        <p:spPr>
          <a:xfrm>
            <a:off x="4664259" y="3063628"/>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graphicFrame>
        <p:nvGraphicFramePr>
          <p:cNvPr id="23" name="グラフ 22"/>
          <p:cNvGraphicFramePr>
            <a:graphicFrameLocks/>
          </p:cNvGraphicFramePr>
          <p:nvPr>
            <p:extLst>
              <p:ext uri="{D42A27DB-BD31-4B8C-83A1-F6EECF244321}">
                <p14:modId xmlns:p14="http://schemas.microsoft.com/office/powerpoint/2010/main" val="3542857749"/>
              </p:ext>
            </p:extLst>
          </p:nvPr>
        </p:nvGraphicFramePr>
        <p:xfrm>
          <a:off x="1853958" y="797769"/>
          <a:ext cx="3528000" cy="1908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p:cNvSpPr txBox="1"/>
          <p:nvPr/>
        </p:nvSpPr>
        <p:spPr>
          <a:xfrm>
            <a:off x="4599296" y="793153"/>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6" name="テキスト ボックス 15"/>
          <p:cNvSpPr txBox="1"/>
          <p:nvPr/>
        </p:nvSpPr>
        <p:spPr>
          <a:xfrm>
            <a:off x="3031040" y="850360"/>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5" name="テキスト ボックス 14"/>
          <p:cNvSpPr txBox="1"/>
          <p:nvPr/>
        </p:nvSpPr>
        <p:spPr>
          <a:xfrm>
            <a:off x="1979712" y="834097"/>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graphicFrame>
        <p:nvGraphicFramePr>
          <p:cNvPr id="27" name="グラフ 26"/>
          <p:cNvGraphicFramePr>
            <a:graphicFrameLocks/>
          </p:cNvGraphicFramePr>
          <p:nvPr>
            <p:extLst>
              <p:ext uri="{D42A27DB-BD31-4B8C-83A1-F6EECF244321}">
                <p14:modId xmlns:p14="http://schemas.microsoft.com/office/powerpoint/2010/main" val="495271851"/>
              </p:ext>
            </p:extLst>
          </p:nvPr>
        </p:nvGraphicFramePr>
        <p:xfrm>
          <a:off x="1853958" y="4767525"/>
          <a:ext cx="3528000" cy="1908000"/>
        </p:xfrm>
        <a:graphic>
          <a:graphicData uri="http://schemas.openxmlformats.org/drawingml/2006/chart">
            <c:chart xmlns:c="http://schemas.openxmlformats.org/drawingml/2006/chart" xmlns:r="http://schemas.openxmlformats.org/officeDocument/2006/relationships" r:id="rId5"/>
          </a:graphicData>
        </a:graphic>
      </p:graphicFrame>
      <p:sp>
        <p:nvSpPr>
          <p:cNvPr id="19" name="テキスト ボックス 18"/>
          <p:cNvSpPr txBox="1"/>
          <p:nvPr/>
        </p:nvSpPr>
        <p:spPr>
          <a:xfrm>
            <a:off x="2037269" y="5096217"/>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95720" y="4905288"/>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21" name="テキスト ボックス 20"/>
          <p:cNvSpPr txBox="1"/>
          <p:nvPr/>
        </p:nvSpPr>
        <p:spPr>
          <a:xfrm>
            <a:off x="4664259" y="4922506"/>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22" name="テキスト ボックス 21"/>
          <p:cNvSpPr txBox="1"/>
          <p:nvPr/>
        </p:nvSpPr>
        <p:spPr>
          <a:xfrm>
            <a:off x="251520" y="2060848"/>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251520" y="4175183"/>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251520" y="6119399"/>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2994231" y="3474097"/>
            <a:ext cx="1066548" cy="215444"/>
          </a:xfrm>
          <a:prstGeom prst="rect">
            <a:avLst/>
          </a:prstGeom>
          <a:noFill/>
        </p:spPr>
        <p:txBody>
          <a:bodyPr wrap="square" rtlCol="0">
            <a:spAutoFit/>
          </a:bodyPr>
          <a:lstStyle/>
          <a:p>
            <a:pPr algn="ctr"/>
            <a:r>
              <a:rPr kumimoji="1" lang="ja-JP" altLang="en-US" sz="800" b="1" dirty="0" smtClean="0">
                <a:solidFill>
                  <a:srgbClr val="FF0000"/>
                </a:solidFill>
                <a:latin typeface="Meiryo UI" panose="020B0604030504040204" pitchFamily="50" charset="-128"/>
                <a:ea typeface="Meiryo UI" panose="020B0604030504040204" pitchFamily="50" charset="-128"/>
              </a:rPr>
              <a:t>（速報値）</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2994231" y="5182287"/>
            <a:ext cx="1066548" cy="215444"/>
          </a:xfrm>
          <a:prstGeom prst="rect">
            <a:avLst/>
          </a:prstGeom>
          <a:noFill/>
        </p:spPr>
        <p:txBody>
          <a:bodyPr wrap="square" rtlCol="0">
            <a:spAutoFit/>
          </a:bodyPr>
          <a:lstStyle/>
          <a:p>
            <a:pPr algn="ctr"/>
            <a:r>
              <a:rPr kumimoji="1" lang="ja-JP" altLang="en-US" sz="800" b="1" dirty="0" smtClean="0">
                <a:solidFill>
                  <a:srgbClr val="FF0000"/>
                </a:solidFill>
                <a:latin typeface="Meiryo UI" panose="020B0604030504040204" pitchFamily="50" charset="-128"/>
                <a:ea typeface="Meiryo UI" panose="020B0604030504040204" pitchFamily="50" charset="-128"/>
              </a:rPr>
              <a:t>（速報値）</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3452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21</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５．安心してくらすことができる住まいと都市の実現</a:t>
            </a:r>
          </a:p>
        </p:txBody>
      </p:sp>
      <p:graphicFrame>
        <p:nvGraphicFramePr>
          <p:cNvPr id="7" name="表 6"/>
          <p:cNvGraphicFramePr>
            <a:graphicFrameLocks noGrp="1"/>
          </p:cNvGraphicFramePr>
          <p:nvPr>
            <p:extLst>
              <p:ext uri="{D42A27DB-BD31-4B8C-83A1-F6EECF244321}">
                <p14:modId xmlns:p14="http://schemas.microsoft.com/office/powerpoint/2010/main" val="4193850656"/>
              </p:ext>
            </p:extLst>
          </p:nvPr>
        </p:nvGraphicFramePr>
        <p:xfrm>
          <a:off x="180000" y="548129"/>
          <a:ext cx="8737200" cy="615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3672879048"/>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㉜鉄道駅舎の</a:t>
                      </a:r>
                      <a:r>
                        <a:rPr lang="ja-JP" altLang="en-US" sz="1400" b="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バリアフリー化率</a:t>
                      </a:r>
                      <a:endParaRPr lang="en-US" altLang="ja-JP" sz="1400" b="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07950" marR="0" indent="-107950" algn="l" defTabSz="914400" rtl="0" eaLnBrk="1" fontAlgn="auto" latinLnBrk="0" hangingPunct="1">
                        <a:lnSpc>
                          <a:spcPct val="100000"/>
                        </a:lnSpc>
                        <a:spcBef>
                          <a:spcPts val="0"/>
                        </a:spcBef>
                        <a:spcAft>
                          <a:spcPts val="0"/>
                        </a:spcAft>
                        <a:buClrTx/>
                        <a:buSzTx/>
                        <a:buFontTx/>
                        <a:buNone/>
                        <a:tabLst/>
                        <a:defRPr/>
                      </a:pPr>
                      <a:r>
                        <a:rPr lang="en-US" altLang="ja-JP" sz="900" b="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スロープにより駅舎の段差が解消されたものを含む</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目標達成に向け順調に推移している</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国土交通省近畿運輸局調べ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㉝高齢者の居住する住宅のバリアフリー化率</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err="1">
                          <a:latin typeface="Meiryo UI" panose="020B0604030504040204" pitchFamily="50" charset="-128"/>
                          <a:ea typeface="Meiryo UI" panose="020B0604030504040204" pitchFamily="50" charset="-128"/>
                          <a:cs typeface="Meiryo UI" panose="020B0604030504040204" pitchFamily="50" charset="-128"/>
                        </a:rPr>
                        <a:t>ー</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住宅・土地統計調査（総務省）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㉞㉟㊱㊲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賃貸住宅における入居差別の状況</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err="1">
                          <a:latin typeface="Meiryo UI" panose="020B0604030504040204" pitchFamily="50" charset="-128"/>
                          <a:ea typeface="Meiryo UI" panose="020B0604030504040204" pitchFamily="50" charset="-128"/>
                          <a:cs typeface="Meiryo UI" panose="020B0604030504040204" pitchFamily="50" charset="-128"/>
                        </a:rPr>
                        <a:t>ー</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宅地建物取引業者に関する人権問題実態調査（大阪府）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35" name="グラフ 34"/>
          <p:cNvGraphicFramePr>
            <a:graphicFrameLocks/>
          </p:cNvGraphicFramePr>
          <p:nvPr>
            <p:extLst>
              <p:ext uri="{D42A27DB-BD31-4B8C-83A1-F6EECF244321}">
                <p14:modId xmlns:p14="http://schemas.microsoft.com/office/powerpoint/2010/main" val="1235442374"/>
              </p:ext>
            </p:extLst>
          </p:nvPr>
        </p:nvGraphicFramePr>
        <p:xfrm>
          <a:off x="1809256" y="806366"/>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4580608" y="732521"/>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4" name="テキスト ボックス 13"/>
          <p:cNvSpPr txBox="1"/>
          <p:nvPr/>
        </p:nvSpPr>
        <p:spPr>
          <a:xfrm>
            <a:off x="2038897" y="794414"/>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4068341" y="799250"/>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6" name="テキスト ボックス 15"/>
          <p:cNvSpPr txBox="1"/>
          <p:nvPr/>
        </p:nvSpPr>
        <p:spPr>
          <a:xfrm>
            <a:off x="251520" y="6119399"/>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2060848"/>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51520" y="3575918"/>
            <a:ext cx="1440160" cy="100027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高齢者の居住する住宅の一定のバリアフリー化率</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41</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H25)</a:t>
            </a: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75%</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p>
        </p:txBody>
      </p:sp>
      <p:graphicFrame>
        <p:nvGraphicFramePr>
          <p:cNvPr id="19" name="グラフ 18"/>
          <p:cNvGraphicFramePr>
            <a:graphicFrameLocks/>
          </p:cNvGraphicFramePr>
          <p:nvPr>
            <p:extLst>
              <p:ext uri="{D42A27DB-BD31-4B8C-83A1-F6EECF244321}">
                <p14:modId xmlns:p14="http://schemas.microsoft.com/office/powerpoint/2010/main" val="1633562799"/>
              </p:ext>
            </p:extLst>
          </p:nvPr>
        </p:nvGraphicFramePr>
        <p:xfrm>
          <a:off x="1835696" y="2770411"/>
          <a:ext cx="3528000" cy="1908000"/>
        </p:xfrm>
        <a:graphic>
          <a:graphicData uri="http://schemas.openxmlformats.org/drawingml/2006/chart">
            <c:chart xmlns:c="http://schemas.openxmlformats.org/drawingml/2006/chart" xmlns:r="http://schemas.openxmlformats.org/officeDocument/2006/relationships" r:id="rId4"/>
          </a:graphicData>
        </a:graphic>
      </p:graphicFrame>
      <p:sp>
        <p:nvSpPr>
          <p:cNvPr id="20" name="テキスト ボックス 19"/>
          <p:cNvSpPr txBox="1"/>
          <p:nvPr/>
        </p:nvSpPr>
        <p:spPr>
          <a:xfrm>
            <a:off x="4646364" y="2799727"/>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21" name="テキスト ボックス 20"/>
          <p:cNvSpPr txBox="1"/>
          <p:nvPr/>
        </p:nvSpPr>
        <p:spPr>
          <a:xfrm>
            <a:off x="2009876" y="3001902"/>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graphicFrame>
        <p:nvGraphicFramePr>
          <p:cNvPr id="24" name="グラフ 23"/>
          <p:cNvGraphicFramePr>
            <a:graphicFrameLocks/>
          </p:cNvGraphicFramePr>
          <p:nvPr>
            <p:extLst>
              <p:ext uri="{D42A27DB-BD31-4B8C-83A1-F6EECF244321}">
                <p14:modId xmlns:p14="http://schemas.microsoft.com/office/powerpoint/2010/main" val="3499641796"/>
              </p:ext>
            </p:extLst>
          </p:nvPr>
        </p:nvGraphicFramePr>
        <p:xfrm>
          <a:off x="1835696" y="4745772"/>
          <a:ext cx="3528000" cy="1908000"/>
        </p:xfrm>
        <a:graphic>
          <a:graphicData uri="http://schemas.openxmlformats.org/drawingml/2006/chart">
            <c:chart xmlns:c="http://schemas.openxmlformats.org/drawingml/2006/chart" xmlns:r="http://schemas.openxmlformats.org/officeDocument/2006/relationships" r:id="rId5"/>
          </a:graphicData>
        </a:graphic>
      </p:graphicFrame>
      <p:sp>
        <p:nvSpPr>
          <p:cNvPr id="25" name="テキスト ボックス 24"/>
          <p:cNvSpPr txBox="1"/>
          <p:nvPr/>
        </p:nvSpPr>
        <p:spPr>
          <a:xfrm>
            <a:off x="2327011" y="4786700"/>
            <a:ext cx="863570" cy="230832"/>
          </a:xfrm>
          <a:prstGeom prst="rect">
            <a:avLst/>
          </a:prstGeom>
          <a:noFill/>
        </p:spPr>
        <p:txBody>
          <a:bodyPr wrap="square" rtlCol="0">
            <a:spAutoFit/>
          </a:bodyPr>
          <a:lstStyle/>
          <a:p>
            <a:pPr algn="ctr"/>
            <a:r>
              <a:rPr lang="ja-JP" altLang="en-US" sz="900" b="1" dirty="0">
                <a:latin typeface="Meiryo UI" panose="020B0604030504040204" pitchFamily="50" charset="-128"/>
                <a:ea typeface="Meiryo UI" panose="020B0604030504040204" pitchFamily="50" charset="-128"/>
              </a:rPr>
              <a:t>高齢者</a:t>
            </a:r>
            <a:endParaRPr kumimoji="1" lang="ja-JP" altLang="en-US" sz="900" b="1"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2428192" y="5070155"/>
            <a:ext cx="863570" cy="230832"/>
          </a:xfrm>
          <a:prstGeom prst="rect">
            <a:avLst/>
          </a:prstGeom>
          <a:noFill/>
        </p:spPr>
        <p:txBody>
          <a:bodyPr wrap="square" rtlCol="0">
            <a:spAutoFit/>
          </a:bodyPr>
          <a:lstStyle/>
          <a:p>
            <a:pPr algn="ctr"/>
            <a:r>
              <a:rPr lang="ja-JP" altLang="en-US" sz="900" b="1" dirty="0">
                <a:latin typeface="Meiryo UI" panose="020B0604030504040204" pitchFamily="50" charset="-128"/>
                <a:ea typeface="Meiryo UI" panose="020B0604030504040204" pitchFamily="50" charset="-128"/>
              </a:rPr>
              <a:t>外国人</a:t>
            </a:r>
            <a:endParaRPr kumimoji="1" lang="ja-JP" altLang="en-US" sz="9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2059903" y="5407398"/>
            <a:ext cx="863570" cy="230832"/>
          </a:xfrm>
          <a:prstGeom prst="rect">
            <a:avLst/>
          </a:prstGeom>
          <a:noFill/>
        </p:spPr>
        <p:txBody>
          <a:bodyPr wrap="square" rtlCol="0">
            <a:spAutoFit/>
          </a:bodyPr>
          <a:lstStyle/>
          <a:p>
            <a:pPr algn="ctr"/>
            <a:r>
              <a:rPr lang="ja-JP" altLang="en-US" sz="900" b="1" dirty="0" err="1">
                <a:latin typeface="Meiryo UI" panose="020B0604030504040204" pitchFamily="50" charset="-128"/>
                <a:ea typeface="Meiryo UI" panose="020B0604030504040204" pitchFamily="50" charset="-128"/>
              </a:rPr>
              <a:t>障がい</a:t>
            </a:r>
            <a:r>
              <a:rPr lang="ja-JP" altLang="en-US" sz="900" b="1" dirty="0">
                <a:latin typeface="Meiryo UI" panose="020B0604030504040204" pitchFamily="50" charset="-128"/>
                <a:ea typeface="Meiryo UI" panose="020B0604030504040204" pitchFamily="50" charset="-128"/>
              </a:rPr>
              <a:t>者</a:t>
            </a:r>
            <a:endParaRPr kumimoji="1" lang="ja-JP" altLang="en-US" sz="900" b="1"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2415877" y="5777215"/>
            <a:ext cx="1378452" cy="230832"/>
          </a:xfrm>
          <a:prstGeom prst="rect">
            <a:avLst/>
          </a:prstGeom>
          <a:noFill/>
        </p:spPr>
        <p:txBody>
          <a:bodyPr wrap="square" rtlCol="0">
            <a:spAutoFit/>
          </a:bodyPr>
          <a:lstStyle/>
          <a:p>
            <a:pPr algn="ctr"/>
            <a:r>
              <a:rPr lang="ja-JP" altLang="en-US" sz="900" b="1" dirty="0">
                <a:latin typeface="Meiryo UI" panose="020B0604030504040204" pitchFamily="50" charset="-128"/>
                <a:ea typeface="Meiryo UI" panose="020B0604030504040204" pitchFamily="50" charset="-128"/>
              </a:rPr>
              <a:t>母子（父子）家庭</a:t>
            </a:r>
            <a:endParaRPr kumimoji="1" lang="ja-JP" altLang="en-US" sz="900" b="1"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4500126" y="5842400"/>
            <a:ext cx="863570" cy="461665"/>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endParaRPr kumimoji="1" lang="en-US" altLang="ja-JP" sz="1200" b="1" dirty="0">
              <a:latin typeface="Meiryo UI" panose="020B0604030504040204" pitchFamily="50" charset="-128"/>
              <a:ea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rPr>
              <a:t>解消</a:t>
            </a:r>
            <a:endParaRPr kumimoji="1" lang="ja-JP" altLang="en-US" sz="1200" b="1"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1922099" y="4767192"/>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E28DA5D7-8E96-4FB3-BD8D-7ADF61C0DC7B}"/>
              </a:ext>
            </a:extLst>
          </p:cNvPr>
          <p:cNvSpPr txBox="1"/>
          <p:nvPr/>
        </p:nvSpPr>
        <p:spPr>
          <a:xfrm rot="20915348">
            <a:off x="2687077" y="3527410"/>
            <a:ext cx="186673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国公表値を踏まえ算定</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R2.8</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公表予定）</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a:extLst>
              <a:ext uri="{FF2B5EF4-FFF2-40B4-BE49-F238E27FC236}">
                <a16:creationId xmlns:a16="http://schemas.microsoft.com/office/drawing/2014/main" id="{B09AC0BE-5942-4159-B263-271E707D9486}"/>
              </a:ext>
            </a:extLst>
          </p:cNvPr>
          <p:cNvSpPr txBox="1"/>
          <p:nvPr/>
        </p:nvSpPr>
        <p:spPr>
          <a:xfrm rot="20915348">
            <a:off x="3180988" y="5124163"/>
            <a:ext cx="1866731"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marL="174625" lvl="0" indent="-174625" algn="ctr">
              <a:defRPr/>
            </a:pP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R3</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年度に調査予定</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25209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22</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５．安心してくらすことができる住まいと都市の実現</a:t>
            </a:r>
          </a:p>
        </p:txBody>
      </p:sp>
      <p:graphicFrame>
        <p:nvGraphicFramePr>
          <p:cNvPr id="7" name="表 6"/>
          <p:cNvGraphicFramePr>
            <a:graphicFrameLocks noGrp="1"/>
          </p:cNvGraphicFramePr>
          <p:nvPr>
            <p:extLst>
              <p:ext uri="{D42A27DB-BD31-4B8C-83A1-F6EECF244321}">
                <p14:modId xmlns:p14="http://schemas.microsoft.com/office/powerpoint/2010/main" val="231705196"/>
              </p:ext>
            </p:extLst>
          </p:nvPr>
        </p:nvGraphicFramePr>
        <p:xfrm>
          <a:off x="180000" y="548129"/>
          <a:ext cx="8737200" cy="615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3672879048"/>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㊳一定の質を備えたあんしん賃貸住宅の数</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r>
                        <a:rPr lang="en-US" altLang="ja-JP" sz="900" b="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セーフティネット住宅を含む</a:t>
                      </a:r>
                      <a:endParaRPr lang="en-US" altLang="ja-JP" sz="9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a:lnSpc>
                          <a:spcPct val="120000"/>
                        </a:lnSpc>
                      </a:pP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目標達成に向け順調に推移している</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大阪府調べ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㊴土地取引等における差別の状況</a:t>
                      </a: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0" u="none"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err="1">
                          <a:latin typeface="Meiryo UI" panose="020B0604030504040204" pitchFamily="50" charset="-128"/>
                          <a:ea typeface="Meiryo UI" panose="020B0604030504040204" pitchFamily="50" charset="-128"/>
                          <a:cs typeface="Meiryo UI" panose="020B0604030504040204" pitchFamily="50" charset="-128"/>
                        </a:rPr>
                        <a:t>ー</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宅地建物取引業者に関する人権問題実態調査（大阪府）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r h="198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㊵㊶㊷</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baseline="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宅地建物取引業者の人権意識</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err="1">
                          <a:latin typeface="Meiryo UI" panose="020B0604030504040204" pitchFamily="50" charset="-128"/>
                          <a:ea typeface="Meiryo UI" panose="020B0604030504040204" pitchFamily="50" charset="-128"/>
                          <a:cs typeface="Meiryo UI" panose="020B0604030504040204" pitchFamily="50" charset="-128"/>
                        </a:rPr>
                        <a:t>ー</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宅地建物取引業者に関する人権問題実態調査（大阪府）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36" name="グラフ 35"/>
          <p:cNvGraphicFramePr>
            <a:graphicFrameLocks/>
          </p:cNvGraphicFramePr>
          <p:nvPr>
            <p:extLst>
              <p:ext uri="{D42A27DB-BD31-4B8C-83A1-F6EECF244321}">
                <p14:modId xmlns:p14="http://schemas.microsoft.com/office/powerpoint/2010/main" val="2554488512"/>
              </p:ext>
            </p:extLst>
          </p:nvPr>
        </p:nvGraphicFramePr>
        <p:xfrm>
          <a:off x="1814462" y="809802"/>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4572372" y="1131876"/>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4" name="テキスト ボックス 13"/>
          <p:cNvSpPr txBox="1"/>
          <p:nvPr/>
        </p:nvSpPr>
        <p:spPr>
          <a:xfrm>
            <a:off x="2062917" y="1731084"/>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101571" y="1262499"/>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1" name="テキスト ボックス 10"/>
          <p:cNvSpPr txBox="1"/>
          <p:nvPr/>
        </p:nvSpPr>
        <p:spPr>
          <a:xfrm>
            <a:off x="251520" y="6119399"/>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51520" y="4175183"/>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251520" y="2158959"/>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ext uri="{D42A27DB-BD31-4B8C-83A1-F6EECF244321}">
                <p14:modId xmlns:p14="http://schemas.microsoft.com/office/powerpoint/2010/main" val="3713813968"/>
              </p:ext>
            </p:extLst>
          </p:nvPr>
        </p:nvGraphicFramePr>
        <p:xfrm>
          <a:off x="1844336" y="2795680"/>
          <a:ext cx="3528000" cy="19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グラフ 18"/>
          <p:cNvGraphicFramePr>
            <a:graphicFrameLocks/>
          </p:cNvGraphicFramePr>
          <p:nvPr>
            <p:extLst>
              <p:ext uri="{D42A27DB-BD31-4B8C-83A1-F6EECF244321}">
                <p14:modId xmlns:p14="http://schemas.microsoft.com/office/powerpoint/2010/main" val="1581410964"/>
              </p:ext>
            </p:extLst>
          </p:nvPr>
        </p:nvGraphicFramePr>
        <p:xfrm>
          <a:off x="1844336" y="4750413"/>
          <a:ext cx="3528000" cy="1908000"/>
        </p:xfrm>
        <a:graphic>
          <a:graphicData uri="http://schemas.openxmlformats.org/drawingml/2006/chart">
            <c:chart xmlns:c="http://schemas.openxmlformats.org/drawingml/2006/chart" xmlns:r="http://schemas.openxmlformats.org/officeDocument/2006/relationships" r:id="rId5"/>
          </a:graphicData>
        </a:graphic>
      </p:graphicFrame>
      <p:sp>
        <p:nvSpPr>
          <p:cNvPr id="20" name="テキスト ボックス 19"/>
          <p:cNvSpPr txBox="1"/>
          <p:nvPr/>
        </p:nvSpPr>
        <p:spPr>
          <a:xfrm>
            <a:off x="2185923" y="5007250"/>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674237" y="5365859"/>
            <a:ext cx="1698099" cy="33855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㊶宅建業法に基づく指導監督基準</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の規制内容の認識割合</a:t>
            </a:r>
            <a:endParaRPr lang="en-US" altLang="ja-JP" sz="8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657356" y="5699591"/>
            <a:ext cx="1698099" cy="33855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㊷宅建業法第</a:t>
            </a:r>
            <a:r>
              <a:rPr lang="en-US" altLang="ja-JP" sz="800" dirty="0">
                <a:latin typeface="Meiryo UI" panose="020B0604030504040204" pitchFamily="50" charset="-128"/>
                <a:ea typeface="Meiryo UI" panose="020B0604030504040204" pitchFamily="50" charset="-128"/>
              </a:rPr>
              <a:t>47</a:t>
            </a:r>
            <a:r>
              <a:rPr lang="ja-JP" altLang="en-US" sz="800" dirty="0">
                <a:latin typeface="Meiryo UI" panose="020B0604030504040204" pitchFamily="50" charset="-128"/>
                <a:ea typeface="Meiryo UI" panose="020B0604030504040204" pitchFamily="50" charset="-128"/>
              </a:rPr>
              <a:t>条関係の解釈に</a:t>
            </a:r>
            <a:endParaRPr lang="en-US" altLang="ja-JP" sz="800"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関する国交大臣答弁の認識割合</a:t>
            </a:r>
            <a:endParaRPr lang="en-US" altLang="ja-JP" sz="8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3665796" y="6014389"/>
            <a:ext cx="1698099" cy="461665"/>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㊸府部落差別事象に係る調査等の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規制等に関する条例の改正内容</a:t>
            </a:r>
            <a:endParaRPr lang="en-US" altLang="ja-JP" sz="800"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の認識割合</a:t>
            </a:r>
            <a:endParaRPr kumimoji="1" lang="ja-JP" altLang="en-US" sz="8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1911264" y="5220275"/>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㊶</a:t>
            </a:r>
            <a:endParaRPr kumimoji="1" lang="ja-JP" altLang="en-US" sz="12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2714284" y="5440038"/>
            <a:ext cx="347652"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㊷</a:t>
            </a:r>
            <a:endParaRPr kumimoji="1" lang="ja-JP" altLang="en-US" sz="12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2225148" y="5980899"/>
            <a:ext cx="34765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㊸</a:t>
            </a:r>
          </a:p>
        </p:txBody>
      </p:sp>
      <p:sp>
        <p:nvSpPr>
          <p:cNvPr id="28" name="テキスト ボックス 27"/>
          <p:cNvSpPr txBox="1"/>
          <p:nvPr/>
        </p:nvSpPr>
        <p:spPr>
          <a:xfrm>
            <a:off x="4473235" y="4913522"/>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29" name="テキスト ボックス 28"/>
          <p:cNvSpPr txBox="1"/>
          <p:nvPr/>
        </p:nvSpPr>
        <p:spPr>
          <a:xfrm>
            <a:off x="4523286" y="3878941"/>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30" name="テキスト ボックス 29"/>
          <p:cNvSpPr txBox="1"/>
          <p:nvPr/>
        </p:nvSpPr>
        <p:spPr>
          <a:xfrm>
            <a:off x="2057009" y="2733612"/>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cxnSp>
        <p:nvCxnSpPr>
          <p:cNvPr id="3" name="直線コネクタ 2"/>
          <p:cNvCxnSpPr/>
          <p:nvPr/>
        </p:nvCxnSpPr>
        <p:spPr>
          <a:xfrm flipV="1">
            <a:off x="2574579" y="5582126"/>
            <a:ext cx="192248" cy="737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2562803" y="5440038"/>
            <a:ext cx="78729" cy="1293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1F1DDCE8-DF68-4D7A-9335-EB862D14E892}"/>
              </a:ext>
            </a:extLst>
          </p:cNvPr>
          <p:cNvSpPr txBox="1"/>
          <p:nvPr/>
        </p:nvSpPr>
        <p:spPr>
          <a:xfrm rot="20915348">
            <a:off x="2778824" y="3472168"/>
            <a:ext cx="1866731"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marL="174625" lvl="0" indent="-174625" algn="ctr">
              <a:defRPr/>
            </a:pP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R3</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年度に調査予定</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a:extLst>
              <a:ext uri="{FF2B5EF4-FFF2-40B4-BE49-F238E27FC236}">
                <a16:creationId xmlns:a16="http://schemas.microsoft.com/office/drawing/2014/main" id="{0A05FE8C-BC76-4E31-B62E-3F212436C724}"/>
              </a:ext>
            </a:extLst>
          </p:cNvPr>
          <p:cNvSpPr txBox="1"/>
          <p:nvPr/>
        </p:nvSpPr>
        <p:spPr>
          <a:xfrm rot="20915348">
            <a:off x="3026292" y="5673065"/>
            <a:ext cx="1866731"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marL="174625" lvl="0" indent="-174625" algn="ctr">
              <a:defRPr/>
            </a:pP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R3</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年度に調査予定</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4243918" y="1357070"/>
            <a:ext cx="760239" cy="246221"/>
          </a:xfrm>
          <a:prstGeom prst="rect">
            <a:avLst/>
          </a:prstGeom>
          <a:noFill/>
        </p:spPr>
        <p:txBody>
          <a:bodyPr wrap="square" rtlCol="0">
            <a:spAutoFit/>
          </a:bodyPr>
          <a:lstStyle/>
          <a:p>
            <a:pPr algn="ctr"/>
            <a:r>
              <a:rPr lang="ja-JP" altLang="en-US" sz="1000" b="1" dirty="0" smtClean="0">
                <a:latin typeface="Meiryo UI" panose="020B0604030504040204" pitchFamily="50" charset="-128"/>
                <a:ea typeface="Meiryo UI" panose="020B0604030504040204" pitchFamily="50" charset="-128"/>
              </a:rPr>
              <a:t>約</a:t>
            </a:r>
            <a:endParaRPr kumimoji="1" lang="ja-JP" altLang="en-US" sz="1000" b="1"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889219" y="1920594"/>
            <a:ext cx="760239" cy="246221"/>
          </a:xfrm>
          <a:prstGeom prst="rect">
            <a:avLst/>
          </a:prstGeom>
          <a:noFill/>
        </p:spPr>
        <p:txBody>
          <a:bodyPr wrap="square" rtlCol="0">
            <a:spAutoFit/>
          </a:bodyPr>
          <a:lstStyle/>
          <a:p>
            <a:pPr algn="ctr"/>
            <a:r>
              <a:rPr lang="ja-JP" altLang="en-US" sz="1000" b="1" dirty="0" smtClean="0">
                <a:latin typeface="Meiryo UI" panose="020B0604030504040204" pitchFamily="50" charset="-128"/>
                <a:ea typeface="Meiryo UI" panose="020B0604030504040204" pitchFamily="50" charset="-128"/>
              </a:rPr>
              <a:t>約</a:t>
            </a:r>
            <a:endParaRPr kumimoji="1" lang="ja-JP" altLang="en-US" sz="1000" b="1"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583315" y="4049075"/>
            <a:ext cx="760239"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解消</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40151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23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５．安心してくらすことができる住まいと都市の実現</a:t>
            </a:r>
          </a:p>
        </p:txBody>
      </p:sp>
      <p:sp>
        <p:nvSpPr>
          <p:cNvPr id="10" name="角丸四角形 9"/>
          <p:cNvSpPr/>
          <p:nvPr/>
        </p:nvSpPr>
        <p:spPr>
          <a:xfrm>
            <a:off x="164726" y="926136"/>
            <a:ext cx="8814548" cy="1638768"/>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177800" indent="-177800">
              <a:lnSpc>
                <a:spcPct val="120000"/>
              </a:lnSpc>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○コミュニティに関する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満足度が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向上しており、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一定の成果が見られるものの、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地域への愛着に関する意識</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課題が残る。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ct val="120000"/>
              </a:lnSpc>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鉄道駅舎のバリアフリー化率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は向上しており、一定</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の成果が見られるもの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バリアフリー化に関する</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満足度</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ほぼ横ばいの状況であることから、継続した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取組みが必要である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ct val="120000"/>
              </a:lnSpc>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あんしん賃貸住宅</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（セーフティネット住宅</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を含む）の数は増加しており</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、一定の成果が見られる。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11"/>
          <p:cNvSpPr txBox="1"/>
          <p:nvPr/>
        </p:nvSpPr>
        <p:spPr>
          <a:xfrm>
            <a:off x="180000" y="490119"/>
            <a:ext cx="646331" cy="369332"/>
          </a:xfrm>
          <a:prstGeom prst="rect">
            <a:avLst/>
          </a:prstGeom>
          <a:solidFill>
            <a:schemeClr val="tx2">
              <a:lumMod val="40000"/>
              <a:lumOff val="60000"/>
            </a:schemeClr>
          </a:solidFill>
        </p:spPr>
        <p:txBody>
          <a:bodyPr wrap="none"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b="1" dirty="0">
                <a:latin typeface="Meiryo UI" pitchFamily="50" charset="-128"/>
                <a:ea typeface="Meiryo UI" pitchFamily="50" charset="-128"/>
                <a:cs typeface="Meiryo UI" panose="020B0604030504040204" pitchFamily="50" charset="-128"/>
              </a:rPr>
              <a:t>評価</a:t>
            </a:r>
            <a:endParaRPr lang="en-US" altLang="ja-JP" b="1" dirty="0">
              <a:latin typeface="Meiryo UI" pitchFamily="50" charset="-128"/>
              <a:ea typeface="Meiryo UI" pitchFamily="50" charset="-128"/>
              <a:cs typeface="Meiryo UI" panose="020B0604030504040204" pitchFamily="50" charset="-128"/>
            </a:endParaRPr>
          </a:p>
        </p:txBody>
      </p:sp>
    </p:spTree>
    <p:extLst>
      <p:ext uri="{BB962C8B-B14F-4D97-AF65-F5344CB8AC3E}">
        <p14:creationId xmlns:p14="http://schemas.microsoft.com/office/powerpoint/2010/main" val="398225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ChangeArrowheads="1"/>
          </p:cNvSpPr>
          <p:nvPr/>
        </p:nvSpPr>
        <p:spPr bwMode="auto">
          <a:xfrm>
            <a:off x="185759" y="470778"/>
            <a:ext cx="8851318" cy="1174275"/>
          </a:xfrm>
          <a:prstGeom prst="rect">
            <a:avLst/>
          </a:prstGeom>
          <a:noFill/>
          <a:ln w="158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04699" tIns="44351" rIns="85291" bIns="44351"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1444295" indent="-1444295" eaLnBrk="1" hangingPunct="1">
              <a:lnSpc>
                <a:spcPts val="1327"/>
              </a:lnSpc>
              <a:spcBef>
                <a:spcPts val="569"/>
              </a:spcBef>
            </a:pPr>
            <a:r>
              <a:rPr lang="ja-JP" altLang="en-US" sz="1137" b="1" dirty="0">
                <a:solidFill>
                  <a:schemeClr val="tx1"/>
                </a:solidFill>
                <a:latin typeface="Meiryo UI" panose="020B0604030504040204" pitchFamily="50" charset="-128"/>
                <a:ea typeface="Meiryo UI" panose="020B0604030504040204" pitchFamily="50" charset="-128"/>
              </a:rPr>
              <a:t>評価の区分</a:t>
            </a:r>
            <a:endParaRPr lang="en-US" altLang="ja-JP" sz="1137" b="1" dirty="0">
              <a:solidFill>
                <a:schemeClr val="tx1"/>
              </a:solidFill>
              <a:latin typeface="Meiryo UI" panose="020B0604030504040204" pitchFamily="50" charset="-128"/>
              <a:ea typeface="Meiryo UI" panose="020B0604030504040204" pitchFamily="50" charset="-128"/>
            </a:endParaRPr>
          </a:p>
          <a:p>
            <a:pPr marL="1444295" indent="-1444295" eaLnBrk="1" hangingPunct="1">
              <a:lnSpc>
                <a:spcPct val="110000"/>
              </a:lnSpc>
              <a:spcBef>
                <a:spcPts val="569"/>
              </a:spcBef>
              <a:tabLst>
                <a:tab pos="0" algn="l"/>
                <a:tab pos="914400" algn="l"/>
                <a:tab pos="1828800" algn="l"/>
                <a:tab pos="2743200" algn="l"/>
                <a:tab pos="3657600" algn="l"/>
                <a:tab pos="4572000" algn="l"/>
                <a:tab pos="5486400" algn="l"/>
                <a:tab pos="6400800" algn="l"/>
                <a:tab pos="7315200" algn="l"/>
                <a:tab pos="8524875" algn="l"/>
                <a:tab pos="9144000" algn="l"/>
                <a:tab pos="10058400" algn="l"/>
              </a:tabLst>
            </a:pPr>
            <a:r>
              <a:rPr lang="ja-JP" altLang="en-US" sz="1137" b="1" dirty="0">
                <a:solidFill>
                  <a:schemeClr val="tx1"/>
                </a:solidFill>
                <a:latin typeface="Meiryo UI" panose="020B0604030504040204" pitchFamily="50" charset="-128"/>
                <a:ea typeface="Meiryo UI" panose="020B0604030504040204" pitchFamily="50" charset="-128"/>
              </a:rPr>
              <a:t>◎　</a:t>
            </a:r>
            <a:r>
              <a:rPr lang="en-US" altLang="ja-JP" sz="1137" b="1" dirty="0" smtClean="0">
                <a:solidFill>
                  <a:schemeClr val="tx1"/>
                </a:solidFill>
                <a:latin typeface="Meiryo UI" panose="020B0604030504040204" pitchFamily="50" charset="-128"/>
                <a:ea typeface="Meiryo UI" panose="020B0604030504040204" pitchFamily="50" charset="-128"/>
              </a:rPr>
              <a:t>【</a:t>
            </a:r>
            <a:r>
              <a:rPr lang="ja-JP" altLang="en-US" sz="1137" b="1" dirty="0">
                <a:solidFill>
                  <a:schemeClr val="tx1"/>
                </a:solidFill>
                <a:latin typeface="Meiryo UI" panose="020B0604030504040204" pitchFamily="50" charset="-128"/>
                <a:ea typeface="Meiryo UI" panose="020B0604030504040204" pitchFamily="50" charset="-128"/>
              </a:rPr>
              <a:t>３</a:t>
            </a:r>
            <a:r>
              <a:rPr lang="ja-JP" altLang="en-US" sz="1137" b="1" dirty="0" smtClean="0">
                <a:solidFill>
                  <a:schemeClr val="tx1"/>
                </a:solidFill>
                <a:latin typeface="Meiryo UI" panose="020B0604030504040204" pitchFamily="50" charset="-128"/>
                <a:ea typeface="Meiryo UI" panose="020B0604030504040204" pitchFamily="50" charset="-128"/>
              </a:rPr>
              <a:t>項目</a:t>
            </a:r>
            <a:r>
              <a:rPr lang="en-US" altLang="ja-JP" sz="1137" b="1" dirty="0">
                <a:solidFill>
                  <a:schemeClr val="tx1"/>
                </a:solidFill>
                <a:latin typeface="Meiryo UI" panose="020B0604030504040204" pitchFamily="50" charset="-128"/>
                <a:ea typeface="Meiryo UI" panose="020B0604030504040204" pitchFamily="50" charset="-128"/>
              </a:rPr>
              <a:t>】</a:t>
            </a:r>
            <a:r>
              <a:rPr lang="ja-JP" altLang="en-US" sz="1137" dirty="0">
                <a:solidFill>
                  <a:schemeClr val="tx1"/>
                </a:solidFill>
                <a:latin typeface="Meiryo UI" panose="020B0604030504040204" pitchFamily="50" charset="-128"/>
                <a:ea typeface="Meiryo UI" panose="020B0604030504040204" pitchFamily="50" charset="-128"/>
              </a:rPr>
              <a:t>：目標を達成したもの</a:t>
            </a:r>
            <a:r>
              <a:rPr lang="en-US" altLang="ja-JP" sz="1137" dirty="0">
                <a:solidFill>
                  <a:schemeClr val="tx1"/>
                </a:solidFill>
                <a:latin typeface="Meiryo UI" panose="020B0604030504040204" pitchFamily="50" charset="-128"/>
                <a:ea typeface="Meiryo UI" panose="020B0604030504040204" pitchFamily="50" charset="-128"/>
              </a:rPr>
              <a:t>	</a:t>
            </a:r>
            <a:r>
              <a:rPr lang="ja-JP" altLang="en-US" sz="1137" dirty="0">
                <a:solidFill>
                  <a:schemeClr val="tx1"/>
                </a:solidFill>
                <a:latin typeface="Meiryo UI" panose="020B0604030504040204" pitchFamily="50" charset="-128"/>
                <a:ea typeface="Meiryo UI" panose="020B0604030504040204" pitchFamily="50" charset="-128"/>
              </a:rPr>
              <a:t>　</a:t>
            </a:r>
            <a:r>
              <a:rPr lang="ja-JP" altLang="en-US" sz="1137" dirty="0" smtClean="0">
                <a:solidFill>
                  <a:schemeClr val="tx1"/>
                </a:solidFill>
                <a:latin typeface="Meiryo UI" panose="020B0604030504040204" pitchFamily="50" charset="-128"/>
                <a:ea typeface="Meiryo UI" panose="020B0604030504040204" pitchFamily="50" charset="-128"/>
              </a:rPr>
              <a:t>（</a:t>
            </a:r>
            <a:r>
              <a:rPr lang="en-US" altLang="ja-JP" sz="1137" dirty="0" smtClean="0">
                <a:solidFill>
                  <a:schemeClr val="tx1"/>
                </a:solidFill>
                <a:latin typeface="Meiryo UI" panose="020B0604030504040204" pitchFamily="50" charset="-128"/>
                <a:ea typeface="Meiryo UI" panose="020B0604030504040204" pitchFamily="50" charset="-128"/>
              </a:rPr>
              <a:t>11</a:t>
            </a:r>
            <a:r>
              <a:rPr lang="ja-JP" altLang="en-US" sz="1137" dirty="0" smtClean="0">
                <a:solidFill>
                  <a:schemeClr val="tx1"/>
                </a:solidFill>
                <a:latin typeface="Meiryo UI" panose="020B0604030504040204" pitchFamily="50" charset="-128"/>
                <a:ea typeface="Meiryo UI" panose="020B0604030504040204" pitchFamily="50" charset="-128"/>
              </a:rPr>
              <a:t>％</a:t>
            </a:r>
            <a:r>
              <a:rPr lang="ja-JP" altLang="en-US" sz="1137" dirty="0">
                <a:solidFill>
                  <a:schemeClr val="tx1"/>
                </a:solidFill>
                <a:latin typeface="Meiryo UI" panose="020B0604030504040204" pitchFamily="50" charset="-128"/>
                <a:ea typeface="Meiryo UI" panose="020B0604030504040204" pitchFamily="50" charset="-128"/>
              </a:rPr>
              <a:t>　</a:t>
            </a:r>
            <a:r>
              <a:rPr lang="en-US" altLang="ja-JP" sz="1137" dirty="0">
                <a:solidFill>
                  <a:schemeClr val="tx1"/>
                </a:solidFill>
                <a:latin typeface="Meiryo UI" panose="020B0604030504040204" pitchFamily="50" charset="-128"/>
                <a:ea typeface="Meiryo UI" panose="020B0604030504040204" pitchFamily="50" charset="-128"/>
              </a:rPr>
              <a:t>※</a:t>
            </a:r>
            <a:r>
              <a:rPr lang="ja-JP" altLang="en-US" sz="1137" dirty="0">
                <a:solidFill>
                  <a:schemeClr val="tx1"/>
                </a:solidFill>
                <a:latin typeface="Meiryo UI" panose="020B0604030504040204" pitchFamily="50" charset="-128"/>
                <a:ea typeface="Meiryo UI" panose="020B0604030504040204" pitchFamily="50" charset="-128"/>
              </a:rPr>
              <a:t>）　　　　　　　　　</a:t>
            </a:r>
            <a:r>
              <a:rPr lang="ja-JP" altLang="en-US" sz="1137" b="1" dirty="0">
                <a:solidFill>
                  <a:schemeClr val="tx1"/>
                </a:solidFill>
                <a:latin typeface="Meiryo UI" panose="020B0604030504040204" pitchFamily="50" charset="-128"/>
                <a:ea typeface="Meiryo UI" panose="020B0604030504040204" pitchFamily="50" charset="-128"/>
              </a:rPr>
              <a:t>○　</a:t>
            </a:r>
            <a:r>
              <a:rPr lang="en-US" altLang="ja-JP" sz="1137" b="1" dirty="0" smtClean="0">
                <a:solidFill>
                  <a:schemeClr val="tx1"/>
                </a:solidFill>
                <a:latin typeface="Meiryo UI" panose="020B0604030504040204" pitchFamily="50" charset="-128"/>
                <a:ea typeface="Meiryo UI" panose="020B0604030504040204" pitchFamily="50" charset="-128"/>
              </a:rPr>
              <a:t>【</a:t>
            </a:r>
            <a:r>
              <a:rPr lang="ja-JP" altLang="en-US" sz="1137" b="1" dirty="0">
                <a:solidFill>
                  <a:schemeClr val="tx1"/>
                </a:solidFill>
                <a:latin typeface="Meiryo UI" panose="020B0604030504040204" pitchFamily="50" charset="-128"/>
                <a:ea typeface="Meiryo UI" panose="020B0604030504040204" pitchFamily="50" charset="-128"/>
              </a:rPr>
              <a:t>９</a:t>
            </a:r>
            <a:r>
              <a:rPr lang="ja-JP" altLang="en-US" sz="1137" b="1" dirty="0" smtClean="0">
                <a:solidFill>
                  <a:schemeClr val="tx1"/>
                </a:solidFill>
                <a:latin typeface="Meiryo UI" panose="020B0604030504040204" pitchFamily="50" charset="-128"/>
                <a:ea typeface="Meiryo UI" panose="020B0604030504040204" pitchFamily="50" charset="-128"/>
              </a:rPr>
              <a:t>項目</a:t>
            </a:r>
            <a:r>
              <a:rPr lang="en-US" altLang="ja-JP" sz="1137" b="1" dirty="0">
                <a:solidFill>
                  <a:schemeClr val="tx1"/>
                </a:solidFill>
                <a:latin typeface="Meiryo UI" panose="020B0604030504040204" pitchFamily="50" charset="-128"/>
                <a:ea typeface="Meiryo UI" panose="020B0604030504040204" pitchFamily="50" charset="-128"/>
              </a:rPr>
              <a:t>】</a:t>
            </a:r>
            <a:r>
              <a:rPr lang="ja-JP" altLang="en-US" sz="1137" dirty="0">
                <a:solidFill>
                  <a:schemeClr val="tx1"/>
                </a:solidFill>
                <a:latin typeface="Meiryo UI" panose="020B0604030504040204" pitchFamily="50" charset="-128"/>
                <a:ea typeface="Meiryo UI" panose="020B0604030504040204" pitchFamily="50" charset="-128"/>
              </a:rPr>
              <a:t>：達成向け順調に推移しているもの　 </a:t>
            </a:r>
            <a:r>
              <a:rPr lang="ja-JP" altLang="en-US" sz="1137" dirty="0" smtClean="0">
                <a:solidFill>
                  <a:schemeClr val="tx1"/>
                </a:solidFill>
                <a:latin typeface="Meiryo UI" panose="020B0604030504040204" pitchFamily="50" charset="-128"/>
                <a:ea typeface="Meiryo UI" panose="020B0604030504040204" pitchFamily="50" charset="-128"/>
              </a:rPr>
              <a:t>（</a:t>
            </a:r>
            <a:r>
              <a:rPr lang="en-US" altLang="ja-JP" sz="1137" dirty="0" smtClean="0">
                <a:solidFill>
                  <a:schemeClr val="tx1"/>
                </a:solidFill>
                <a:latin typeface="Meiryo UI" panose="020B0604030504040204" pitchFamily="50" charset="-128"/>
                <a:ea typeface="Meiryo UI" panose="020B0604030504040204" pitchFamily="50" charset="-128"/>
              </a:rPr>
              <a:t>32</a:t>
            </a:r>
            <a:r>
              <a:rPr lang="ja-JP" altLang="en-US" sz="1137" dirty="0" smtClean="0">
                <a:solidFill>
                  <a:schemeClr val="tx1"/>
                </a:solidFill>
                <a:latin typeface="Meiryo UI" panose="020B0604030504040204" pitchFamily="50" charset="-128"/>
                <a:ea typeface="Meiryo UI" panose="020B0604030504040204" pitchFamily="50" charset="-128"/>
              </a:rPr>
              <a:t>％</a:t>
            </a:r>
            <a:r>
              <a:rPr lang="ja-JP" altLang="en-US" sz="1137" dirty="0">
                <a:solidFill>
                  <a:schemeClr val="tx1"/>
                </a:solidFill>
                <a:latin typeface="Meiryo UI" panose="020B0604030504040204" pitchFamily="50" charset="-128"/>
                <a:ea typeface="Meiryo UI" panose="020B0604030504040204" pitchFamily="50" charset="-128"/>
              </a:rPr>
              <a:t>）</a:t>
            </a:r>
            <a:r>
              <a:rPr lang="en-US" altLang="ja-JP" sz="1137" dirty="0">
                <a:solidFill>
                  <a:schemeClr val="tx1"/>
                </a:solidFill>
                <a:latin typeface="Meiryo UI" panose="020B0604030504040204" pitchFamily="50" charset="-128"/>
                <a:ea typeface="Meiryo UI" panose="020B0604030504040204" pitchFamily="50" charset="-128"/>
              </a:rPr>
              <a:t>	</a:t>
            </a:r>
            <a:endParaRPr lang="ja-JP" altLang="en-US" sz="1137" dirty="0">
              <a:solidFill>
                <a:schemeClr val="tx1"/>
              </a:solidFill>
              <a:latin typeface="Meiryo UI" panose="020B0604030504040204" pitchFamily="50" charset="-128"/>
              <a:ea typeface="Meiryo UI" panose="020B0604030504040204" pitchFamily="50" charset="-128"/>
            </a:endParaRPr>
          </a:p>
          <a:p>
            <a:pPr eaLnBrk="1" hangingPunct="1">
              <a:lnSpc>
                <a:spcPct val="110000"/>
              </a:lnSpc>
              <a:spcBef>
                <a:spcPts val="284"/>
              </a:spcBef>
            </a:pPr>
            <a:r>
              <a:rPr lang="ja-JP" altLang="en-US" sz="1137" b="1" dirty="0">
                <a:solidFill>
                  <a:schemeClr val="tx1"/>
                </a:solidFill>
                <a:latin typeface="Meiryo UI" panose="020B0604030504040204" pitchFamily="50" charset="-128"/>
                <a:ea typeface="Meiryo UI" panose="020B0604030504040204" pitchFamily="50" charset="-128"/>
              </a:rPr>
              <a:t>△　</a:t>
            </a:r>
            <a:r>
              <a:rPr lang="en-US" altLang="ja-JP" sz="1137" b="1" dirty="0">
                <a:solidFill>
                  <a:schemeClr val="tx1"/>
                </a:solidFill>
                <a:latin typeface="Meiryo UI" panose="020B0604030504040204" pitchFamily="50" charset="-128"/>
                <a:ea typeface="Meiryo UI" panose="020B0604030504040204" pitchFamily="50" charset="-128"/>
              </a:rPr>
              <a:t>【</a:t>
            </a:r>
            <a:r>
              <a:rPr lang="ja-JP" altLang="en-US" sz="1137" b="1" dirty="0" smtClean="0">
                <a:solidFill>
                  <a:schemeClr val="tx1"/>
                </a:solidFill>
                <a:latin typeface="Meiryo UI" panose="020B0604030504040204" pitchFamily="50" charset="-128"/>
                <a:ea typeface="Meiryo UI" panose="020B0604030504040204" pitchFamily="50" charset="-128"/>
              </a:rPr>
              <a:t>１３項目</a:t>
            </a:r>
            <a:r>
              <a:rPr lang="en-US" altLang="ja-JP" sz="1137" b="1" dirty="0">
                <a:solidFill>
                  <a:schemeClr val="tx1"/>
                </a:solidFill>
                <a:latin typeface="Meiryo UI" panose="020B0604030504040204" pitchFamily="50" charset="-128"/>
                <a:ea typeface="Meiryo UI" panose="020B0604030504040204" pitchFamily="50" charset="-128"/>
              </a:rPr>
              <a:t>】</a:t>
            </a:r>
            <a:r>
              <a:rPr lang="ja-JP" altLang="en-US" sz="1137" dirty="0">
                <a:solidFill>
                  <a:schemeClr val="tx1"/>
                </a:solidFill>
                <a:latin typeface="Meiryo UI" panose="020B0604030504040204" pitchFamily="50" charset="-128"/>
                <a:ea typeface="Meiryo UI" panose="020B0604030504040204" pitchFamily="50" charset="-128"/>
              </a:rPr>
              <a:t>：数値の改善はみられるが、ほぼ横ばいのもの　</a:t>
            </a:r>
            <a:r>
              <a:rPr lang="ja-JP" altLang="en-US" sz="1137" dirty="0" smtClean="0">
                <a:solidFill>
                  <a:schemeClr val="tx1"/>
                </a:solidFill>
                <a:latin typeface="Meiryo UI" panose="020B0604030504040204" pitchFamily="50" charset="-128"/>
                <a:ea typeface="Meiryo UI" panose="020B0604030504040204" pitchFamily="50" charset="-128"/>
              </a:rPr>
              <a:t>（</a:t>
            </a:r>
            <a:r>
              <a:rPr lang="en-US" altLang="ja-JP" sz="1137" dirty="0" smtClean="0">
                <a:solidFill>
                  <a:schemeClr val="tx1"/>
                </a:solidFill>
                <a:latin typeface="Meiryo UI" panose="020B0604030504040204" pitchFamily="50" charset="-128"/>
                <a:ea typeface="Meiryo UI" panose="020B0604030504040204" pitchFamily="50" charset="-128"/>
              </a:rPr>
              <a:t>46</a:t>
            </a:r>
            <a:r>
              <a:rPr lang="ja-JP" altLang="en-US" sz="1137" dirty="0" smtClean="0">
                <a:solidFill>
                  <a:schemeClr val="tx1"/>
                </a:solidFill>
                <a:latin typeface="Meiryo UI" panose="020B0604030504040204" pitchFamily="50" charset="-128"/>
                <a:ea typeface="Meiryo UI" panose="020B0604030504040204" pitchFamily="50" charset="-128"/>
              </a:rPr>
              <a:t>％</a:t>
            </a:r>
            <a:r>
              <a:rPr lang="ja-JP" altLang="en-US" sz="1137" dirty="0">
                <a:solidFill>
                  <a:schemeClr val="tx1"/>
                </a:solidFill>
                <a:latin typeface="Meiryo UI" panose="020B0604030504040204" pitchFamily="50" charset="-128"/>
                <a:ea typeface="Meiryo UI" panose="020B0604030504040204" pitchFamily="50" charset="-128"/>
              </a:rPr>
              <a:t>） 　　</a:t>
            </a:r>
            <a:r>
              <a:rPr lang="ja-JP" altLang="en-US" sz="1137" b="1" dirty="0">
                <a:solidFill>
                  <a:schemeClr val="tx1"/>
                </a:solidFill>
                <a:latin typeface="Meiryo UI" panose="020B0604030504040204" pitchFamily="50" charset="-128"/>
                <a:ea typeface="Meiryo UI" panose="020B0604030504040204" pitchFamily="50" charset="-128"/>
              </a:rPr>
              <a:t>▲　</a:t>
            </a:r>
            <a:r>
              <a:rPr lang="en-US" altLang="ja-JP" sz="1137" b="1" dirty="0">
                <a:solidFill>
                  <a:schemeClr val="tx1"/>
                </a:solidFill>
                <a:latin typeface="Meiryo UI" panose="020B0604030504040204" pitchFamily="50" charset="-128"/>
                <a:ea typeface="Meiryo UI" panose="020B0604030504040204" pitchFamily="50" charset="-128"/>
              </a:rPr>
              <a:t>【</a:t>
            </a:r>
            <a:r>
              <a:rPr lang="ja-JP" altLang="en-US" sz="1137" b="1" dirty="0">
                <a:solidFill>
                  <a:schemeClr val="tx1"/>
                </a:solidFill>
                <a:latin typeface="Meiryo UI" panose="020B0604030504040204" pitchFamily="50" charset="-128"/>
                <a:ea typeface="Meiryo UI" panose="020B0604030504040204" pitchFamily="50" charset="-128"/>
              </a:rPr>
              <a:t>３項目</a:t>
            </a:r>
            <a:r>
              <a:rPr lang="en-US" altLang="ja-JP" sz="1137" b="1" dirty="0">
                <a:solidFill>
                  <a:schemeClr val="tx1"/>
                </a:solidFill>
                <a:latin typeface="Meiryo UI" panose="020B0604030504040204" pitchFamily="50" charset="-128"/>
                <a:ea typeface="Meiryo UI" panose="020B0604030504040204" pitchFamily="50" charset="-128"/>
              </a:rPr>
              <a:t>】</a:t>
            </a:r>
            <a:r>
              <a:rPr lang="ja-JP" altLang="en-US" sz="1137" dirty="0">
                <a:solidFill>
                  <a:schemeClr val="tx1"/>
                </a:solidFill>
                <a:latin typeface="Meiryo UI" panose="020B0604030504040204" pitchFamily="50" charset="-128"/>
                <a:ea typeface="Meiryo UI" panose="020B0604030504040204" pitchFamily="50" charset="-128"/>
              </a:rPr>
              <a:t>：数値</a:t>
            </a:r>
            <a:r>
              <a:rPr lang="ja-JP" altLang="en-US" sz="1137" dirty="0" smtClean="0">
                <a:solidFill>
                  <a:schemeClr val="tx1"/>
                </a:solidFill>
                <a:latin typeface="Meiryo UI" panose="020B0604030504040204" pitchFamily="50" charset="-128"/>
                <a:ea typeface="Meiryo UI" panose="020B0604030504040204" pitchFamily="50" charset="-128"/>
              </a:rPr>
              <a:t>が</a:t>
            </a:r>
            <a:r>
              <a:rPr lang="ja-JP" altLang="en-US" sz="1137" dirty="0">
                <a:solidFill>
                  <a:schemeClr val="tx1"/>
                </a:solidFill>
                <a:latin typeface="Meiryo UI" panose="020B0604030504040204" pitchFamily="50" charset="-128"/>
                <a:ea typeface="Meiryo UI" panose="020B0604030504040204" pitchFamily="50" charset="-128"/>
              </a:rPr>
              <a:t>減少</a:t>
            </a:r>
            <a:r>
              <a:rPr lang="ja-JP" altLang="en-US" sz="1137" dirty="0" smtClean="0">
                <a:solidFill>
                  <a:schemeClr val="tx1"/>
                </a:solidFill>
                <a:latin typeface="Meiryo UI" panose="020B0604030504040204" pitchFamily="50" charset="-128"/>
                <a:ea typeface="Meiryo UI" panose="020B0604030504040204" pitchFamily="50" charset="-128"/>
              </a:rPr>
              <a:t>して</a:t>
            </a:r>
            <a:r>
              <a:rPr lang="ja-JP" altLang="en-US" sz="1137" dirty="0">
                <a:solidFill>
                  <a:schemeClr val="tx1"/>
                </a:solidFill>
                <a:latin typeface="Meiryo UI" panose="020B0604030504040204" pitchFamily="50" charset="-128"/>
                <a:ea typeface="Meiryo UI" panose="020B0604030504040204" pitchFamily="50" charset="-128"/>
              </a:rPr>
              <a:t>いるもの　 （</a:t>
            </a:r>
            <a:r>
              <a:rPr lang="en-US" altLang="ja-JP" sz="1137" dirty="0" smtClean="0">
                <a:solidFill>
                  <a:schemeClr val="tx1"/>
                </a:solidFill>
                <a:latin typeface="Meiryo UI" panose="020B0604030504040204" pitchFamily="50" charset="-128"/>
                <a:ea typeface="Meiryo UI" panose="020B0604030504040204" pitchFamily="50" charset="-128"/>
              </a:rPr>
              <a:t>11</a:t>
            </a:r>
            <a:r>
              <a:rPr lang="ja-JP" altLang="en-US" sz="1137" dirty="0" smtClean="0">
                <a:solidFill>
                  <a:schemeClr val="tx1"/>
                </a:solidFill>
                <a:latin typeface="Meiryo UI" panose="020B0604030504040204" pitchFamily="50" charset="-128"/>
                <a:ea typeface="Meiryo UI" panose="020B0604030504040204" pitchFamily="50" charset="-128"/>
              </a:rPr>
              <a:t>％</a:t>
            </a:r>
            <a:r>
              <a:rPr lang="ja-JP" altLang="en-US" sz="1137" dirty="0">
                <a:solidFill>
                  <a:schemeClr val="tx1"/>
                </a:solidFill>
                <a:latin typeface="Meiryo UI" panose="020B0604030504040204" pitchFamily="50" charset="-128"/>
                <a:ea typeface="Meiryo UI" panose="020B0604030504040204" pitchFamily="50" charset="-128"/>
              </a:rPr>
              <a:t>）</a:t>
            </a:r>
            <a:endParaRPr lang="en-US" altLang="ja-JP" sz="1137" dirty="0">
              <a:solidFill>
                <a:schemeClr val="tx1"/>
              </a:solidFill>
              <a:latin typeface="Meiryo UI" panose="020B0604030504040204" pitchFamily="50" charset="-128"/>
              <a:ea typeface="Meiryo UI" panose="020B0604030504040204" pitchFamily="50" charset="-128"/>
            </a:endParaRPr>
          </a:p>
          <a:p>
            <a:pPr eaLnBrk="1" hangingPunct="1">
              <a:lnSpc>
                <a:spcPct val="110000"/>
              </a:lnSpc>
              <a:spcBef>
                <a:spcPts val="284"/>
              </a:spcBef>
            </a:pPr>
            <a:r>
              <a:rPr lang="ja-JP" altLang="en-US" sz="1137" dirty="0" err="1">
                <a:solidFill>
                  <a:schemeClr val="tx1"/>
                </a:solidFill>
                <a:latin typeface="Meiryo UI" panose="020B0604030504040204" pitchFamily="50" charset="-128"/>
                <a:ea typeface="Meiryo UI" panose="020B0604030504040204" pitchFamily="50" charset="-128"/>
              </a:rPr>
              <a:t>ー</a:t>
            </a:r>
            <a:r>
              <a:rPr lang="ja-JP" altLang="en-US" sz="1137" dirty="0">
                <a:solidFill>
                  <a:schemeClr val="tx1"/>
                </a:solidFill>
                <a:latin typeface="Meiryo UI" panose="020B0604030504040204" pitchFamily="50" charset="-128"/>
                <a:ea typeface="Meiryo UI" panose="020B0604030504040204" pitchFamily="50" charset="-128"/>
              </a:rPr>
              <a:t>　</a:t>
            </a:r>
            <a:r>
              <a:rPr lang="en-US" altLang="ja-JP" sz="1137" b="1" dirty="0">
                <a:solidFill>
                  <a:schemeClr val="tx1"/>
                </a:solidFill>
                <a:latin typeface="Meiryo UI" panose="020B0604030504040204" pitchFamily="50" charset="-128"/>
                <a:ea typeface="Meiryo UI" panose="020B0604030504040204" pitchFamily="50" charset="-128"/>
              </a:rPr>
              <a:t>【 1</a:t>
            </a:r>
            <a:r>
              <a:rPr lang="ja-JP" altLang="en-US" sz="1137" b="1" dirty="0">
                <a:solidFill>
                  <a:schemeClr val="tx1"/>
                </a:solidFill>
                <a:latin typeface="Meiryo UI" panose="020B0604030504040204" pitchFamily="50" charset="-128"/>
                <a:ea typeface="Meiryo UI" panose="020B0604030504040204" pitchFamily="50" charset="-128"/>
              </a:rPr>
              <a:t>４項目</a:t>
            </a:r>
            <a:r>
              <a:rPr lang="en-US" altLang="ja-JP" sz="1137" b="1" dirty="0">
                <a:solidFill>
                  <a:schemeClr val="tx1"/>
                </a:solidFill>
                <a:latin typeface="Meiryo UI" panose="020B0604030504040204" pitchFamily="50" charset="-128"/>
                <a:ea typeface="Meiryo UI" panose="020B0604030504040204" pitchFamily="50" charset="-128"/>
              </a:rPr>
              <a:t>】</a:t>
            </a:r>
            <a:r>
              <a:rPr lang="ja-JP" altLang="en-US" sz="1137" dirty="0">
                <a:solidFill>
                  <a:schemeClr val="tx1"/>
                </a:solidFill>
                <a:latin typeface="Meiryo UI" panose="020B0604030504040204" pitchFamily="50" charset="-128"/>
                <a:ea typeface="Meiryo UI" panose="020B0604030504040204" pitchFamily="50" charset="-128"/>
              </a:rPr>
              <a:t>：現時点で数値の把握ができないもの</a:t>
            </a:r>
            <a:endParaRPr lang="en-US" altLang="ja-JP" sz="1137" dirty="0">
              <a:solidFill>
                <a:schemeClr val="tx1"/>
              </a:solidFill>
              <a:latin typeface="Meiryo UI" panose="020B0604030504040204" pitchFamily="50" charset="-128"/>
              <a:ea typeface="Meiryo UI" panose="020B0604030504040204" pitchFamily="50" charset="-128"/>
            </a:endParaRPr>
          </a:p>
          <a:p>
            <a:pPr eaLnBrk="1" hangingPunct="1">
              <a:lnSpc>
                <a:spcPct val="110000"/>
              </a:lnSpc>
              <a:spcBef>
                <a:spcPts val="284"/>
              </a:spcBef>
            </a:pPr>
            <a:r>
              <a:rPr lang="ja-JP" altLang="en-US" sz="1137" dirty="0">
                <a:solidFill>
                  <a:schemeClr val="tx1"/>
                </a:solidFill>
                <a:latin typeface="Meiryo UI" panose="020B0604030504040204" pitchFamily="50" charset="-128"/>
                <a:ea typeface="Meiryo UI" panose="020B0604030504040204" pitchFamily="50" charset="-128"/>
              </a:rPr>
              <a:t>　</a:t>
            </a:r>
            <a:r>
              <a:rPr lang="en-US" altLang="ja-JP" sz="1137" dirty="0">
                <a:solidFill>
                  <a:schemeClr val="tx1"/>
                </a:solidFill>
                <a:latin typeface="Meiryo UI" panose="020B0604030504040204" pitchFamily="50" charset="-128"/>
                <a:ea typeface="Meiryo UI" panose="020B0604030504040204" pitchFamily="50" charset="-128"/>
              </a:rPr>
              <a:t>※</a:t>
            </a:r>
            <a:r>
              <a:rPr lang="ja-JP" altLang="en-US" sz="1137" dirty="0">
                <a:solidFill>
                  <a:schemeClr val="tx1"/>
                </a:solidFill>
                <a:latin typeface="Meiryo UI" panose="020B0604030504040204" pitchFamily="50" charset="-128"/>
                <a:ea typeface="Meiryo UI" panose="020B0604030504040204" pitchFamily="50" charset="-128"/>
              </a:rPr>
              <a:t>把握できる数値（</a:t>
            </a:r>
            <a:r>
              <a:rPr lang="en-US" altLang="ja-JP" sz="1137" dirty="0">
                <a:solidFill>
                  <a:schemeClr val="tx1"/>
                </a:solidFill>
                <a:latin typeface="Meiryo UI" panose="020B0604030504040204" pitchFamily="50" charset="-128"/>
                <a:ea typeface="Meiryo UI" panose="020B0604030504040204" pitchFamily="50" charset="-128"/>
              </a:rPr>
              <a:t>28</a:t>
            </a:r>
            <a:r>
              <a:rPr lang="ja-JP" altLang="en-US" sz="1137" dirty="0">
                <a:solidFill>
                  <a:schemeClr val="tx1"/>
                </a:solidFill>
                <a:latin typeface="Meiryo UI" panose="020B0604030504040204" pitchFamily="50" charset="-128"/>
                <a:ea typeface="Meiryo UI" panose="020B0604030504040204" pitchFamily="50" charset="-128"/>
              </a:rPr>
              <a:t>項目）に対する比率</a:t>
            </a:r>
          </a:p>
        </p:txBody>
      </p:sp>
      <p:graphicFrame>
        <p:nvGraphicFramePr>
          <p:cNvPr id="6" name="表 5"/>
          <p:cNvGraphicFramePr>
            <a:graphicFrameLocks noGrp="1"/>
          </p:cNvGraphicFramePr>
          <p:nvPr>
            <p:extLst>
              <p:ext uri="{D42A27DB-BD31-4B8C-83A1-F6EECF244321}">
                <p14:modId xmlns:p14="http://schemas.microsoft.com/office/powerpoint/2010/main" val="953028689"/>
              </p:ext>
            </p:extLst>
          </p:nvPr>
        </p:nvGraphicFramePr>
        <p:xfrm>
          <a:off x="185051" y="1672387"/>
          <a:ext cx="4386949" cy="1566976"/>
        </p:xfrm>
        <a:graphic>
          <a:graphicData uri="http://schemas.openxmlformats.org/drawingml/2006/table">
            <a:tbl>
              <a:tblPr firstRow="1">
                <a:tableStyleId>{5C22544A-7EE6-4342-B048-85BDC9FD1C3A}</a:tableStyleId>
              </a:tblPr>
              <a:tblGrid>
                <a:gridCol w="3810884">
                  <a:extLst>
                    <a:ext uri="{9D8B030D-6E8A-4147-A177-3AD203B41FA5}">
                      <a16:colId xmlns:a16="http://schemas.microsoft.com/office/drawing/2014/main" val="20000"/>
                    </a:ext>
                  </a:extLst>
                </a:gridCol>
                <a:gridCol w="576065">
                  <a:extLst>
                    <a:ext uri="{9D8B030D-6E8A-4147-A177-3AD203B41FA5}">
                      <a16:colId xmlns:a16="http://schemas.microsoft.com/office/drawing/2014/main" val="20001"/>
                    </a:ext>
                  </a:extLst>
                </a:gridCol>
              </a:tblGrid>
              <a:tr h="180000">
                <a:tc>
                  <a:txBody>
                    <a:bodyPr/>
                    <a:lstStyle/>
                    <a:p>
                      <a:pPr algn="l" fontAlgn="ctr"/>
                      <a:r>
                        <a:rPr lang="ja-JP" altLang="en-US" sz="1300" b="1" i="0" u="none" strike="noStrike" dirty="0">
                          <a:solidFill>
                            <a:schemeClr val="lt1"/>
                          </a:solidFill>
                          <a:effectLst/>
                          <a:latin typeface="Meiryo UI" panose="020B0604030504040204" pitchFamily="50" charset="-128"/>
                          <a:ea typeface="Meiryo UI" panose="020B0604030504040204" pitchFamily="50" charset="-128"/>
                        </a:rPr>
                        <a:t>１．国内外から多様な人々を惹きつける住まいと都市</a:t>
                      </a:r>
                      <a:endParaRPr lang="ja-JP" altLang="en-US" sz="1300" b="0"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300" b="0" i="0" u="none" strike="noStrike" dirty="0">
                          <a:solidFill>
                            <a:srgbClr val="000000"/>
                          </a:solidFill>
                          <a:effectLst/>
                          <a:latin typeface="Meiryo UI" panose="020B0604030504040204" pitchFamily="50" charset="-128"/>
                          <a:ea typeface="Meiryo UI" panose="020B0604030504040204" pitchFamily="50" charset="-128"/>
                        </a:rPr>
                        <a:t>評価</a:t>
                      </a:r>
                    </a:p>
                  </a:txBody>
                  <a:tcPr marL="3377" marR="3377" marT="3467" marB="0" anchor="ctr"/>
                </a:tc>
                <a:extLst>
                  <a:ext uri="{0D108BD9-81ED-4DB2-BD59-A6C34878D82A}">
                    <a16:rowId xmlns:a16="http://schemas.microsoft.com/office/drawing/2014/main" val="10000"/>
                  </a:ext>
                </a:extLst>
              </a:tr>
              <a:tr h="144000">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①　大阪でくらしたいと思っている全国の人々の割合</a:t>
                      </a: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1"/>
                  </a:ext>
                </a:extLst>
              </a:tr>
              <a:tr h="144000">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②　大阪がにぎわいのあるまちだと思っている全国の人々の割合</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2"/>
                  </a:ext>
                </a:extLst>
              </a:tr>
              <a:tr h="144000">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③　大阪のまちがきれいだと思っている全国の人々の割合</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10003"/>
                  </a:ext>
                </a:extLst>
              </a:tr>
              <a:tr h="144000">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④　子育て世帯の転入者数（対全国）</a:t>
                      </a: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4"/>
                  </a:ext>
                </a:extLst>
              </a:tr>
              <a:tr h="324000">
                <a:tc>
                  <a:txBody>
                    <a:bodyPr/>
                    <a:lstStyle/>
                    <a:p>
                      <a:pPr marL="219075" indent="-219075"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⑤　ビュースポット景観形成など美しい景観づくりに取り組む地域活　　　動団体数</a:t>
                      </a: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5"/>
                  </a:ext>
                </a:extLst>
              </a:tr>
              <a:tr h="144000">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⑥　持ち家として取得された中古住宅の割合</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6"/>
                  </a:ext>
                </a:extLst>
              </a:tr>
              <a:tr h="144000">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⑦　リフォーム、リノベーションの年間実施戸数</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7"/>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823519194"/>
              </p:ext>
            </p:extLst>
          </p:nvPr>
        </p:nvGraphicFramePr>
        <p:xfrm>
          <a:off x="185051" y="4864065"/>
          <a:ext cx="4400052" cy="1289944"/>
        </p:xfrm>
        <a:graphic>
          <a:graphicData uri="http://schemas.openxmlformats.org/drawingml/2006/table">
            <a:tbl>
              <a:tblPr firstRow="1">
                <a:tableStyleId>{5C22544A-7EE6-4342-B048-85BDC9FD1C3A}</a:tableStyleId>
              </a:tblPr>
              <a:tblGrid>
                <a:gridCol w="3823988">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tblGrid>
              <a:tr h="180000">
                <a:tc>
                  <a:txBody>
                    <a:bodyPr/>
                    <a:lstStyle/>
                    <a:p>
                      <a:pPr algn="l" fontAlgn="ctr"/>
                      <a:r>
                        <a:rPr lang="ja-JP" altLang="en-US" sz="1300" b="1" i="0" u="none" strike="noStrike" dirty="0">
                          <a:solidFill>
                            <a:schemeClr val="lt1"/>
                          </a:solidFill>
                          <a:effectLst/>
                          <a:latin typeface="Meiryo UI" panose="020B0604030504040204" pitchFamily="50" charset="-128"/>
                          <a:ea typeface="Meiryo UI" panose="020B0604030504040204" pitchFamily="50" charset="-128"/>
                        </a:rPr>
                        <a:t>３．環境にやさしく快適にくらすことができる住まいと都市</a:t>
                      </a:r>
                      <a:endParaRPr lang="ja-JP" altLang="en-US" sz="1300" b="0"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300" b="0" i="0" u="none" strike="noStrike" dirty="0">
                          <a:solidFill>
                            <a:srgbClr val="000000"/>
                          </a:solidFill>
                          <a:effectLst/>
                          <a:latin typeface="Meiryo UI" panose="020B0604030504040204" pitchFamily="50" charset="-128"/>
                          <a:ea typeface="Meiryo UI" panose="020B0604030504040204" pitchFamily="50" charset="-128"/>
                        </a:rPr>
                        <a:t>評価</a:t>
                      </a:r>
                    </a:p>
                  </a:txBody>
                  <a:tcPr marL="3377" marR="3377" marT="3467" marB="0" anchor="ctr"/>
                </a:tc>
                <a:extLst>
                  <a:ext uri="{0D108BD9-81ED-4DB2-BD59-A6C34878D82A}">
                    <a16:rowId xmlns:a16="http://schemas.microsoft.com/office/drawing/2014/main" val="10000"/>
                  </a:ext>
                </a:extLst>
              </a:tr>
              <a:tr h="144000">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⑮　大阪にみどりがあると感じる府民の割合</a:t>
                      </a:r>
                    </a:p>
                  </a:txBody>
                  <a:tcPr marL="8793" marR="8793" marT="902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1"/>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⑯　住まいの省エネ性能に満足している府民の割合</a:t>
                      </a:r>
                    </a:p>
                  </a:txBody>
                  <a:tcPr marL="8793" marR="8793" marT="902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2"/>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⑰　市街地における緑被率</a:t>
                      </a:r>
                    </a:p>
                  </a:txBody>
                  <a:tcPr marL="8793" marR="8793" marT="9027" marB="0" anchor="ctr"/>
                </a:tc>
                <a:tc>
                  <a:txBody>
                    <a:bodyPr/>
                    <a:lstStyle/>
                    <a:p>
                      <a:pPr algn="ctr" fontAlgn="ctr"/>
                      <a:r>
                        <a:rPr lang="ja-JP" altLang="en-US" sz="1100" b="1" i="0" u="none" strike="noStrike" dirty="0" err="1">
                          <a:solidFill>
                            <a:srgbClr val="000000"/>
                          </a:solidFill>
                          <a:effectLst/>
                          <a:latin typeface="Meiryo UI" panose="020B0604030504040204" pitchFamily="50" charset="-128"/>
                          <a:ea typeface="Meiryo UI" panose="020B0604030504040204" pitchFamily="50" charset="-128"/>
                        </a:rPr>
                        <a:t>ー</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3"/>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⑱　新築住宅における長期優良住宅の割合</a:t>
                      </a:r>
                    </a:p>
                  </a:txBody>
                  <a:tcPr marL="8793" marR="8793" marT="9027" marB="0" anchor="ctr"/>
                </a:tc>
                <a:tc>
                  <a:txBody>
                    <a:bodyPr/>
                    <a:lstStyle/>
                    <a:p>
                      <a:pPr algn="ctr" fontAlgn="ctr"/>
                      <a:r>
                        <a:rPr lang="ja-JP" altLang="en-US" sz="1100" b="1"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4"/>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⑲　断熱改修工事の年間実施戸数</a:t>
                      </a:r>
                    </a:p>
                  </a:txBody>
                  <a:tcPr marL="8793" marR="8793" marT="9027" marB="0" anchor="ctr"/>
                </a:tc>
                <a:tc>
                  <a:txBody>
                    <a:bodyPr/>
                    <a:lstStyle/>
                    <a:p>
                      <a:pPr algn="ctr" fontAlgn="ctr"/>
                      <a:r>
                        <a:rPr lang="ja-JP" altLang="en-US" sz="1100" b="1"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2339216857"/>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⑳　一定の省エネ性能を有する住宅の割合</a:t>
                      </a:r>
                    </a:p>
                  </a:txBody>
                  <a:tcPr marL="8793" marR="8793" marT="9027" marB="0" anchor="ctr"/>
                </a:tc>
                <a:tc>
                  <a:txBody>
                    <a:bodyPr/>
                    <a:lstStyle/>
                    <a:p>
                      <a:pPr algn="ctr" fontAlgn="ctr"/>
                      <a:r>
                        <a:rPr lang="ja-JP" altLang="en-US" sz="1100" b="1"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77824625"/>
                  </a:ext>
                </a:extLst>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2924405836"/>
              </p:ext>
            </p:extLst>
          </p:nvPr>
        </p:nvGraphicFramePr>
        <p:xfrm>
          <a:off x="4655166" y="1671948"/>
          <a:ext cx="4381911" cy="1660291"/>
        </p:xfrm>
        <a:graphic>
          <a:graphicData uri="http://schemas.openxmlformats.org/drawingml/2006/table">
            <a:tbl>
              <a:tblPr firstRow="1">
                <a:tableStyleId>{5C22544A-7EE6-4342-B048-85BDC9FD1C3A}</a:tableStyleId>
              </a:tblPr>
              <a:tblGrid>
                <a:gridCol w="3805847">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tblGrid>
              <a:tr h="180000">
                <a:tc>
                  <a:txBody>
                    <a:bodyPr/>
                    <a:lstStyle/>
                    <a:p>
                      <a:pPr algn="l" fontAlgn="ctr"/>
                      <a:r>
                        <a:rPr lang="ja-JP" altLang="en-US" sz="1300" b="1" i="0" u="none" strike="noStrike" dirty="0">
                          <a:solidFill>
                            <a:schemeClr val="lt1"/>
                          </a:solidFill>
                          <a:effectLst/>
                          <a:latin typeface="Meiryo UI" panose="020B0604030504040204" pitchFamily="50" charset="-128"/>
                          <a:ea typeface="Meiryo UI" panose="020B0604030504040204" pitchFamily="50" charset="-128"/>
                        </a:rPr>
                        <a:t>４．安全を支える住まいと都市</a:t>
                      </a:r>
                      <a:endParaRPr lang="ja-JP" altLang="en-US" sz="1300" b="0"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300" b="0" i="0" u="none" strike="noStrike" dirty="0">
                          <a:solidFill>
                            <a:srgbClr val="000000"/>
                          </a:solidFill>
                          <a:effectLst/>
                          <a:latin typeface="Meiryo UI" panose="020B0604030504040204" pitchFamily="50" charset="-128"/>
                          <a:ea typeface="Meiryo UI" panose="020B0604030504040204" pitchFamily="50" charset="-128"/>
                        </a:rPr>
                        <a:t>評価</a:t>
                      </a:r>
                    </a:p>
                  </a:txBody>
                  <a:tcPr marL="3377" marR="3377" marT="3467" marB="0" anchor="ctr"/>
                </a:tc>
                <a:extLst>
                  <a:ext uri="{0D108BD9-81ED-4DB2-BD59-A6C34878D82A}">
                    <a16:rowId xmlns:a16="http://schemas.microsoft.com/office/drawing/2014/main" val="10000"/>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㉑　大阪が災害に強いまちだと思っている府民の割合</a:t>
                      </a:r>
                    </a:p>
                  </a:txBody>
                  <a:tcPr marL="8793" marR="8793" marT="902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1"/>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㉒　治安が良いと感じる府民の割合</a:t>
                      </a:r>
                    </a:p>
                  </a:txBody>
                  <a:tcPr marL="8793" marR="8793" marT="902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2"/>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㉓　地震時の住宅の安全性に対して満足している府民の割合</a:t>
                      </a:r>
                    </a:p>
                  </a:txBody>
                  <a:tcPr marL="8793" marR="8793" marT="902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3"/>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㉔　地震時に著しく危険な密集市街地の面積</a:t>
                      </a:r>
                    </a:p>
                  </a:txBody>
                  <a:tcPr marL="8793" marR="8793" marT="902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4"/>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㉕　住宅の耐震化率</a:t>
                      </a:r>
                    </a:p>
                  </a:txBody>
                  <a:tcPr marL="8793" marR="8793" marT="9027" marB="0" anchor="ct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746042382"/>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㉖　多数の者が利用する建築物の耐震化率</a:t>
                      </a:r>
                    </a:p>
                  </a:txBody>
                  <a:tcPr marL="8793" marR="8793" marT="9027" marB="0" anchor="ct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2625131966"/>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㉗　腐朽・破損のある空家の割合</a:t>
                      </a:r>
                    </a:p>
                  </a:txBody>
                  <a:tcPr marL="8793" marR="8793" marT="902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505559575"/>
                  </a:ext>
                </a:extLst>
              </a:tr>
              <a:tr h="18233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㉘　空家を適正に管理している所有者の割合</a:t>
                      </a:r>
                    </a:p>
                  </a:txBody>
                  <a:tcPr marL="8793" marR="8793" marT="9027" marB="0" anchor="ct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2812316764"/>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508098440"/>
              </p:ext>
            </p:extLst>
          </p:nvPr>
        </p:nvGraphicFramePr>
        <p:xfrm>
          <a:off x="4673880" y="3356109"/>
          <a:ext cx="4384533" cy="3457267"/>
        </p:xfrm>
        <a:graphic>
          <a:graphicData uri="http://schemas.openxmlformats.org/drawingml/2006/table">
            <a:tbl>
              <a:tblPr firstRow="1">
                <a:tableStyleId>{5C22544A-7EE6-4342-B048-85BDC9FD1C3A}</a:tableStyleId>
              </a:tblPr>
              <a:tblGrid>
                <a:gridCol w="3799945">
                  <a:extLst>
                    <a:ext uri="{9D8B030D-6E8A-4147-A177-3AD203B41FA5}">
                      <a16:colId xmlns:a16="http://schemas.microsoft.com/office/drawing/2014/main" val="20000"/>
                    </a:ext>
                  </a:extLst>
                </a:gridCol>
                <a:gridCol w="584588">
                  <a:extLst>
                    <a:ext uri="{9D8B030D-6E8A-4147-A177-3AD203B41FA5}">
                      <a16:colId xmlns:a16="http://schemas.microsoft.com/office/drawing/2014/main" val="20001"/>
                    </a:ext>
                  </a:extLst>
                </a:gridCol>
              </a:tblGrid>
              <a:tr h="180000">
                <a:tc>
                  <a:txBody>
                    <a:bodyPr/>
                    <a:lstStyle/>
                    <a:p>
                      <a:pPr algn="l" fontAlgn="ctr"/>
                      <a:r>
                        <a:rPr lang="ja-JP" altLang="en-US" sz="1300" b="1" i="0" u="none" strike="noStrike" dirty="0">
                          <a:solidFill>
                            <a:schemeClr val="lt1"/>
                          </a:solidFill>
                          <a:effectLst/>
                          <a:latin typeface="Meiryo UI" panose="020B0604030504040204" pitchFamily="50" charset="-128"/>
                          <a:ea typeface="Meiryo UI" panose="020B0604030504040204" pitchFamily="50" charset="-128"/>
                        </a:rPr>
                        <a:t>５．安心してくらすことができる住まいと都市</a:t>
                      </a:r>
                      <a:endParaRPr lang="ja-JP" altLang="en-US" sz="1300" b="0"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300" b="0" i="0" u="none" strike="noStrike" dirty="0">
                          <a:solidFill>
                            <a:srgbClr val="000000"/>
                          </a:solidFill>
                          <a:effectLst/>
                          <a:latin typeface="Meiryo UI" panose="020B0604030504040204" pitchFamily="50" charset="-128"/>
                          <a:ea typeface="Meiryo UI" panose="020B0604030504040204" pitchFamily="50" charset="-128"/>
                        </a:rPr>
                        <a:t>評価</a:t>
                      </a:r>
                    </a:p>
                  </a:txBody>
                  <a:tcPr marL="3377" marR="3377" marT="3467" marB="0" anchor="ctr"/>
                </a:tc>
                <a:extLst>
                  <a:ext uri="{0D108BD9-81ED-4DB2-BD59-A6C34878D82A}">
                    <a16:rowId xmlns:a16="http://schemas.microsoft.com/office/drawing/2014/main" val="10000"/>
                  </a:ext>
                </a:extLst>
              </a:tr>
              <a:tr h="195551">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㉙　自分の住んでいる地域に愛着を感じる府民の割合</a:t>
                      </a:r>
                    </a:p>
                  </a:txBody>
                  <a:tcPr marL="8793" marR="8793" marT="9027" marB="0" anchor="ctr"/>
                </a:tc>
                <a:tc>
                  <a:txBody>
                    <a:bodyPr/>
                    <a:lstStyle/>
                    <a:p>
                      <a:pPr algn="ctr" fontAlgn="ctr"/>
                      <a:r>
                        <a:rPr lang="ja-JP" altLang="en-US" sz="1100" b="1"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1"/>
                  </a:ext>
                </a:extLst>
              </a:tr>
              <a:tr h="195551">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㉚　まちのバリアフリー化の状況に満足している府民の割合</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3" marR="8793" marT="902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2"/>
                  </a:ext>
                </a:extLst>
              </a:tr>
              <a:tr h="144000">
                <a:tc>
                  <a:txBody>
                    <a:bodyPr/>
                    <a:lstStyle/>
                    <a:p>
                      <a:pPr marL="180975" indent="-180975"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㉛　近隣の人たちやコミュニティの関わりに満足している府民の割合</a:t>
                      </a:r>
                    </a:p>
                  </a:txBody>
                  <a:tcPr marL="8793" marR="8793" marT="902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3"/>
                  </a:ext>
                </a:extLst>
              </a:tr>
              <a:tr h="195551">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㉜　鉄道駅舎のバリアフリー化率</a:t>
                      </a:r>
                    </a:p>
                  </a:txBody>
                  <a:tcPr marL="8793" marR="8793" marT="902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4"/>
                  </a:ext>
                </a:extLst>
              </a:tr>
              <a:tr h="195367">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㉝　高齢者の居住する住宅のバリアフリー化率</a:t>
                      </a:r>
                    </a:p>
                  </a:txBody>
                  <a:tcPr marL="8793" marR="8793" marT="9027" marB="0" anchor="ctr">
                    <a:lnB w="12700" cap="flat" cmpd="sng" algn="ctr">
                      <a:solidFill>
                        <a:schemeClr val="bg1"/>
                      </a:solidFill>
                      <a:prstDash val="solid"/>
                      <a:round/>
                      <a:headEnd type="none" w="med" len="med"/>
                      <a:tailEnd type="none" w="med" len="med"/>
                    </a:lnB>
                  </a:tcP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195551">
                <a:tc gridSpan="2">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100" b="0" i="0" u="none" strike="noStrike" baseline="0" dirty="0">
                          <a:solidFill>
                            <a:srgbClr val="000000"/>
                          </a:solidFill>
                          <a:effectLst/>
                          <a:latin typeface="Meiryo UI" panose="020B0604030504040204" pitchFamily="50" charset="-128"/>
                          <a:ea typeface="Meiryo UI" panose="020B0604030504040204" pitchFamily="50" charset="-128"/>
                        </a:rPr>
                        <a:t> </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賃貸住宅における入居差別の状況</a:t>
                      </a:r>
                    </a:p>
                  </a:txBody>
                  <a:tcPr marL="8793" marR="8793" marT="9027" marB="0" anchor="ctr">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fontAlgn="ct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lnL w="12700" cmpd="sng">
                      <a:noFill/>
                    </a:lnL>
                    <a:lnR w="12700" cmpd="sng">
                      <a:noFill/>
                    </a:lnR>
                    <a:lnT w="12700" cmpd="sng">
                      <a:noFill/>
                    </a:lnT>
                    <a:lnB w="12700" cmpd="sng">
                      <a:noFill/>
                    </a:lnB>
                    <a:lnTlToBr w="12700" cmpd="sng">
                      <a:noFill/>
                      <a:prstDash val="solid"/>
                    </a:lnTlToBr>
                    <a:lnBlToTr w="12700" cap="flat" cmpd="sng" algn="ctr">
                      <a:noFill/>
                      <a:prstDash val="solid"/>
                      <a:round/>
                      <a:headEnd type="none" w="med" len="med"/>
                      <a:tailEnd type="none" w="med" len="med"/>
                    </a:lnBlToTr>
                  </a:tcPr>
                </a:tc>
                <a:extLst>
                  <a:ext uri="{0D108BD9-81ED-4DB2-BD59-A6C34878D82A}">
                    <a16:rowId xmlns:a16="http://schemas.microsoft.com/office/drawing/2014/main" val="10006"/>
                  </a:ext>
                </a:extLst>
              </a:tr>
              <a:tr h="195551">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㉞　</a:t>
                      </a:r>
                      <a:r>
                        <a:rPr lang="ja-JP" altLang="en-US" sz="1100" b="0" i="0" u="none" strike="noStrike" baseline="0" dirty="0">
                          <a:solidFill>
                            <a:srgbClr val="000000"/>
                          </a:solidFill>
                          <a:effectLst/>
                          <a:latin typeface="Meiryo UI" panose="020B0604030504040204" pitchFamily="50" charset="-128"/>
                          <a:ea typeface="Meiryo UI" panose="020B0604030504040204" pitchFamily="50" charset="-128"/>
                        </a:rPr>
                        <a:t>　 </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高齢者</a:t>
                      </a:r>
                    </a:p>
                  </a:txBody>
                  <a:tcPr marL="8793" marR="8793" marT="9027" marB="0" anchor="ctr">
                    <a:lnT w="12700" cap="flat" cmpd="sng" algn="ctr">
                      <a:solidFill>
                        <a:schemeClr val="bg1"/>
                      </a:solidFill>
                      <a:prstDash val="solid"/>
                      <a:round/>
                      <a:headEnd type="none" w="med" len="med"/>
                      <a:tailEnd type="none" w="med" len="med"/>
                    </a:lnT>
                  </a:tcP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7"/>
                  </a:ext>
                </a:extLst>
              </a:tr>
              <a:tr h="207967">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㉟　　</a:t>
                      </a:r>
                      <a:r>
                        <a:rPr lang="ja-JP" altLang="en-US" sz="1100" b="0" i="0" u="none" strike="noStrike" baseline="0" dirty="0">
                          <a:solidFill>
                            <a:srgbClr val="000000"/>
                          </a:solidFill>
                          <a:effectLst/>
                          <a:latin typeface="Meiryo UI" panose="020B0604030504040204" pitchFamily="50" charset="-128"/>
                          <a:ea typeface="Meiryo UI" panose="020B0604030504040204" pitchFamily="50" charset="-128"/>
                        </a:rPr>
                        <a:t> </a:t>
                      </a:r>
                      <a:r>
                        <a:rPr lang="ja-JP" altLang="en-US" sz="1100" b="0" i="0" u="none" strike="noStrike" baseline="0" dirty="0" err="1">
                          <a:solidFill>
                            <a:srgbClr val="000000"/>
                          </a:solidFill>
                          <a:effectLst/>
                          <a:latin typeface="Meiryo UI" panose="020B0604030504040204" pitchFamily="50" charset="-128"/>
                          <a:ea typeface="Meiryo UI" panose="020B0604030504040204" pitchFamily="50" charset="-128"/>
                        </a:rPr>
                        <a:t>障がい</a:t>
                      </a:r>
                      <a:r>
                        <a:rPr lang="ja-JP" altLang="en-US" sz="1100" b="0" i="0" u="none" strike="noStrike" baseline="0" dirty="0">
                          <a:solidFill>
                            <a:srgbClr val="000000"/>
                          </a:solidFill>
                          <a:effectLst/>
                          <a:latin typeface="Meiryo UI" panose="020B0604030504040204" pitchFamily="50" charset="-128"/>
                          <a:ea typeface="Meiryo UI" panose="020B0604030504040204" pitchFamily="50" charset="-128"/>
                        </a:rPr>
                        <a:t>者</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8793" marR="8793" marT="9027" marB="0" anchor="ct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8"/>
                  </a:ext>
                </a:extLst>
              </a:tr>
              <a:tr h="195551">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㊱　　 母子（父子）家庭</a:t>
                      </a:r>
                    </a:p>
                  </a:txBody>
                  <a:tcPr marL="8793" marR="8793" marT="9027" marB="0" anchor="ct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9"/>
                  </a:ext>
                </a:extLst>
              </a:tr>
              <a:tr h="195551">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㊲　　 外国人</a:t>
                      </a:r>
                    </a:p>
                  </a:txBody>
                  <a:tcPr marL="8793" marR="8793" marT="9027" marB="0" anchor="ct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10"/>
                  </a:ext>
                </a:extLst>
              </a:tr>
              <a:tr h="195551">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㊳　一定の質を備えたあんしん賃貸住宅の数</a:t>
                      </a:r>
                    </a:p>
                  </a:txBody>
                  <a:tcPr marL="8793" marR="8793" marT="902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2911309660"/>
                  </a:ext>
                </a:extLst>
              </a:tr>
              <a:tr h="195551">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㊴　土地取引等における差別の状況</a:t>
                      </a:r>
                    </a:p>
                  </a:txBody>
                  <a:tcPr marL="8793" marR="8793" marT="9027" marB="0" anchor="ct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2872086"/>
                  </a:ext>
                </a:extLst>
              </a:tr>
              <a:tr h="195551">
                <a:tc gridSpan="2">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宅地建物取引業者の人権意識</a:t>
                      </a:r>
                    </a:p>
                  </a:txBody>
                  <a:tcPr marL="8793" marR="8793" marT="9027" marB="0" anchor="ctr">
                    <a:lnR w="12700" cmpd="sng">
                      <a:noFill/>
                    </a:lnR>
                    <a:lnB w="12700" cap="flat" cmpd="sng" algn="ctr">
                      <a:solidFill>
                        <a:schemeClr val="bg1"/>
                      </a:solidFill>
                      <a:prstDash val="solid"/>
                      <a:round/>
                      <a:headEnd type="none" w="med" len="med"/>
                      <a:tailEnd type="none" w="med" len="med"/>
                    </a:lnB>
                  </a:tcPr>
                </a:tc>
                <a:tc hMerge="1">
                  <a:txBody>
                    <a:bodyPr/>
                    <a:lstStyle/>
                    <a:p>
                      <a:pPr algn="ctr" fontAlgn="ct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lnL w="12700" cmpd="sng">
                      <a:noFill/>
                    </a:lnL>
                    <a:lnR w="12700" cmpd="sng">
                      <a:noFill/>
                    </a:lnR>
                    <a:lnT w="12700" cmpd="sng">
                      <a:noFill/>
                    </a:lnT>
                    <a:lnB w="12700" cmpd="sng">
                      <a:noFill/>
                    </a:lnB>
                    <a:lnTlToBr w="12700" cmpd="sng">
                      <a:noFill/>
                      <a:prstDash val="solid"/>
                    </a:lnTlToBr>
                    <a:lnBlToTr w="12700" cap="flat" cmpd="sng" algn="ctr">
                      <a:noFill/>
                      <a:prstDash val="solid"/>
                      <a:round/>
                      <a:headEnd type="none" w="med" len="med"/>
                      <a:tailEnd type="none" w="med" len="med"/>
                    </a:lnBlToTr>
                  </a:tcPr>
                </a:tc>
                <a:extLst>
                  <a:ext uri="{0D108BD9-81ED-4DB2-BD59-A6C34878D82A}">
                    <a16:rowId xmlns:a16="http://schemas.microsoft.com/office/drawing/2014/main" val="4238752297"/>
                  </a:ext>
                </a:extLst>
              </a:tr>
              <a:tr h="195551">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㊵　　　宅建業法に基づく指導監督基準の規制内容の認識割合</a:t>
                      </a:r>
                    </a:p>
                  </a:txBody>
                  <a:tcPr marL="8793" marR="8793" marT="9027" marB="0" anchor="ctr">
                    <a:lnT w="12700" cap="flat" cmpd="sng" algn="ctr">
                      <a:solidFill>
                        <a:schemeClr val="bg1"/>
                      </a:solidFill>
                      <a:prstDash val="solid"/>
                      <a:round/>
                      <a:headEnd type="none" w="med" len="med"/>
                      <a:tailEnd type="none" w="med" len="med"/>
                    </a:lnT>
                  </a:tcP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253472683"/>
                  </a:ext>
                </a:extLst>
              </a:tr>
              <a:tr h="195551">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㊶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宅建業法第</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条関係の解釈に関する国交大臣答弁の認識割合</a:t>
                      </a:r>
                    </a:p>
                  </a:txBody>
                  <a:tcPr marL="8793" marR="8793" marT="9027" marB="0" anchor="ct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2427176070"/>
                  </a:ext>
                </a:extLst>
              </a:tr>
              <a:tr h="195551">
                <a:tc>
                  <a:txBody>
                    <a:bodyPr/>
                    <a:lstStyle/>
                    <a:p>
                      <a:pPr marL="409575" indent="-409575"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㊷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府部落差別事象に係る調査等の規制等に関する条例の改正内容の認識割合</a:t>
                      </a:r>
                    </a:p>
                  </a:txBody>
                  <a:tcPr marL="8793" marR="8793" marT="9027" marB="0" anchor="ct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96512901"/>
                  </a:ext>
                </a:extLst>
              </a:tr>
            </a:tbl>
          </a:graphicData>
        </a:graphic>
      </p:graphicFrame>
      <p:sp>
        <p:nvSpPr>
          <p:cNvPr id="11" name="スライド番号プレースホルダー 3"/>
          <p:cNvSpPr>
            <a:spLocks noGrp="1"/>
          </p:cNvSpPr>
          <p:nvPr>
            <p:ph type="sldNum" sz="quarter" idx="12"/>
          </p:nvPr>
        </p:nvSpPr>
        <p:spPr>
          <a:xfrm>
            <a:off x="8748464" y="6467354"/>
            <a:ext cx="392540" cy="346022"/>
          </a:xfrm>
        </p:spPr>
        <p:txBody>
          <a:bodyPr/>
          <a:lstStyle/>
          <a:p>
            <a:fld id="{6C81B660-91B5-4B89-8AE3-65DE466522A0}" type="slidenum">
              <a:rPr lang="ja-JP" altLang="en-US" sz="1516">
                <a:solidFill>
                  <a:schemeClr val="tx1"/>
                </a:solidFill>
              </a:rPr>
              <a:pPr/>
              <a:t>24</a:t>
            </a:fld>
            <a:endParaRPr lang="ja-JP" altLang="en-US" sz="1516" dirty="0">
              <a:solidFill>
                <a:schemeClr val="tx1"/>
              </a:solidFill>
            </a:endParaRPr>
          </a:p>
        </p:txBody>
      </p:sp>
      <p:sp>
        <p:nvSpPr>
          <p:cNvPr id="1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みんなで</a:t>
            </a:r>
            <a:r>
              <a:rPr lang="ja-JP" altLang="en-US" sz="20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めざ</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そう値の進捗状況　まとめ</a:t>
            </a:r>
          </a:p>
        </p:txBody>
      </p:sp>
      <p:graphicFrame>
        <p:nvGraphicFramePr>
          <p:cNvPr id="16" name="表 15"/>
          <p:cNvGraphicFramePr>
            <a:graphicFrameLocks noGrp="1"/>
          </p:cNvGraphicFramePr>
          <p:nvPr>
            <p:extLst>
              <p:ext uri="{D42A27DB-BD31-4B8C-83A1-F6EECF244321}">
                <p14:modId xmlns:p14="http://schemas.microsoft.com/office/powerpoint/2010/main" val="1973319333"/>
              </p:ext>
            </p:extLst>
          </p:nvPr>
        </p:nvGraphicFramePr>
        <p:xfrm>
          <a:off x="171948" y="3268226"/>
          <a:ext cx="4386949" cy="1566976"/>
        </p:xfrm>
        <a:graphic>
          <a:graphicData uri="http://schemas.openxmlformats.org/drawingml/2006/table">
            <a:tbl>
              <a:tblPr firstRow="1">
                <a:tableStyleId>{5C22544A-7EE6-4342-B048-85BDC9FD1C3A}</a:tableStyleId>
              </a:tblPr>
              <a:tblGrid>
                <a:gridCol w="3810885">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tblGrid>
              <a:tr h="180000">
                <a:tc>
                  <a:txBody>
                    <a:bodyPr/>
                    <a:lstStyle/>
                    <a:p>
                      <a:pPr algn="l" fontAlgn="ctr"/>
                      <a:r>
                        <a:rPr lang="ja-JP" altLang="en-US" sz="1300" b="1" i="0" u="none" strike="noStrike" dirty="0">
                          <a:solidFill>
                            <a:schemeClr val="lt1"/>
                          </a:solidFill>
                          <a:effectLst/>
                          <a:latin typeface="Meiryo UI" panose="020B0604030504040204" pitchFamily="50" charset="-128"/>
                          <a:ea typeface="Meiryo UI" panose="020B0604030504040204" pitchFamily="50" charset="-128"/>
                        </a:rPr>
                        <a:t>２．活き活きとくらすことができる住まいと都市</a:t>
                      </a:r>
                      <a:endParaRPr lang="ja-JP" altLang="en-US" sz="1300" b="0"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300" b="0" i="0" u="none" strike="noStrike" dirty="0">
                          <a:solidFill>
                            <a:srgbClr val="000000"/>
                          </a:solidFill>
                          <a:effectLst/>
                          <a:latin typeface="Meiryo UI" panose="020B0604030504040204" pitchFamily="50" charset="-128"/>
                          <a:ea typeface="Meiryo UI" panose="020B0604030504040204" pitchFamily="50" charset="-128"/>
                        </a:rPr>
                        <a:t>評価</a:t>
                      </a:r>
                    </a:p>
                  </a:txBody>
                  <a:tcPr marL="3377" marR="3377" marT="3467" marB="0" anchor="ctr"/>
                </a:tc>
                <a:extLst>
                  <a:ext uri="{0D108BD9-81ED-4DB2-BD59-A6C34878D82A}">
                    <a16:rowId xmlns:a16="http://schemas.microsoft.com/office/drawing/2014/main" val="10000"/>
                  </a:ext>
                </a:extLst>
              </a:tr>
              <a:tr h="144000">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⑧　大阪で住み続けたいと思っている府民の割合</a:t>
                      </a: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1"/>
                  </a:ext>
                </a:extLst>
              </a:tr>
              <a:tr h="144000">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⑨　子供を大阪で育てて良かったと思っている府民の割合</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2"/>
                  </a:ext>
                </a:extLst>
              </a:tr>
              <a:tr h="144000">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⑩　まちづくりに参加したいと思っている人々の割合</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10003"/>
                  </a:ext>
                </a:extLst>
              </a:tr>
              <a:tr h="144000">
                <a:tc>
                  <a:txBody>
                    <a:bodyPr/>
                    <a:lstStyle/>
                    <a:p>
                      <a:pPr marL="209550" indent="-209550"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⑪　子育て世帯における誘導居住面積水準達成率</a:t>
                      </a:r>
                    </a:p>
                  </a:txBody>
                  <a:tcPr marL="3377" marR="3377" marT="3467" marB="0" anchor="ctr"/>
                </a:tc>
                <a:tc>
                  <a:txBody>
                    <a:bodyPr/>
                    <a:lstStyle/>
                    <a:p>
                      <a:pPr algn="ctr" fontAlgn="ctr"/>
                      <a:r>
                        <a:rPr lang="ja-JP" altLang="en-US" sz="1100" b="1"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4"/>
                  </a:ext>
                </a:extLst>
              </a:tr>
              <a:tr h="324000">
                <a:tc>
                  <a:txBody>
                    <a:bodyPr/>
                    <a:lstStyle/>
                    <a:p>
                      <a:pPr marL="219075" indent="-219075"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⑫　高齢者生活支援施設を併設するサービス付き高齢者向け住宅の割合</a:t>
                      </a: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5"/>
                  </a:ext>
                </a:extLst>
              </a:tr>
              <a:tr h="144000">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⑬　マンションの建替え等の件数</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6"/>
                  </a:ext>
                </a:extLst>
              </a:tr>
              <a:tr h="144000">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⑭　賃貸・売却用等以外での「その他空き家」の数</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377" marR="3377" marT="3467" marB="0" anchor="ct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100" b="1" i="0" u="none" strike="noStrike" dirty="0">
                        <a:solidFill>
                          <a:schemeClr val="tx1"/>
                        </a:solidFill>
                        <a:effectLst/>
                        <a:latin typeface="Meiryo UI" panose="020B0604030504040204" pitchFamily="50" charset="-128"/>
                        <a:ea typeface="Meiryo UI" panose="020B0604030504040204" pitchFamily="50" charset="-128"/>
                      </a:endParaRPr>
                    </a:p>
                  </a:txBody>
                  <a:tcPr marL="3377" marR="3377" marT="3467"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692392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住まうビジョン・大阪の評価</a:t>
            </a: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pPr/>
              <a:t>25</a:t>
            </a:fld>
            <a:endParaRPr kumimoji="1" lang="ja-JP" altLang="en-US" sz="1600" dirty="0">
              <a:solidFill>
                <a:schemeClr val="tx1"/>
              </a:solidFill>
            </a:endParaRPr>
          </a:p>
        </p:txBody>
      </p:sp>
      <p:sp>
        <p:nvSpPr>
          <p:cNvPr id="7" name="正方形/長方形 6"/>
          <p:cNvSpPr/>
          <p:nvPr/>
        </p:nvSpPr>
        <p:spPr>
          <a:xfrm>
            <a:off x="179552" y="618010"/>
            <a:ext cx="8712928" cy="5706177"/>
          </a:xfrm>
          <a:prstGeom prst="rect">
            <a:avLst/>
          </a:prstGeom>
          <a:ln cmpd="sng">
            <a:noFill/>
          </a:ln>
        </p:spPr>
        <p:txBody>
          <a:bodyPr wrap="square">
            <a:spAutoFit/>
          </a:bodyPr>
          <a:lstStyle/>
          <a:p>
            <a:pPr marL="185738" indent="-185738" defTabSz="955675">
              <a:lnSpc>
                <a:spcPct val="120000"/>
              </a:lnSpc>
            </a:pPr>
            <a:r>
              <a:rPr lang="ja-JP" altLang="en-US" sz="1600" dirty="0">
                <a:latin typeface="Meiryo UI" pitchFamily="50" charset="-128"/>
                <a:ea typeface="Meiryo UI" pitchFamily="50" charset="-128"/>
                <a:cs typeface="Meiryo UI" panose="020B0604030504040204" pitchFamily="50" charset="-128"/>
              </a:rPr>
              <a:t>○　５つの施策の柱に基づき、全体として一定の取組みは</a:t>
            </a:r>
            <a:r>
              <a:rPr lang="ja-JP" altLang="en-US" sz="1600" dirty="0" smtClean="0">
                <a:latin typeface="Meiryo UI" pitchFamily="50" charset="-128"/>
                <a:ea typeface="Meiryo UI" pitchFamily="50" charset="-128"/>
                <a:cs typeface="Meiryo UI" panose="020B0604030504040204" pitchFamily="50" charset="-128"/>
              </a:rPr>
              <a:t>進められてお</a:t>
            </a:r>
            <a:r>
              <a:rPr lang="ja-JP" altLang="en-US" sz="1600" dirty="0">
                <a:latin typeface="Meiryo UI" pitchFamily="50" charset="-128"/>
                <a:ea typeface="Meiryo UI" pitchFamily="50" charset="-128"/>
                <a:cs typeface="Meiryo UI" panose="020B0604030504040204" pitchFamily="50" charset="-128"/>
              </a:rPr>
              <a:t>り</a:t>
            </a:r>
            <a:r>
              <a:rPr lang="ja-JP" altLang="en-US" sz="1600" dirty="0" smtClean="0">
                <a:latin typeface="Meiryo UI" pitchFamily="50" charset="-128"/>
                <a:ea typeface="Meiryo UI" pitchFamily="50" charset="-128"/>
                <a:cs typeface="Meiryo UI" panose="020B0604030504040204" pitchFamily="50" charset="-128"/>
              </a:rPr>
              <a:t>、</a:t>
            </a:r>
            <a:r>
              <a:rPr lang="ja-JP" altLang="en-US" sz="1600" dirty="0">
                <a:latin typeface="Meiryo UI" pitchFamily="50" charset="-128"/>
                <a:ea typeface="Meiryo UI" pitchFamily="50" charset="-128"/>
                <a:cs typeface="Meiryo UI" panose="020B0604030504040204" pitchFamily="50" charset="-128"/>
              </a:rPr>
              <a:t>目標達成に向けて順調に推移しているもの（◎、○）は現段階で把握項目のうち約</a:t>
            </a:r>
            <a:r>
              <a:rPr lang="en-US" altLang="ja-JP" sz="1600" dirty="0">
                <a:latin typeface="Meiryo UI" pitchFamily="50" charset="-128"/>
                <a:ea typeface="Meiryo UI" pitchFamily="50" charset="-128"/>
                <a:cs typeface="Meiryo UI" panose="020B0604030504040204" pitchFamily="50" charset="-128"/>
              </a:rPr>
              <a:t>4</a:t>
            </a:r>
            <a:r>
              <a:rPr lang="ja-JP" altLang="en-US" sz="1600" dirty="0">
                <a:latin typeface="Meiryo UI" pitchFamily="50" charset="-128"/>
                <a:ea typeface="Meiryo UI" pitchFamily="50" charset="-128"/>
                <a:cs typeface="Meiryo UI" panose="020B0604030504040204" pitchFamily="50" charset="-128"/>
              </a:rPr>
              <a:t>割、ほぼ横ばいのもの（△）は約</a:t>
            </a:r>
            <a:r>
              <a:rPr lang="en-US" altLang="ja-JP" sz="1600" dirty="0">
                <a:latin typeface="Meiryo UI" pitchFamily="50" charset="-128"/>
                <a:ea typeface="Meiryo UI" pitchFamily="50" charset="-128"/>
                <a:cs typeface="Meiryo UI" panose="020B0604030504040204" pitchFamily="50" charset="-128"/>
              </a:rPr>
              <a:t>5</a:t>
            </a:r>
            <a:r>
              <a:rPr lang="ja-JP" altLang="en-US" sz="1600">
                <a:latin typeface="Meiryo UI" pitchFamily="50" charset="-128"/>
                <a:ea typeface="Meiryo UI" pitchFamily="50" charset="-128"/>
                <a:cs typeface="Meiryo UI" panose="020B0604030504040204" pitchFamily="50" charset="-128"/>
              </a:rPr>
              <a:t>割</a:t>
            </a:r>
            <a:r>
              <a:rPr lang="ja-JP" altLang="en-US" sz="1600" smtClean="0">
                <a:latin typeface="Meiryo UI" pitchFamily="50" charset="-128"/>
                <a:ea typeface="Meiryo UI" pitchFamily="50" charset="-128"/>
                <a:cs typeface="Meiryo UI" panose="020B0604030504040204" pitchFamily="50" charset="-128"/>
              </a:rPr>
              <a:t>、</a:t>
            </a:r>
            <a:r>
              <a:rPr lang="ja-JP" altLang="en-US" sz="1600">
                <a:latin typeface="Meiryo UI" pitchFamily="50" charset="-128"/>
                <a:ea typeface="Meiryo UI" pitchFamily="50" charset="-128"/>
                <a:cs typeface="Meiryo UI" panose="020B0604030504040204" pitchFamily="50" charset="-128"/>
              </a:rPr>
              <a:t>減少</a:t>
            </a:r>
            <a:r>
              <a:rPr lang="ja-JP" altLang="en-US" sz="1600" smtClean="0">
                <a:latin typeface="Meiryo UI" pitchFamily="50" charset="-128"/>
                <a:ea typeface="Meiryo UI" pitchFamily="50" charset="-128"/>
                <a:cs typeface="Meiryo UI" panose="020B0604030504040204" pitchFamily="50" charset="-128"/>
              </a:rPr>
              <a:t>して</a:t>
            </a:r>
            <a:r>
              <a:rPr lang="ja-JP" altLang="en-US" sz="1600" dirty="0">
                <a:latin typeface="Meiryo UI" pitchFamily="50" charset="-128"/>
                <a:ea typeface="Meiryo UI" pitchFamily="50" charset="-128"/>
                <a:cs typeface="Meiryo UI" panose="020B0604030504040204" pitchFamily="50" charset="-128"/>
              </a:rPr>
              <a:t>いるもの（▲）は約</a:t>
            </a:r>
            <a:r>
              <a:rPr lang="en-US" altLang="ja-JP" sz="1600" dirty="0">
                <a:latin typeface="Meiryo UI" pitchFamily="50" charset="-128"/>
                <a:ea typeface="Meiryo UI" pitchFamily="50" charset="-128"/>
                <a:cs typeface="Meiryo UI" panose="020B0604030504040204" pitchFamily="50" charset="-128"/>
              </a:rPr>
              <a:t>1</a:t>
            </a:r>
            <a:r>
              <a:rPr lang="ja-JP" altLang="en-US" sz="1600" dirty="0">
                <a:latin typeface="Meiryo UI" pitchFamily="50" charset="-128"/>
                <a:ea typeface="Meiryo UI" pitchFamily="50" charset="-128"/>
                <a:cs typeface="Meiryo UI" panose="020B0604030504040204" pitchFamily="50" charset="-128"/>
              </a:rPr>
              <a:t>割であった。</a:t>
            </a:r>
          </a:p>
          <a:p>
            <a:pPr marL="185738" indent="-185738">
              <a:lnSpc>
                <a:spcPct val="120000"/>
              </a:lnSpc>
            </a:pPr>
            <a:endParaRPr lang="ja-JP" altLang="en-US" sz="1600" dirty="0">
              <a:latin typeface="Meiryo UI" pitchFamily="50" charset="-128"/>
              <a:ea typeface="Meiryo UI" pitchFamily="50" charset="-128"/>
              <a:cs typeface="Meiryo UI" panose="020B0604030504040204" pitchFamily="50" charset="-128"/>
            </a:endParaRPr>
          </a:p>
          <a:p>
            <a:pPr marL="185738" indent="-185738">
              <a:lnSpc>
                <a:spcPct val="120000"/>
              </a:lnSpc>
            </a:pPr>
            <a:r>
              <a:rPr lang="ja-JP" altLang="en-US" sz="1600" dirty="0">
                <a:latin typeface="Meiryo UI" pitchFamily="50" charset="-128"/>
                <a:ea typeface="Meiryo UI" pitchFamily="50" charset="-128"/>
                <a:cs typeface="Meiryo UI" panose="020B0604030504040204" pitchFamily="50" charset="-128"/>
              </a:rPr>
              <a:t>○　基本目標に掲げる、住まうなら大阪と思えるような、府内外からの大阪への意識・満足度に関する指標</a:t>
            </a:r>
            <a:r>
              <a:rPr lang="ja-JP" altLang="en-US" sz="1600" dirty="0" smtClean="0">
                <a:latin typeface="Meiryo UI" pitchFamily="50" charset="-128"/>
                <a:ea typeface="Meiryo UI" pitchFamily="50" charset="-128"/>
                <a:cs typeface="Meiryo UI" panose="020B0604030504040204" pitchFamily="50" charset="-128"/>
              </a:rPr>
              <a:t>は概ね向上</a:t>
            </a:r>
            <a:r>
              <a:rPr lang="ja-JP" altLang="en-US" sz="1600" dirty="0">
                <a:latin typeface="Meiryo UI" pitchFamily="50" charset="-128"/>
                <a:ea typeface="Meiryo UI" pitchFamily="50" charset="-128"/>
                <a:cs typeface="Meiryo UI" panose="020B0604030504040204" pitchFamily="50" charset="-128"/>
              </a:rPr>
              <a:t>しており、一定の成果が見られる。</a:t>
            </a:r>
            <a:endParaRPr lang="en-US" altLang="ja-JP" sz="1600" dirty="0">
              <a:latin typeface="Meiryo UI" pitchFamily="50" charset="-128"/>
              <a:ea typeface="Meiryo UI" pitchFamily="50" charset="-128"/>
              <a:cs typeface="Meiryo UI" panose="020B0604030504040204" pitchFamily="50" charset="-128"/>
            </a:endParaRPr>
          </a:p>
          <a:p>
            <a:pPr marL="185738" indent="-185738">
              <a:lnSpc>
                <a:spcPct val="120000"/>
              </a:lnSpc>
            </a:pPr>
            <a:endParaRPr lang="en-US" altLang="ja-JP" sz="1600" dirty="0">
              <a:latin typeface="Meiryo UI" pitchFamily="50" charset="-128"/>
              <a:ea typeface="Meiryo UI" pitchFamily="50" charset="-128"/>
              <a:cs typeface="Meiryo UI" panose="020B0604030504040204" pitchFamily="50" charset="-128"/>
            </a:endParaRPr>
          </a:p>
          <a:p>
            <a:pPr marL="185738" indent="-185738">
              <a:lnSpc>
                <a:spcPct val="120000"/>
              </a:lnSpc>
            </a:pPr>
            <a:r>
              <a:rPr lang="ja-JP" altLang="en-US" sz="1600" dirty="0">
                <a:latin typeface="Meiryo UI" pitchFamily="50" charset="-128"/>
                <a:ea typeface="Meiryo UI" pitchFamily="50" charset="-128"/>
                <a:cs typeface="Meiryo UI" panose="020B0604030504040204" pitchFamily="50" charset="-128"/>
              </a:rPr>
              <a:t>○　一方、個別の取組みに関する指標は、住宅</a:t>
            </a:r>
            <a:r>
              <a:rPr lang="ja-JP" altLang="en-US" sz="1600" dirty="0" smtClean="0">
                <a:latin typeface="Meiryo UI" pitchFamily="50" charset="-128"/>
                <a:ea typeface="Meiryo UI" pitchFamily="50" charset="-128"/>
                <a:cs typeface="Meiryo UI" panose="020B0604030504040204" pitchFamily="50" charset="-128"/>
              </a:rPr>
              <a:t>の省エネ</a:t>
            </a:r>
            <a:r>
              <a:rPr lang="ja-JP" altLang="en-US" sz="1600" dirty="0">
                <a:latin typeface="Meiryo UI" pitchFamily="50" charset="-128"/>
                <a:ea typeface="Meiryo UI" pitchFamily="50" charset="-128"/>
                <a:cs typeface="Meiryo UI" panose="020B0604030504040204" pitchFamily="50" charset="-128"/>
              </a:rPr>
              <a:t>性能に関する指標やあんしん賃貸住宅の数など一定の成果が見られるものもあるが、その多くが横ばいの状況であるため、今後も継続した取組みが必要である。</a:t>
            </a:r>
            <a:endParaRPr lang="en-US" altLang="ja-JP" sz="1600" dirty="0">
              <a:latin typeface="Meiryo UI" pitchFamily="50" charset="-128"/>
              <a:ea typeface="Meiryo UI" pitchFamily="50" charset="-128"/>
              <a:cs typeface="Meiryo UI" panose="020B0604030504040204" pitchFamily="50" charset="-128"/>
            </a:endParaRPr>
          </a:p>
          <a:p>
            <a:pPr marL="185738" indent="-185738">
              <a:lnSpc>
                <a:spcPct val="120000"/>
              </a:lnSpc>
            </a:pPr>
            <a:endParaRPr lang="ja-JP" altLang="en-US" sz="1600" dirty="0">
              <a:latin typeface="Meiryo UI" pitchFamily="50" charset="-128"/>
              <a:ea typeface="Meiryo UI" pitchFamily="50" charset="-128"/>
              <a:cs typeface="Meiryo UI" panose="020B0604030504040204" pitchFamily="50" charset="-128"/>
            </a:endParaRPr>
          </a:p>
          <a:p>
            <a:pPr marL="185738" indent="-185738">
              <a:lnSpc>
                <a:spcPct val="120000"/>
              </a:lnSpc>
            </a:pPr>
            <a:r>
              <a:rPr lang="ja-JP" altLang="en-US" sz="1600" dirty="0">
                <a:latin typeface="Meiryo UI" pitchFamily="50" charset="-128"/>
                <a:ea typeface="Meiryo UI" pitchFamily="50" charset="-128"/>
                <a:cs typeface="Meiryo UI" panose="020B0604030504040204" pitchFamily="50" charset="-128"/>
              </a:rPr>
              <a:t>○　大阪に対する意識・満足度に関する指標に一定の成果がみられるため、「活力と魅力あふれる住まいと都市」と「安全・安心にくらすことができる住まいと都市」が相互に作用し合い、好循環を生み出すという政策展開の方向性は、一定の効果があがっており、</a:t>
            </a:r>
            <a:r>
              <a:rPr lang="ja-JP" altLang="en-US" sz="1600" dirty="0" smtClean="0">
                <a:latin typeface="Meiryo UI" pitchFamily="50" charset="-128"/>
                <a:ea typeface="Meiryo UI" pitchFamily="50" charset="-128"/>
                <a:cs typeface="Meiryo UI" panose="020B0604030504040204" pitchFamily="50" charset="-128"/>
              </a:rPr>
              <a:t>継続して</a:t>
            </a:r>
            <a:r>
              <a:rPr lang="ja-JP" altLang="en-US" sz="1600" dirty="0">
                <a:latin typeface="Meiryo UI" pitchFamily="50" charset="-128"/>
                <a:ea typeface="Meiryo UI" pitchFamily="50" charset="-128"/>
                <a:cs typeface="Meiryo UI" panose="020B0604030504040204" pitchFamily="50" charset="-128"/>
              </a:rPr>
              <a:t>進めるべきと考えられる。</a:t>
            </a:r>
            <a:endParaRPr lang="en-US" altLang="ja-JP" sz="1600" dirty="0">
              <a:latin typeface="Meiryo UI" pitchFamily="50" charset="-128"/>
              <a:ea typeface="Meiryo UI" pitchFamily="50" charset="-128"/>
              <a:cs typeface="Meiryo UI" panose="020B0604030504040204" pitchFamily="50" charset="-128"/>
            </a:endParaRPr>
          </a:p>
          <a:p>
            <a:pPr marL="185738" indent="-185738">
              <a:lnSpc>
                <a:spcPct val="120000"/>
              </a:lnSpc>
            </a:pPr>
            <a:endParaRPr lang="en-US" altLang="ja-JP" sz="1600" dirty="0">
              <a:latin typeface="Meiryo UI" pitchFamily="50" charset="-128"/>
              <a:ea typeface="Meiryo UI" pitchFamily="50" charset="-128"/>
              <a:cs typeface="Meiryo UI" panose="020B0604030504040204" pitchFamily="50" charset="-128"/>
            </a:endParaRPr>
          </a:p>
          <a:p>
            <a:pPr marL="185738" indent="-185738">
              <a:lnSpc>
                <a:spcPct val="120000"/>
              </a:lnSpc>
            </a:pPr>
            <a:r>
              <a:rPr lang="ja-JP" altLang="en-US" sz="1600" dirty="0">
                <a:latin typeface="Meiryo UI" pitchFamily="50" charset="-128"/>
                <a:ea typeface="Meiryo UI" pitchFamily="50" charset="-128"/>
                <a:cs typeface="Meiryo UI" panose="020B0604030504040204" pitchFamily="50" charset="-128"/>
              </a:rPr>
              <a:t>○　また、指標の設定に関しては、政策の目的として設定した意識・満足度に関するものと事業実施により得られる指標が混在しており、それぞれの関係性を検証することが難しいという課題がみうけられた。大きな政策目標としてアウトカム指標により目標設定することに意義はあると考えられるが、施策との関係性について</a:t>
            </a:r>
            <a:r>
              <a:rPr lang="ja-JP" altLang="en-US" sz="1600" dirty="0" smtClean="0">
                <a:latin typeface="Meiryo UI" pitchFamily="50" charset="-128"/>
                <a:ea typeface="Meiryo UI" pitchFamily="50" charset="-128"/>
                <a:cs typeface="Meiryo UI" panose="020B0604030504040204" pitchFamily="50" charset="-128"/>
              </a:rPr>
              <a:t>整理が必要である。</a:t>
            </a:r>
            <a:endParaRPr lang="en-US" altLang="ja-JP" sz="1600" dirty="0">
              <a:latin typeface="Meiryo UI" pitchFamily="50" charset="-128"/>
              <a:ea typeface="Meiryo UI" pitchFamily="50" charset="-128"/>
              <a:cs typeface="Meiryo UI" panose="020B0604030504040204" pitchFamily="50" charset="-128"/>
            </a:endParaRPr>
          </a:p>
        </p:txBody>
      </p:sp>
    </p:spTree>
    <p:extLst>
      <p:ext uri="{BB962C8B-B14F-4D97-AF65-F5344CB8AC3E}">
        <p14:creationId xmlns:p14="http://schemas.microsoft.com/office/powerpoint/2010/main" val="2817452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rotWithShape="1">
          <a:blip r:embed="rId2" cstate="print">
            <a:extLst>
              <a:ext uri="{28A0092B-C50C-407E-A947-70E740481C1C}">
                <a14:useLocalDpi xmlns:a14="http://schemas.microsoft.com/office/drawing/2010/main" val="0"/>
              </a:ext>
            </a:extLst>
          </a:blip>
          <a:srcRect b="3841"/>
          <a:stretch/>
        </p:blipFill>
        <p:spPr>
          <a:xfrm>
            <a:off x="6752477" y="4946623"/>
            <a:ext cx="1996909" cy="1440160"/>
          </a:xfrm>
          <a:prstGeom prst="rect">
            <a:avLst/>
          </a:prstGeom>
        </p:spPr>
      </p:pic>
      <p:pic>
        <p:nvPicPr>
          <p:cNvPr id="17" name="図 16"/>
          <p:cNvPicPr>
            <a:picLocks noChangeAspect="1"/>
          </p:cNvPicPr>
          <p:nvPr/>
        </p:nvPicPr>
        <p:blipFill rotWithShape="1">
          <a:blip r:embed="rId3" cstate="print"/>
          <a:srcRect l="-509"/>
          <a:stretch/>
        </p:blipFill>
        <p:spPr>
          <a:xfrm>
            <a:off x="2358129" y="4935252"/>
            <a:ext cx="2051254" cy="1440000"/>
          </a:xfrm>
          <a:prstGeom prst="rect">
            <a:avLst/>
          </a:prstGeom>
        </p:spPr>
      </p:pic>
      <p:pic>
        <p:nvPicPr>
          <p:cNvPr id="29"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 r="12447"/>
          <a:stretch/>
        </p:blipFill>
        <p:spPr bwMode="auto">
          <a:xfrm>
            <a:off x="4514541" y="4935252"/>
            <a:ext cx="2184479"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図 27"/>
          <p:cNvPicPr>
            <a:picLocks noChangeAspect="1"/>
          </p:cNvPicPr>
          <p:nvPr/>
        </p:nvPicPr>
        <p:blipFill rotWithShape="1">
          <a:blip r:embed="rId5" cstate="print"/>
          <a:srcRect r="14047"/>
          <a:stretch/>
        </p:blipFill>
        <p:spPr>
          <a:xfrm>
            <a:off x="318193" y="4939928"/>
            <a:ext cx="1949552" cy="1440000"/>
          </a:xfrm>
          <a:prstGeom prst="rect">
            <a:avLst/>
          </a:prstGeom>
        </p:spPr>
      </p:pic>
      <p:sp>
        <p:nvSpPr>
          <p:cNvPr id="11" name="角丸四角形 10"/>
          <p:cNvSpPr/>
          <p:nvPr/>
        </p:nvSpPr>
        <p:spPr>
          <a:xfrm flipV="1">
            <a:off x="164726" y="476673"/>
            <a:ext cx="8814548" cy="1502252"/>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290" rtl="0" eaLnBrk="1" fontAlgn="auto" latinLnBrk="0" hangingPunct="1">
              <a:lnSpc>
                <a:spcPct val="130000"/>
              </a:lnSpc>
              <a:spcBef>
                <a:spcPts val="120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23528" y="908720"/>
            <a:ext cx="8424936" cy="96525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（１）活力と魅力ある都市空間の創造</a:t>
            </a: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（２）多様で魅力的な住まいを選択できる環境の整備</a:t>
            </a: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（３）大阪の魅力を活かした移住・定住促進</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pPr/>
              <a:t>3</a:t>
            </a:fld>
            <a:endParaRPr kumimoji="1" lang="ja-JP" altLang="en-US" sz="1600" dirty="0">
              <a:solidFill>
                <a:schemeClr val="tx1"/>
              </a:solidFill>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．国内外から多様な人々を惹きつける住まいと</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都市の実現</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23528" y="539388"/>
            <a:ext cx="1548000" cy="369332"/>
          </a:xfrm>
          <a:prstGeom prst="rect">
            <a:avLst/>
          </a:prstGeom>
          <a:solidFill>
            <a:schemeClr val="tx2">
              <a:lumMod val="40000"/>
              <a:lumOff val="60000"/>
            </a:schemeClr>
          </a:solidFill>
        </p:spPr>
        <p:txBody>
          <a:bodyPr wrap="none" rtlCol="0" anchor="ctr" anchorCtr="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施策の方向性</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23528" y="2195572"/>
            <a:ext cx="1548000" cy="369332"/>
          </a:xfrm>
          <a:prstGeom prst="rect">
            <a:avLst/>
          </a:prstGeom>
          <a:solidFill>
            <a:schemeClr val="tx2">
              <a:lumMod val="40000"/>
              <a:lumOff val="60000"/>
            </a:schemeClr>
          </a:solidFill>
        </p:spPr>
        <p:txBody>
          <a:bodyPr wrap="square" rtlCol="0" anchor="ctr" anchorCtr="0">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主な成果</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a:blip r:embed="rId6" cstate="print"/>
          <a:stretch>
            <a:fillRect/>
          </a:stretch>
        </p:blipFill>
        <p:spPr>
          <a:xfrm>
            <a:off x="334162" y="2780927"/>
            <a:ext cx="1917615" cy="1440000"/>
          </a:xfrm>
          <a:prstGeom prst="rect">
            <a:avLst/>
          </a:prstGeom>
        </p:spPr>
      </p:pic>
      <p:pic>
        <p:nvPicPr>
          <p:cNvPr id="16" name="図 15"/>
          <p:cNvPicPr>
            <a:picLocks noChangeAspect="1"/>
          </p:cNvPicPr>
          <p:nvPr/>
        </p:nvPicPr>
        <p:blipFill>
          <a:blip r:embed="rId7" cstate="print"/>
          <a:stretch>
            <a:fillRect/>
          </a:stretch>
        </p:blipFill>
        <p:spPr>
          <a:xfrm>
            <a:off x="6790931" y="2808354"/>
            <a:ext cx="1920000" cy="1440000"/>
          </a:xfrm>
          <a:prstGeom prst="rect">
            <a:avLst/>
          </a:prstGeom>
        </p:spPr>
      </p:pic>
      <p:sp>
        <p:nvSpPr>
          <p:cNvPr id="18" name="テキスト ボックス 17"/>
          <p:cNvSpPr txBox="1"/>
          <p:nvPr/>
        </p:nvSpPr>
        <p:spPr>
          <a:xfrm>
            <a:off x="546647" y="4213583"/>
            <a:ext cx="1471376" cy="26293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期地区の開発</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005640" y="4213582"/>
            <a:ext cx="1471376" cy="26293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夢洲地区のまちづくり</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2699977" y="6392498"/>
            <a:ext cx="1570204" cy="26293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ビュースポットおおさかの発信</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7021829" y="6392498"/>
            <a:ext cx="1471376" cy="26293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移住定住イベントの実施</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2257244" y="4186015"/>
            <a:ext cx="2160240" cy="360040"/>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新大阪周辺地域のまちづくり</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25"/>
          <p:cNvPicPr>
            <a:picLocks noChangeAspect="1"/>
          </p:cNvPicPr>
          <p:nvPr/>
        </p:nvPicPr>
        <p:blipFill rotWithShape="1">
          <a:blip r:embed="rId8" cstate="print"/>
          <a:srcRect r="4667"/>
          <a:stretch/>
        </p:blipFill>
        <p:spPr>
          <a:xfrm>
            <a:off x="2345028" y="2753152"/>
            <a:ext cx="2077457" cy="1440000"/>
          </a:xfrm>
          <a:prstGeom prst="rect">
            <a:avLst/>
          </a:prstGeom>
        </p:spPr>
      </p:pic>
      <p:sp>
        <p:nvSpPr>
          <p:cNvPr id="27" name="テキスト ボックス 26"/>
          <p:cNvSpPr txBox="1"/>
          <p:nvPr/>
        </p:nvSpPr>
        <p:spPr>
          <a:xfrm>
            <a:off x="126370" y="6392498"/>
            <a:ext cx="2304255" cy="367545"/>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御堂筋将来ビジョン（大阪市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）の策定</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543808" y="6392498"/>
            <a:ext cx="2166789" cy="415498"/>
          </a:xfrm>
          <a:prstGeom prst="rect">
            <a:avLst/>
          </a:prstGeom>
          <a:noFill/>
        </p:spPr>
        <p:txBody>
          <a:bodyPr wrap="square" rtlCol="0">
            <a:sp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「大阪版・空家バンク」による</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魅力や空家情報の発信</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5000" contrast="5000"/>
                    </a14:imgEffect>
                  </a14:imgLayer>
                </a14:imgProps>
              </a:ext>
              <a:ext uri="{28A0092B-C50C-407E-A947-70E740481C1C}">
                <a14:useLocalDpi xmlns:a14="http://schemas.microsoft.com/office/drawing/2010/main"/>
              </a:ext>
            </a:extLst>
          </a:blip>
          <a:srcRect t="13866" r="23209"/>
          <a:stretch/>
        </p:blipFill>
        <p:spPr>
          <a:xfrm>
            <a:off x="4519165" y="2780927"/>
            <a:ext cx="2175230" cy="1440000"/>
          </a:xfrm>
          <a:prstGeom prst="rect">
            <a:avLst/>
          </a:prstGeom>
          <a:effectLst/>
        </p:spPr>
      </p:pic>
      <p:sp>
        <p:nvSpPr>
          <p:cNvPr id="35" name="テキスト ボックス 34"/>
          <p:cNvSpPr txBox="1"/>
          <p:nvPr/>
        </p:nvSpPr>
        <p:spPr>
          <a:xfrm>
            <a:off x="4768029" y="4223117"/>
            <a:ext cx="1679857" cy="29551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大阪城東部地区のまちづくり</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74398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264246580"/>
              </p:ext>
            </p:extLst>
          </p:nvPr>
        </p:nvGraphicFramePr>
        <p:xfrm>
          <a:off x="180000" y="550422"/>
          <a:ext cx="8730020" cy="6157018"/>
        </p:xfrm>
        <a:graphic>
          <a:graphicData uri="http://schemas.openxmlformats.org/drawingml/2006/table">
            <a:tbl>
              <a:tblPr firstRow="1" bandRow="1">
                <a:tableStyleId>{5C22544A-7EE6-4342-B048-85BDC9FD1C3A}</a:tableStyleId>
              </a:tblPr>
              <a:tblGrid>
                <a:gridCol w="1583688">
                  <a:extLst>
                    <a:ext uri="{9D8B030D-6E8A-4147-A177-3AD203B41FA5}">
                      <a16:colId xmlns:a16="http://schemas.microsoft.com/office/drawing/2014/main" val="20000"/>
                    </a:ext>
                  </a:extLst>
                </a:gridCol>
                <a:gridCol w="3695416">
                  <a:extLst>
                    <a:ext uri="{9D8B030D-6E8A-4147-A177-3AD203B41FA5}">
                      <a16:colId xmlns:a16="http://schemas.microsoft.com/office/drawing/2014/main" val="1160030746"/>
                    </a:ext>
                  </a:extLst>
                </a:gridCol>
                <a:gridCol w="625064">
                  <a:extLst>
                    <a:ext uri="{9D8B030D-6E8A-4147-A177-3AD203B41FA5}">
                      <a16:colId xmlns:a16="http://schemas.microsoft.com/office/drawing/2014/main" val="20002"/>
                    </a:ext>
                  </a:extLst>
                </a:gridCol>
                <a:gridCol w="1664954">
                  <a:extLst>
                    <a:ext uri="{9D8B030D-6E8A-4147-A177-3AD203B41FA5}">
                      <a16:colId xmlns:a16="http://schemas.microsoft.com/office/drawing/2014/main" val="20003"/>
                    </a:ext>
                  </a:extLst>
                </a:gridCol>
                <a:gridCol w="1160898">
                  <a:extLst>
                    <a:ext uri="{9D8B030D-6E8A-4147-A177-3AD203B41FA5}">
                      <a16:colId xmlns:a16="http://schemas.microsoft.com/office/drawing/2014/main" val="20004"/>
                    </a:ext>
                  </a:extLst>
                </a:gridCol>
              </a:tblGrid>
              <a:tr h="142274">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dirty="0"/>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4625" marR="0" indent="-174625"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①大阪でくらしたいと思っている全国の人々の割合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ほぼ横ばい</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将来ビジョン・大阪に関する調査（大阪府）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ネットモニターアンケート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1980000">
                <a:tc>
                  <a:txBody>
                    <a:bodyPr/>
                    <a:lstStyle/>
                    <a:p>
                      <a:pPr marL="174625" marR="0" indent="-174625"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②大阪がにぎわいのある楽しいまちだと思っている全国の人々の割合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a:lnSpc>
                          <a:spcPct val="12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目標達成に向け順調に推移している</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将来ビジョン・大阪に関する調査（大阪府）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ネットモニターアンケート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r h="1980000">
                <a:tc>
                  <a:txBody>
                    <a:bodyPr/>
                    <a:lstStyle/>
                    <a:p>
                      <a:pPr marL="174625" marR="0" indent="-174625"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③大阪のまちがきれいだと思っている府民の割合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a:lnSpc>
                          <a:spcPct val="12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目標達成に向け順調に推移している</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将来ビジョン・大阪に関する調査（大阪府）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ネットモニターアンケート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
        <p:nvSpPr>
          <p:cNvPr id="10"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１．国内外から多様な人々を惹きつける住まいと都市の実現</a:t>
            </a:r>
          </a:p>
        </p:txBody>
      </p:sp>
      <p:sp>
        <p:nvSpPr>
          <p:cNvPr id="7"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4</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グラフ 19"/>
          <p:cNvGraphicFramePr>
            <a:graphicFrameLocks/>
          </p:cNvGraphicFramePr>
          <p:nvPr>
            <p:extLst>
              <p:ext uri="{D42A27DB-BD31-4B8C-83A1-F6EECF244321}">
                <p14:modId xmlns:p14="http://schemas.microsoft.com/office/powerpoint/2010/main" val="65484994"/>
              </p:ext>
            </p:extLst>
          </p:nvPr>
        </p:nvGraphicFramePr>
        <p:xfrm>
          <a:off x="1835696" y="818492"/>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p:cNvSpPr txBox="1"/>
          <p:nvPr/>
        </p:nvSpPr>
        <p:spPr>
          <a:xfrm>
            <a:off x="4630360" y="687589"/>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graphicFrame>
        <p:nvGraphicFramePr>
          <p:cNvPr id="24" name="グラフ 23"/>
          <p:cNvGraphicFramePr>
            <a:graphicFrameLocks/>
          </p:cNvGraphicFramePr>
          <p:nvPr>
            <p:extLst>
              <p:ext uri="{D42A27DB-BD31-4B8C-83A1-F6EECF244321}">
                <p14:modId xmlns:p14="http://schemas.microsoft.com/office/powerpoint/2010/main" val="4060989459"/>
              </p:ext>
            </p:extLst>
          </p:nvPr>
        </p:nvGraphicFramePr>
        <p:xfrm>
          <a:off x="1835696" y="2794375"/>
          <a:ext cx="3528000" cy="19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グラフ 24"/>
          <p:cNvGraphicFramePr>
            <a:graphicFrameLocks/>
          </p:cNvGraphicFramePr>
          <p:nvPr>
            <p:extLst>
              <p:ext uri="{D42A27DB-BD31-4B8C-83A1-F6EECF244321}">
                <p14:modId xmlns:p14="http://schemas.microsoft.com/office/powerpoint/2010/main" val="2991344445"/>
              </p:ext>
            </p:extLst>
          </p:nvPr>
        </p:nvGraphicFramePr>
        <p:xfrm>
          <a:off x="1835696" y="4756811"/>
          <a:ext cx="3528000" cy="1908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テキスト ボックス 11"/>
          <p:cNvSpPr txBox="1"/>
          <p:nvPr/>
        </p:nvSpPr>
        <p:spPr>
          <a:xfrm>
            <a:off x="4644534" y="2708920"/>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3" name="テキスト ボックス 12"/>
          <p:cNvSpPr txBox="1"/>
          <p:nvPr/>
        </p:nvSpPr>
        <p:spPr>
          <a:xfrm>
            <a:off x="4644534" y="4682230"/>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4" name="テキスト ボックス 13"/>
          <p:cNvSpPr txBox="1"/>
          <p:nvPr/>
        </p:nvSpPr>
        <p:spPr>
          <a:xfrm>
            <a:off x="1979712" y="1025440"/>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1979712" y="2996952"/>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952416" y="5189060"/>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014517" y="936217"/>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8" name="テキスト ボックス 17"/>
          <p:cNvSpPr txBox="1"/>
          <p:nvPr/>
        </p:nvSpPr>
        <p:spPr>
          <a:xfrm>
            <a:off x="2987824" y="2852936"/>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9" name="テキスト ボックス 18"/>
          <p:cNvSpPr txBox="1"/>
          <p:nvPr/>
        </p:nvSpPr>
        <p:spPr>
          <a:xfrm>
            <a:off x="3050273" y="4959229"/>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21" name="テキスト ボックス 20"/>
          <p:cNvSpPr txBox="1"/>
          <p:nvPr/>
        </p:nvSpPr>
        <p:spPr>
          <a:xfrm>
            <a:off x="251520" y="2060848"/>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51520" y="4077072"/>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51520" y="6021288"/>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45232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2713077754"/>
              </p:ext>
            </p:extLst>
          </p:nvPr>
        </p:nvGraphicFramePr>
        <p:xfrm>
          <a:off x="180000" y="550422"/>
          <a:ext cx="8737200" cy="615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1160030746"/>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4625" marR="0" indent="-174625"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④子育て世帯の転入者数（対全国）</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400" b="0" dirty="0">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数値</a:t>
                      </a: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が減少</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住民基本台帳人口移動報告（総務省）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4"/>
                  </a:ext>
                </a:extLst>
              </a:tr>
              <a:tr h="1980000">
                <a:tc>
                  <a:txBody>
                    <a:bodyPr/>
                    <a:lstStyle/>
                    <a:p>
                      <a:pPr marL="174625" marR="0" indent="-174625"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⑤ビュースポット景観形成など美しい景観づくりに取り組む地域活動団体数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b="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ほぼ横ばい</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大阪府調べ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5"/>
                  </a:ext>
                </a:extLst>
              </a:tr>
              <a:tr h="1980000">
                <a:tc>
                  <a:txBody>
                    <a:bodyPr/>
                    <a:lstStyle/>
                    <a:p>
                      <a:pPr marL="174625" marR="0" indent="-174625"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⑥持ち家として取得された中古住宅の割合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ほぼ横ばい</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住宅・土地統計調査（総務省）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
        <p:nvSpPr>
          <p:cNvPr id="10"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１．国内外から多様な人々を惹きつける住まいと都市の実現</a:t>
            </a:r>
          </a:p>
        </p:txBody>
      </p:sp>
      <p:sp>
        <p:nvSpPr>
          <p:cNvPr id="7"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5</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グラフ 23"/>
          <p:cNvGraphicFramePr>
            <a:graphicFrameLocks/>
          </p:cNvGraphicFramePr>
          <p:nvPr>
            <p:extLst>
              <p:ext uri="{D42A27DB-BD31-4B8C-83A1-F6EECF244321}">
                <p14:modId xmlns:p14="http://schemas.microsoft.com/office/powerpoint/2010/main" val="1529606888"/>
              </p:ext>
            </p:extLst>
          </p:nvPr>
        </p:nvGraphicFramePr>
        <p:xfrm>
          <a:off x="1813746" y="2771729"/>
          <a:ext cx="3528000" cy="19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p:cNvGraphicFramePr>
            <a:graphicFrameLocks/>
          </p:cNvGraphicFramePr>
          <p:nvPr>
            <p:extLst>
              <p:ext uri="{D42A27DB-BD31-4B8C-83A1-F6EECF244321}">
                <p14:modId xmlns:p14="http://schemas.microsoft.com/office/powerpoint/2010/main" val="366638088"/>
              </p:ext>
            </p:extLst>
          </p:nvPr>
        </p:nvGraphicFramePr>
        <p:xfrm>
          <a:off x="1818065" y="806871"/>
          <a:ext cx="3528000" cy="1908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p:cNvSpPr txBox="1"/>
          <p:nvPr/>
        </p:nvSpPr>
        <p:spPr>
          <a:xfrm>
            <a:off x="4548600" y="792973"/>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2" name="テキスト ボックス 11"/>
          <p:cNvSpPr txBox="1"/>
          <p:nvPr/>
        </p:nvSpPr>
        <p:spPr>
          <a:xfrm>
            <a:off x="1860994" y="1041809"/>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2890234" y="1043117"/>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4" name="テキスト ボックス 13"/>
          <p:cNvSpPr txBox="1"/>
          <p:nvPr/>
        </p:nvSpPr>
        <p:spPr>
          <a:xfrm>
            <a:off x="4603506" y="2641315"/>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5" name="テキスト ボックス 14"/>
          <p:cNvSpPr txBox="1"/>
          <p:nvPr/>
        </p:nvSpPr>
        <p:spPr>
          <a:xfrm>
            <a:off x="1920062" y="3089704"/>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3002750" y="3089703"/>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graphicFrame>
        <p:nvGraphicFramePr>
          <p:cNvPr id="26" name="グラフ 25"/>
          <p:cNvGraphicFramePr>
            <a:graphicFrameLocks/>
          </p:cNvGraphicFramePr>
          <p:nvPr>
            <p:extLst>
              <p:ext uri="{D42A27DB-BD31-4B8C-83A1-F6EECF244321}">
                <p14:modId xmlns:p14="http://schemas.microsoft.com/office/powerpoint/2010/main" val="1914430806"/>
              </p:ext>
            </p:extLst>
          </p:nvPr>
        </p:nvGraphicFramePr>
        <p:xfrm>
          <a:off x="1836088" y="4765485"/>
          <a:ext cx="3528000" cy="1908000"/>
        </p:xfrm>
        <a:graphic>
          <a:graphicData uri="http://schemas.openxmlformats.org/drawingml/2006/chart">
            <c:chart xmlns:c="http://schemas.openxmlformats.org/drawingml/2006/chart" xmlns:r="http://schemas.openxmlformats.org/officeDocument/2006/relationships" r:id="rId5"/>
          </a:graphicData>
        </a:graphic>
      </p:graphicFrame>
      <p:sp>
        <p:nvSpPr>
          <p:cNvPr id="17" name="テキスト ボックス 16"/>
          <p:cNvSpPr txBox="1"/>
          <p:nvPr/>
        </p:nvSpPr>
        <p:spPr>
          <a:xfrm>
            <a:off x="4589416" y="4700541"/>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8" name="テキスト ボックス 17"/>
          <p:cNvSpPr txBox="1"/>
          <p:nvPr/>
        </p:nvSpPr>
        <p:spPr>
          <a:xfrm>
            <a:off x="1984328" y="4991590"/>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825150" y="4936998"/>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20" name="テキスト ボックス 19"/>
          <p:cNvSpPr txBox="1"/>
          <p:nvPr/>
        </p:nvSpPr>
        <p:spPr>
          <a:xfrm>
            <a:off x="251520" y="2158959"/>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251520" y="4175183"/>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51520" y="6119399"/>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独自指標</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10964" y="931472"/>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約</a:t>
            </a:r>
            <a:endParaRPr kumimoji="1" lang="ja-JP" altLang="en-US" sz="12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1657789" y="1190715"/>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約</a:t>
            </a:r>
            <a:endParaRPr kumimoji="1" lang="ja-JP" altLang="en-US" sz="1200" b="1"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2586825" y="1237166"/>
            <a:ext cx="863570" cy="276999"/>
          </a:xfrm>
          <a:prstGeom prst="rect">
            <a:avLst/>
          </a:prstGeom>
          <a:noFill/>
        </p:spPr>
        <p:txBody>
          <a:bodyPr wrap="square" rtlCol="0">
            <a:spAutoFit/>
          </a:bodyPr>
          <a:lstStyle/>
          <a:p>
            <a:pPr algn="ctr"/>
            <a:r>
              <a:rPr lang="ja-JP" altLang="en-US" sz="1200" b="1" dirty="0">
                <a:solidFill>
                  <a:srgbClr val="FF0000"/>
                </a:solidFill>
                <a:latin typeface="Meiryo UI" panose="020B0604030504040204" pitchFamily="50" charset="-128"/>
                <a:ea typeface="Meiryo UI" panose="020B0604030504040204" pitchFamily="50" charset="-128"/>
              </a:rPr>
              <a:t>約</a:t>
            </a:r>
            <a:endParaRPr kumimoji="1" lang="ja-JP" altLang="en-US" sz="12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442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504002917"/>
              </p:ext>
            </p:extLst>
          </p:nvPr>
        </p:nvGraphicFramePr>
        <p:xfrm>
          <a:off x="180000" y="550422"/>
          <a:ext cx="8737200" cy="219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1160030746"/>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4625" marR="0" indent="-174625"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⑦リフォーム、リノベーションの年間実施戸数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ほぼ横ばい</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住宅・土地統計調査（総務省）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
        <p:nvSpPr>
          <p:cNvPr id="10"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１．国内外から多様な人々を惹きつける住まいと都市の実現</a:t>
            </a:r>
          </a:p>
        </p:txBody>
      </p:sp>
      <p:graphicFrame>
        <p:nvGraphicFramePr>
          <p:cNvPr id="15" name="グラフ 14"/>
          <p:cNvGraphicFramePr>
            <a:graphicFrameLocks/>
          </p:cNvGraphicFramePr>
          <p:nvPr>
            <p:extLst>
              <p:ext uri="{D42A27DB-BD31-4B8C-83A1-F6EECF244321}">
                <p14:modId xmlns:p14="http://schemas.microsoft.com/office/powerpoint/2010/main" val="3200040245"/>
              </p:ext>
            </p:extLst>
          </p:nvPr>
        </p:nvGraphicFramePr>
        <p:xfrm>
          <a:off x="1835696" y="800920"/>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7"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6</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613470" y="760133"/>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9" name="テキスト ボックス 8"/>
          <p:cNvSpPr txBox="1"/>
          <p:nvPr/>
        </p:nvSpPr>
        <p:spPr>
          <a:xfrm>
            <a:off x="1904740" y="1206431"/>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2972386" y="1168118"/>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3" name="角丸四角形 12"/>
          <p:cNvSpPr/>
          <p:nvPr/>
        </p:nvSpPr>
        <p:spPr>
          <a:xfrm>
            <a:off x="164726" y="3284984"/>
            <a:ext cx="8814548" cy="1440160"/>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173990" indent="-173990">
              <a:lnSpc>
                <a:spcPct val="1300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○大阪のにぎわいやまちの美しさに関する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意識が向上しており、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一定の成果が見られる。</a:t>
            </a:r>
          </a:p>
          <a:p>
            <a:pPr marL="173990" indent="-173990">
              <a:lnSpc>
                <a:spcPct val="1300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古住宅の取得やリフォームに関する指標は横ばいの状況であることから、継続した取組みが必要であるとともに、府への子育て世帯の流入が減少するなど、多様で魅力的な住まいを選択できる環境に依然として課題が残る。</a:t>
            </a:r>
          </a:p>
        </p:txBody>
      </p:sp>
      <p:sp>
        <p:nvSpPr>
          <p:cNvPr id="14" name="テキスト ボックス 13"/>
          <p:cNvSpPr txBox="1"/>
          <p:nvPr/>
        </p:nvSpPr>
        <p:spPr>
          <a:xfrm>
            <a:off x="251520" y="1738191"/>
            <a:ext cx="1440160" cy="86177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リフォームの市場規模</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兆円（</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H25)</a:t>
            </a: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兆円（</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p>
        </p:txBody>
      </p:sp>
      <p:sp>
        <p:nvSpPr>
          <p:cNvPr id="16" name="テキスト ボックス 11"/>
          <p:cNvSpPr txBox="1"/>
          <p:nvPr/>
        </p:nvSpPr>
        <p:spPr>
          <a:xfrm>
            <a:off x="180000" y="2834716"/>
            <a:ext cx="646331" cy="369332"/>
          </a:xfrm>
          <a:prstGeom prst="rect">
            <a:avLst/>
          </a:prstGeom>
          <a:solidFill>
            <a:schemeClr val="tx2">
              <a:lumMod val="40000"/>
              <a:lumOff val="60000"/>
            </a:schemeClr>
          </a:solidFill>
        </p:spPr>
        <p:txBody>
          <a:bodyPr wrap="none"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b="1" dirty="0">
                <a:latin typeface="Meiryo UI" pitchFamily="50" charset="-128"/>
                <a:ea typeface="Meiryo UI" pitchFamily="50" charset="-128"/>
                <a:cs typeface="Meiryo UI" panose="020B0604030504040204" pitchFamily="50" charset="-128"/>
              </a:rPr>
              <a:t>評価</a:t>
            </a:r>
            <a:endParaRPr lang="en-US" altLang="ja-JP" b="1" dirty="0">
              <a:latin typeface="Meiryo UI" pitchFamily="50" charset="-128"/>
              <a:ea typeface="Meiryo UI" pitchFamily="50" charset="-128"/>
              <a:cs typeface="Meiryo UI" panose="020B0604030504040204" pitchFamily="50" charset="-128"/>
            </a:endParaRPr>
          </a:p>
        </p:txBody>
      </p:sp>
      <p:sp>
        <p:nvSpPr>
          <p:cNvPr id="12" name="テキスト ボックス 11"/>
          <p:cNvSpPr txBox="1"/>
          <p:nvPr/>
        </p:nvSpPr>
        <p:spPr>
          <a:xfrm>
            <a:off x="4300107" y="902538"/>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約</a:t>
            </a:r>
            <a:endParaRPr kumimoji="1" lang="ja-JP" altLang="en-US" sz="12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1674693" y="1356359"/>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約</a:t>
            </a:r>
            <a:endParaRPr kumimoji="1" lang="ja-JP" altLang="en-US" sz="1200" b="1"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722929" y="1347085"/>
            <a:ext cx="863570" cy="276999"/>
          </a:xfrm>
          <a:prstGeom prst="rect">
            <a:avLst/>
          </a:prstGeom>
          <a:noFill/>
        </p:spPr>
        <p:txBody>
          <a:bodyPr wrap="square" rtlCol="0">
            <a:spAutoFit/>
          </a:bodyPr>
          <a:lstStyle/>
          <a:p>
            <a:pPr algn="ctr"/>
            <a:r>
              <a:rPr lang="ja-JP" altLang="en-US" sz="1200" b="1" dirty="0">
                <a:solidFill>
                  <a:srgbClr val="FF0000"/>
                </a:solidFill>
                <a:latin typeface="Meiryo UI" panose="020B0604030504040204" pitchFamily="50" charset="-128"/>
                <a:ea typeface="Meiryo UI" panose="020B0604030504040204" pitchFamily="50" charset="-128"/>
              </a:rPr>
              <a:t>約</a:t>
            </a:r>
            <a:endParaRPr kumimoji="1" lang="ja-JP" altLang="en-US" sz="12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7324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flipV="1">
            <a:off x="164726" y="476673"/>
            <a:ext cx="8814548" cy="1502252"/>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290" rtl="0" eaLnBrk="1" fontAlgn="auto" latinLnBrk="0" hangingPunct="1">
              <a:lnSpc>
                <a:spcPct val="130000"/>
              </a:lnSpc>
              <a:spcBef>
                <a:spcPts val="120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23528" y="908720"/>
            <a:ext cx="8424936" cy="96525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（１）多様な機能を備えた都市の形成</a:t>
            </a: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（２）誰もが活き活きとくらすことができる環境の整備</a:t>
            </a:r>
          </a:p>
          <a:p>
            <a:pPr>
              <a:spcBef>
                <a:spcPts val="569"/>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（３）活力ある住宅市場の形成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pPr/>
              <a:t>7</a:t>
            </a:fld>
            <a:endParaRPr kumimoji="1" lang="ja-JP" altLang="en-US" sz="1600" dirty="0">
              <a:solidFill>
                <a:schemeClr val="tx1"/>
              </a:solidFill>
            </a:endParaRPr>
          </a:p>
        </p:txBody>
      </p:sp>
      <p:sp>
        <p:nvSpPr>
          <p:cNvPr id="12" name="テキスト ボックス 11"/>
          <p:cNvSpPr txBox="1"/>
          <p:nvPr/>
        </p:nvSpPr>
        <p:spPr>
          <a:xfrm>
            <a:off x="323528" y="539388"/>
            <a:ext cx="1548000" cy="369332"/>
          </a:xfrm>
          <a:prstGeom prst="rect">
            <a:avLst/>
          </a:prstGeom>
          <a:solidFill>
            <a:schemeClr val="tx2">
              <a:lumMod val="40000"/>
              <a:lumOff val="60000"/>
            </a:schemeClr>
          </a:solidFill>
        </p:spPr>
        <p:txBody>
          <a:bodyPr wrap="none" rtlCol="0" anchor="ctr" anchorCtr="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施策の方向性</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23528" y="2195572"/>
            <a:ext cx="1548000" cy="369332"/>
          </a:xfrm>
          <a:prstGeom prst="rect">
            <a:avLst/>
          </a:prstGeom>
          <a:solidFill>
            <a:schemeClr val="tx2">
              <a:lumMod val="40000"/>
              <a:lumOff val="60000"/>
            </a:schemeClr>
          </a:solidFill>
        </p:spPr>
        <p:txBody>
          <a:bodyPr wrap="square" rtlCol="0" anchor="ctr" anchorCtr="0">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主な成果</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．活き活きとくらすことができる住まいと都市の実現</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36255" y="2781551"/>
            <a:ext cx="2343854" cy="1440000"/>
          </a:xfrm>
          <a:prstGeom prst="rect">
            <a:avLst/>
          </a:prstGeom>
        </p:spPr>
      </p:pic>
      <p:pic>
        <p:nvPicPr>
          <p:cNvPr id="2" name="図 1"/>
          <p:cNvPicPr>
            <a:picLocks noChangeAspect="1"/>
          </p:cNvPicPr>
          <p:nvPr/>
        </p:nvPicPr>
        <p:blipFill>
          <a:blip r:embed="rId3"/>
          <a:stretch>
            <a:fillRect/>
          </a:stretch>
        </p:blipFill>
        <p:spPr>
          <a:xfrm>
            <a:off x="4888639" y="2781551"/>
            <a:ext cx="1797279" cy="1440000"/>
          </a:xfrm>
          <a:prstGeom prst="rect">
            <a:avLst/>
          </a:prstGeom>
        </p:spPr>
      </p:pic>
      <p:grpSp>
        <p:nvGrpSpPr>
          <p:cNvPr id="30" name="グループ化 29"/>
          <p:cNvGrpSpPr>
            <a:grpSpLocks noChangeAspect="1"/>
          </p:cNvGrpSpPr>
          <p:nvPr/>
        </p:nvGrpSpPr>
        <p:grpSpPr>
          <a:xfrm>
            <a:off x="1135277" y="4726974"/>
            <a:ext cx="4488171" cy="1455766"/>
            <a:chOff x="485899" y="1091518"/>
            <a:chExt cx="2408772" cy="781244"/>
          </a:xfrm>
        </p:grpSpPr>
        <p:pic>
          <p:nvPicPr>
            <p:cNvPr id="31" name="図 30" descr="表紙デザイン案20160125作成"/>
            <p:cNvPicPr>
              <a:picLocks noChangeAspect="1"/>
            </p:cNvPicPr>
            <p:nvPr/>
          </p:nvPicPr>
          <p:blipFill rotWithShape="1">
            <a:blip r:embed="rId4" cstate="email">
              <a:extLst>
                <a:ext uri="{28A0092B-C50C-407E-A947-70E740481C1C}">
                  <a14:useLocalDpi xmlns:a14="http://schemas.microsoft.com/office/drawing/2010/main"/>
                </a:ext>
              </a:extLst>
            </a:blip>
            <a:srcRect r="13" b="12"/>
            <a:stretch/>
          </p:blipFill>
          <p:spPr bwMode="auto">
            <a:xfrm>
              <a:off x="485899" y="1091518"/>
              <a:ext cx="1363733" cy="772783"/>
            </a:xfrm>
            <a:prstGeom prst="rect">
              <a:avLst/>
            </a:prstGeom>
            <a:noFill/>
            <a:ln>
              <a:noFill/>
            </a:ln>
            <a:extLst>
              <a:ext uri="{53640926-AAD7-44D8-BBD7-CCE9431645EC}">
                <a14:shadowObscured xmlns:a14="http://schemas.microsoft.com/office/drawing/2010/main"/>
              </a:ext>
            </a:extLst>
          </p:spPr>
        </p:pic>
        <p:pic>
          <p:nvPicPr>
            <p:cNvPr id="35" name="図 3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9632" y="1091519"/>
              <a:ext cx="1045039" cy="781243"/>
            </a:xfrm>
            <a:prstGeom prst="rect">
              <a:avLst/>
            </a:prstGeom>
            <a:noFill/>
            <a:ln>
              <a:noFill/>
            </a:ln>
          </p:spPr>
        </p:pic>
      </p:grpSp>
      <p:sp>
        <p:nvSpPr>
          <p:cNvPr id="39" name="テキスト ボックス 38"/>
          <p:cNvSpPr txBox="1"/>
          <p:nvPr/>
        </p:nvSpPr>
        <p:spPr>
          <a:xfrm>
            <a:off x="301442" y="4080128"/>
            <a:ext cx="2131981" cy="474234"/>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千里ニュータウンの再生</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（民活事業による府営住宅建替と分譲マンションの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供給）</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2544414" y="4075871"/>
            <a:ext cx="2068484" cy="482748"/>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泉北</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ニュータウンの再生</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（泉ヶ丘駅前施設の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リニューアル）</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051590" y="4221550"/>
            <a:ext cx="1471376" cy="405324"/>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彩都における新たな都市魅力の創出</a:t>
            </a:r>
          </a:p>
        </p:txBody>
      </p:sp>
      <p:sp>
        <p:nvSpPr>
          <p:cNvPr id="42" name="テキスト ボックス 41"/>
          <p:cNvSpPr txBox="1"/>
          <p:nvPr/>
        </p:nvSpPr>
        <p:spPr>
          <a:xfrm>
            <a:off x="7072494" y="4228460"/>
            <a:ext cx="1471376" cy="26293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りんくうタウンの活性化</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1871528" y="6182740"/>
            <a:ext cx="3179907" cy="275292"/>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府営住宅ストックの地域資源化の推進（空室活用）</a:t>
            </a:r>
          </a:p>
        </p:txBody>
      </p:sp>
      <p:sp>
        <p:nvSpPr>
          <p:cNvPr id="44" name="テキスト ボックス 43"/>
          <p:cNvSpPr txBox="1"/>
          <p:nvPr/>
        </p:nvSpPr>
        <p:spPr>
          <a:xfrm>
            <a:off x="5923152" y="6168731"/>
            <a:ext cx="1797936" cy="289301"/>
          </a:xfrm>
          <a:prstGeom prst="rect">
            <a:avLst/>
          </a:prstGeom>
          <a:noFill/>
          <a:ln>
            <a:noFill/>
          </a:ln>
        </p:spPr>
        <p:txBody>
          <a:bodyPr wrap="square" lIns="34116" tIns="34116" rIns="34116" bIns="34116" rtlCol="0" anchor="t" anchorCtr="0">
            <a:noAutofit/>
          </a:bodyPr>
          <a:lstStyle/>
          <a:p>
            <a:pPr marL="84251" indent="-84251" algn="ctr">
              <a:spcBef>
                <a:spcPts val="284"/>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大阪府公共建築設計コンクール（あすなろ夢建築）</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821" y="2781551"/>
            <a:ext cx="1896893" cy="1261100"/>
          </a:xfrm>
          <a:prstGeom prst="rect">
            <a:avLst/>
          </a:prstGeom>
        </p:spPr>
      </p:pic>
      <p:pic>
        <p:nvPicPr>
          <p:cNvPr id="23" name="図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898" y="2782620"/>
            <a:ext cx="2387260" cy="1228842"/>
          </a:xfrm>
          <a:prstGeom prst="rect">
            <a:avLst/>
          </a:prstGeom>
          <a:noFill/>
          <a:ln>
            <a:noFill/>
          </a:ln>
        </p:spPr>
      </p:pic>
      <p:pic>
        <p:nvPicPr>
          <p:cNvPr id="4" name="図 3"/>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796136" y="4726974"/>
            <a:ext cx="2159999" cy="1440000"/>
          </a:xfrm>
          <a:prstGeom prst="rect">
            <a:avLst/>
          </a:prstGeom>
        </p:spPr>
      </p:pic>
    </p:spTree>
    <p:extLst>
      <p:ext uri="{BB962C8B-B14F-4D97-AF65-F5344CB8AC3E}">
        <p14:creationId xmlns:p14="http://schemas.microsoft.com/office/powerpoint/2010/main" val="3227975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8</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２．活き活きとくらすことができる住まいと都市の実現</a:t>
            </a:r>
          </a:p>
        </p:txBody>
      </p:sp>
      <p:graphicFrame>
        <p:nvGraphicFramePr>
          <p:cNvPr id="7" name="表 6"/>
          <p:cNvGraphicFramePr>
            <a:graphicFrameLocks noGrp="1"/>
          </p:cNvGraphicFramePr>
          <p:nvPr>
            <p:extLst>
              <p:ext uri="{D42A27DB-BD31-4B8C-83A1-F6EECF244321}">
                <p14:modId xmlns:p14="http://schemas.microsoft.com/office/powerpoint/2010/main" val="4221642027"/>
              </p:ext>
            </p:extLst>
          </p:nvPr>
        </p:nvGraphicFramePr>
        <p:xfrm>
          <a:off x="180000" y="548129"/>
          <a:ext cx="8737200" cy="615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3672879048"/>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⑧大阪で住み続けたいと思っている府民の割合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a:lnSpc>
                          <a:spcPct val="12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目標達成に向け順調に推移している</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将来ビジョン・大阪に関する調査（大阪府）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ネットモニターアンケート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⑨子どもを大阪で育てて良かったと思っている府民の割合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数値</a:t>
                      </a: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が減少</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将来ビジョン・大阪に関する調査（大阪府）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ネットモニターアンケート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⑩まちづくりに参加したいと思っている人々の割合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数値の改善はみられるが、ほぼ横ばい</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将来ビジョン・大阪に関する調査（大阪府）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ネットモニターアンケート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22" name="グラフ 21"/>
          <p:cNvGraphicFramePr>
            <a:graphicFrameLocks/>
          </p:cNvGraphicFramePr>
          <p:nvPr>
            <p:extLst>
              <p:ext uri="{D42A27DB-BD31-4B8C-83A1-F6EECF244321}">
                <p14:modId xmlns:p14="http://schemas.microsoft.com/office/powerpoint/2010/main" val="2020057740"/>
              </p:ext>
            </p:extLst>
          </p:nvPr>
        </p:nvGraphicFramePr>
        <p:xfrm>
          <a:off x="1835696" y="791598"/>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p:cNvSpPr txBox="1"/>
          <p:nvPr/>
        </p:nvSpPr>
        <p:spPr>
          <a:xfrm>
            <a:off x="4629598" y="721381"/>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3" name="テキスト ボックス 12"/>
          <p:cNvSpPr txBox="1"/>
          <p:nvPr/>
        </p:nvSpPr>
        <p:spPr>
          <a:xfrm>
            <a:off x="1958528" y="694653"/>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016695" y="760539"/>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graphicFrame>
        <p:nvGraphicFramePr>
          <p:cNvPr id="26" name="グラフ 25"/>
          <p:cNvGraphicFramePr>
            <a:graphicFrameLocks/>
          </p:cNvGraphicFramePr>
          <p:nvPr>
            <p:extLst>
              <p:ext uri="{D42A27DB-BD31-4B8C-83A1-F6EECF244321}">
                <p14:modId xmlns:p14="http://schemas.microsoft.com/office/powerpoint/2010/main" val="786798576"/>
              </p:ext>
            </p:extLst>
          </p:nvPr>
        </p:nvGraphicFramePr>
        <p:xfrm>
          <a:off x="1833320" y="2774313"/>
          <a:ext cx="3528000" cy="1908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テキスト ボックス 14"/>
          <p:cNvSpPr txBox="1"/>
          <p:nvPr/>
        </p:nvSpPr>
        <p:spPr>
          <a:xfrm>
            <a:off x="4634654" y="2777160"/>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6" name="テキスト ボックス 15"/>
          <p:cNvSpPr txBox="1"/>
          <p:nvPr/>
        </p:nvSpPr>
        <p:spPr>
          <a:xfrm>
            <a:off x="1979712" y="2935977"/>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986006" y="2962120"/>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graphicFrame>
        <p:nvGraphicFramePr>
          <p:cNvPr id="27" name="グラフ 26"/>
          <p:cNvGraphicFramePr>
            <a:graphicFrameLocks/>
          </p:cNvGraphicFramePr>
          <p:nvPr>
            <p:extLst>
              <p:ext uri="{D42A27DB-BD31-4B8C-83A1-F6EECF244321}">
                <p14:modId xmlns:p14="http://schemas.microsoft.com/office/powerpoint/2010/main" val="2002047696"/>
              </p:ext>
            </p:extLst>
          </p:nvPr>
        </p:nvGraphicFramePr>
        <p:xfrm>
          <a:off x="1833320" y="4757028"/>
          <a:ext cx="3528000" cy="1908000"/>
        </p:xfrm>
        <a:graphic>
          <a:graphicData uri="http://schemas.openxmlformats.org/drawingml/2006/chart">
            <c:chart xmlns:c="http://schemas.openxmlformats.org/drawingml/2006/chart" xmlns:r="http://schemas.openxmlformats.org/officeDocument/2006/relationships" r:id="rId5"/>
          </a:graphicData>
        </a:graphic>
      </p:graphicFrame>
      <p:sp>
        <p:nvSpPr>
          <p:cNvPr id="18" name="テキスト ボックス 17"/>
          <p:cNvSpPr txBox="1"/>
          <p:nvPr/>
        </p:nvSpPr>
        <p:spPr>
          <a:xfrm>
            <a:off x="4639390" y="4694439"/>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9" name="テキスト ボックス 18"/>
          <p:cNvSpPr txBox="1"/>
          <p:nvPr/>
        </p:nvSpPr>
        <p:spPr>
          <a:xfrm>
            <a:off x="2046948" y="5094059"/>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51407" y="4989044"/>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21" name="テキスト ボックス 20"/>
          <p:cNvSpPr txBox="1"/>
          <p:nvPr/>
        </p:nvSpPr>
        <p:spPr>
          <a:xfrm>
            <a:off x="251520" y="2060848"/>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51520" y="4077072"/>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251520" y="6021288"/>
            <a:ext cx="144016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府他計画より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49281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9</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２．活き活きとくらすことができる住まいと都市の実現</a:t>
            </a:r>
          </a:p>
        </p:txBody>
      </p:sp>
      <p:graphicFrame>
        <p:nvGraphicFramePr>
          <p:cNvPr id="7" name="表 6"/>
          <p:cNvGraphicFramePr>
            <a:graphicFrameLocks noGrp="1"/>
          </p:cNvGraphicFramePr>
          <p:nvPr>
            <p:extLst>
              <p:ext uri="{D42A27DB-BD31-4B8C-83A1-F6EECF244321}">
                <p14:modId xmlns:p14="http://schemas.microsoft.com/office/powerpoint/2010/main" val="1412640375"/>
              </p:ext>
            </p:extLst>
          </p:nvPr>
        </p:nvGraphicFramePr>
        <p:xfrm>
          <a:off x="180000" y="548129"/>
          <a:ext cx="8737200" cy="6157018"/>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3697200">
                  <a:extLst>
                    <a:ext uri="{9D8B030D-6E8A-4147-A177-3AD203B41FA5}">
                      <a16:colId xmlns:a16="http://schemas.microsoft.com/office/drawing/2014/main" val="3672879048"/>
                    </a:ext>
                  </a:extLst>
                </a:gridCol>
                <a:gridCol w="626400">
                  <a:extLst>
                    <a:ext uri="{9D8B030D-6E8A-4147-A177-3AD203B41FA5}">
                      <a16:colId xmlns:a16="http://schemas.microsoft.com/office/drawing/2014/main" val="20002"/>
                    </a:ext>
                  </a:extLst>
                </a:gridCol>
                <a:gridCol w="1666800">
                  <a:extLst>
                    <a:ext uri="{9D8B030D-6E8A-4147-A177-3AD203B41FA5}">
                      <a16:colId xmlns:a16="http://schemas.microsoft.com/office/drawing/2014/main" val="20003"/>
                    </a:ext>
                  </a:extLst>
                </a:gridCol>
                <a:gridCol w="1162800">
                  <a:extLst>
                    <a:ext uri="{9D8B030D-6E8A-4147-A177-3AD203B41FA5}">
                      <a16:colId xmlns:a16="http://schemas.microsoft.com/office/drawing/2014/main" val="20004"/>
                    </a:ext>
                  </a:extLst>
                </a:gridCol>
              </a:tblGrid>
              <a:tr h="18000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進捗状況</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p>
                  </a:txBody>
                  <a:tcPr marL="3377" marR="3377" marT="36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hMerge="1">
                  <a:txBody>
                    <a:bodyPr/>
                    <a:lstStyle/>
                    <a:p>
                      <a:endParaRPr kumimoji="1" lang="ja-JP" altLang="en-US"/>
                    </a:p>
                  </a:txBody>
                  <a:tcPr/>
                </a:tc>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出典</a:t>
                      </a:r>
                    </a:p>
                  </a:txBody>
                  <a:tcPr marL="3377" marR="3377" marT="3658"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0"/>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⑪子育て世帯における誘導居住面積水準達成率</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400" b="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400" b="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住宅・土地統計調査（総務省）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4"/>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⑫高齢者生活支援施設を併設するサービス付き高齢者向け住宅の割合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ほぼ横ばい</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大阪府調べ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5"/>
                  </a:ext>
                </a:extLst>
              </a:tr>
              <a:tr h="1980000">
                <a:tc>
                  <a:txBody>
                    <a:bodyPr/>
                    <a:lstStyle/>
                    <a:p>
                      <a:pPr marL="177800" marR="0" indent="-17780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⑬マンションの建替え等の件数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ほぼ横ばい</a:t>
                      </a:r>
                    </a:p>
                  </a:txBody>
                  <a:tcPr marL="102349"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大阪府調べ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graphicFrame>
        <p:nvGraphicFramePr>
          <p:cNvPr id="26" name="グラフ 25"/>
          <p:cNvGraphicFramePr>
            <a:graphicFrameLocks/>
          </p:cNvGraphicFramePr>
          <p:nvPr>
            <p:extLst>
              <p:ext uri="{D42A27DB-BD31-4B8C-83A1-F6EECF244321}">
                <p14:modId xmlns:p14="http://schemas.microsoft.com/office/powerpoint/2010/main" val="3779314367"/>
              </p:ext>
            </p:extLst>
          </p:nvPr>
        </p:nvGraphicFramePr>
        <p:xfrm>
          <a:off x="1836088" y="2776803"/>
          <a:ext cx="3528000" cy="1908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4622011" y="2654328"/>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1" name="テキスト ボックス 10"/>
          <p:cNvSpPr txBox="1"/>
          <p:nvPr/>
        </p:nvSpPr>
        <p:spPr>
          <a:xfrm>
            <a:off x="1988287" y="2971668"/>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graphicFrame>
        <p:nvGraphicFramePr>
          <p:cNvPr id="25" name="グラフ 24"/>
          <p:cNvGraphicFramePr>
            <a:graphicFrameLocks/>
          </p:cNvGraphicFramePr>
          <p:nvPr>
            <p:extLst>
              <p:ext uri="{D42A27DB-BD31-4B8C-83A1-F6EECF244321}">
                <p14:modId xmlns:p14="http://schemas.microsoft.com/office/powerpoint/2010/main" val="1287174157"/>
              </p:ext>
            </p:extLst>
          </p:nvPr>
        </p:nvGraphicFramePr>
        <p:xfrm>
          <a:off x="1824249" y="4766133"/>
          <a:ext cx="3528000" cy="19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p:cNvSpPr txBox="1"/>
          <p:nvPr/>
        </p:nvSpPr>
        <p:spPr>
          <a:xfrm>
            <a:off x="3016999" y="2985115"/>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3" name="テキスト ボックス 12"/>
          <p:cNvSpPr txBox="1"/>
          <p:nvPr/>
        </p:nvSpPr>
        <p:spPr>
          <a:xfrm>
            <a:off x="4524319" y="4729512"/>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4" name="テキスト ボックス 13"/>
          <p:cNvSpPr txBox="1"/>
          <p:nvPr/>
        </p:nvSpPr>
        <p:spPr>
          <a:xfrm>
            <a:off x="1943071" y="5249511"/>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017806" y="5207413"/>
            <a:ext cx="863570" cy="276999"/>
          </a:xfrm>
          <a:prstGeom prst="rect">
            <a:avLst/>
          </a:prstGeom>
          <a:noFill/>
        </p:spPr>
        <p:txBody>
          <a:bodyPr wrap="square"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6" name="テキスト ボックス 15"/>
          <p:cNvSpPr txBox="1"/>
          <p:nvPr/>
        </p:nvSpPr>
        <p:spPr>
          <a:xfrm>
            <a:off x="251520" y="1798657"/>
            <a:ext cx="1440160" cy="88485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同一項目</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37%</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H25)</a:t>
            </a: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p>
        </p:txBody>
      </p:sp>
      <p:sp>
        <p:nvSpPr>
          <p:cNvPr id="17" name="テキスト ボックス 16"/>
          <p:cNvSpPr txBox="1"/>
          <p:nvPr/>
        </p:nvSpPr>
        <p:spPr>
          <a:xfrm>
            <a:off x="251520" y="3825986"/>
            <a:ext cx="1440160" cy="86177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同一項目</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77</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H26)</a:t>
            </a:r>
          </a:p>
          <a:p>
            <a:pPr lvl="0"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90</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51520" y="5770639"/>
            <a:ext cx="1440160" cy="86177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全国計画より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同一項目</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250</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H26)</a:t>
            </a:r>
          </a:p>
          <a:p>
            <a:pPr marL="174625" lvl="0" indent="-174625" algn="ct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p>
        </p:txBody>
      </p:sp>
      <p:graphicFrame>
        <p:nvGraphicFramePr>
          <p:cNvPr id="21" name="グラフ 20"/>
          <p:cNvGraphicFramePr>
            <a:graphicFrameLocks/>
          </p:cNvGraphicFramePr>
          <p:nvPr>
            <p:extLst>
              <p:ext uri="{D42A27DB-BD31-4B8C-83A1-F6EECF244321}">
                <p14:modId xmlns:p14="http://schemas.microsoft.com/office/powerpoint/2010/main" val="12320340"/>
              </p:ext>
            </p:extLst>
          </p:nvPr>
        </p:nvGraphicFramePr>
        <p:xfrm>
          <a:off x="1824249" y="800920"/>
          <a:ext cx="3528000" cy="1908000"/>
        </p:xfrm>
        <a:graphic>
          <a:graphicData uri="http://schemas.openxmlformats.org/drawingml/2006/chart">
            <c:chart xmlns:c="http://schemas.openxmlformats.org/drawingml/2006/chart" xmlns:r="http://schemas.openxmlformats.org/officeDocument/2006/relationships" r:id="rId5"/>
          </a:graphicData>
        </a:graphic>
      </p:graphicFrame>
      <p:sp>
        <p:nvSpPr>
          <p:cNvPr id="22" name="テキスト ボックス 21"/>
          <p:cNvSpPr txBox="1"/>
          <p:nvPr/>
        </p:nvSpPr>
        <p:spPr>
          <a:xfrm>
            <a:off x="4601955" y="716344"/>
            <a:ext cx="86357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23" name="テキスト ボックス 22"/>
          <p:cNvSpPr txBox="1"/>
          <p:nvPr/>
        </p:nvSpPr>
        <p:spPr>
          <a:xfrm>
            <a:off x="1964918" y="1112110"/>
            <a:ext cx="863570"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rot="20915348">
            <a:off x="2714913" y="1430114"/>
            <a:ext cx="186673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国により算定</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gn="ct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年度中予定）</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455363" y="4899026"/>
            <a:ext cx="1010162" cy="276999"/>
          </a:xfrm>
          <a:prstGeom prst="rect">
            <a:avLst/>
          </a:prstGeom>
          <a:noFill/>
        </p:spPr>
        <p:txBody>
          <a:bodyPr wrap="square" rtlCol="0">
            <a:spAutoFit/>
          </a:bodyPr>
          <a:lstStyle/>
          <a:p>
            <a:pPr algn="ctr"/>
            <a:r>
              <a:rPr lang="ja-JP" altLang="en-US" sz="1200" b="1" dirty="0" smtClean="0">
                <a:latin typeface="Meiryo UI" panose="020B0604030504040204" pitchFamily="50" charset="-128"/>
                <a:ea typeface="Meiryo UI" panose="020B0604030504040204" pitchFamily="50" charset="-128"/>
              </a:rPr>
              <a:t>おおむね倍増</a:t>
            </a:r>
            <a:endParaRPr kumimoji="1" lang="ja-JP" altLang="en-US" sz="12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2016590" y="5424631"/>
            <a:ext cx="358184"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約</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778680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pPr>
      <a:bodyPr rtlCol="0" anchor="ctr"/>
      <a:lstStyle>
        <a:defPPr algn="ctr">
          <a:lnSpc>
            <a:spcPct val="110000"/>
          </a:lnSpc>
          <a:defRPr kumimoji="1" sz="1600" dirty="0" smtClean="0">
            <a:solidFill>
              <a:schemeClr val="tx1"/>
            </a:solidFill>
            <a:latin typeface="Yu Gothic UI" panose="020B0500000000000000" pitchFamily="50" charset="-128"/>
            <a:ea typeface="Yu Gothic UI" panose="020B05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17585</TotalTime>
  <Words>4009</Words>
  <Application>Microsoft Office PowerPoint</Application>
  <PresentationFormat>画面に合わせる (4:3)</PresentationFormat>
  <Paragraphs>747</Paragraphs>
  <Slides>25</Slides>
  <Notes>18</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25</vt:i4>
      </vt:variant>
    </vt:vector>
  </HeadingPairs>
  <TitlesOfParts>
    <vt:vector size="31" baseType="lpstr">
      <vt:lpstr>HGSｺﾞｼｯｸM</vt:lpstr>
      <vt:lpstr>Meiryo UI</vt:lpstr>
      <vt:lpstr>ＭＳ Ｐゴシック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西　あかね</dc:creator>
  <cp:lastModifiedBy>西　あかね</cp:lastModifiedBy>
  <cp:revision>1042</cp:revision>
  <cp:lastPrinted>2020-05-27T01:32:56Z</cp:lastPrinted>
  <dcterms:created xsi:type="dcterms:W3CDTF">2018-07-03T08:27:08Z</dcterms:created>
  <dcterms:modified xsi:type="dcterms:W3CDTF">2020-06-03T01:00:03Z</dcterms:modified>
</cp:coreProperties>
</file>