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2" r:id="rId1"/>
  </p:sldMasterIdLst>
  <p:notesMasterIdLst>
    <p:notesMasterId r:id="rId8"/>
  </p:notesMasterIdLst>
  <p:handoutMasterIdLst>
    <p:handoutMasterId r:id="rId9"/>
  </p:handoutMasterIdLst>
  <p:sldIdLst>
    <p:sldId id="457" r:id="rId2"/>
    <p:sldId id="446" r:id="rId3"/>
    <p:sldId id="456" r:id="rId4"/>
    <p:sldId id="458" r:id="rId5"/>
    <p:sldId id="448" r:id="rId6"/>
    <p:sldId id="454" r:id="rId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0000"/>
    <a:srgbClr val="EBF2F9"/>
    <a:srgbClr val="F9FBFD"/>
    <a:srgbClr val="C9DDFB"/>
    <a:srgbClr val="ACCBD4"/>
    <a:srgbClr val="BEE2EC"/>
    <a:srgbClr val="71A9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720" autoAdjust="0"/>
  </p:normalViewPr>
  <p:slideViewPr>
    <p:cSldViewPr snapToGrid="0">
      <p:cViewPr varScale="1">
        <p:scale>
          <a:sx n="74" d="100"/>
          <a:sy n="74" d="100"/>
        </p:scale>
        <p:origin x="1320" y="6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2222"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90909FB-A8BA-4600-9721-5EB0996F15A0}"/>
              </a:ext>
            </a:extLst>
          </p:cNvPr>
          <p:cNvSpPr>
            <a:spLocks noGrp="1"/>
          </p:cNvSpPr>
          <p:nvPr>
            <p:ph type="hdr" sz="quarter"/>
          </p:nvPr>
        </p:nvSpPr>
        <p:spPr>
          <a:xfrm>
            <a:off x="6" y="0"/>
            <a:ext cx="2945659" cy="498056"/>
          </a:xfrm>
          <a:prstGeom prst="rect">
            <a:avLst/>
          </a:prstGeom>
        </p:spPr>
        <p:txBody>
          <a:bodyPr vert="horz" lIns="91412" tIns="45705" rIns="91412" bIns="45705"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AEAB7EA1-9E16-4568-B3CF-DF93467B485F}"/>
              </a:ext>
            </a:extLst>
          </p:cNvPr>
          <p:cNvSpPr>
            <a:spLocks noGrp="1"/>
          </p:cNvSpPr>
          <p:nvPr>
            <p:ph type="dt" sz="quarter" idx="1"/>
          </p:nvPr>
        </p:nvSpPr>
        <p:spPr>
          <a:xfrm>
            <a:off x="3850448" y="0"/>
            <a:ext cx="2945659" cy="498056"/>
          </a:xfrm>
          <a:prstGeom prst="rect">
            <a:avLst/>
          </a:prstGeom>
        </p:spPr>
        <p:txBody>
          <a:bodyPr vert="horz" lIns="91412" tIns="45705" rIns="91412" bIns="45705" rtlCol="0"/>
          <a:lstStyle>
            <a:lvl1pPr algn="r">
              <a:defRPr sz="1200"/>
            </a:lvl1pPr>
          </a:lstStyle>
          <a:p>
            <a:fld id="{B5583745-78DC-4039-96DF-3E956979C6B2}" type="datetimeFigureOut">
              <a:rPr kumimoji="1" lang="ja-JP" altLang="en-US" smtClean="0"/>
              <a:t>2021/9/14</a:t>
            </a:fld>
            <a:endParaRPr kumimoji="1" lang="ja-JP" altLang="en-US"/>
          </a:p>
        </p:txBody>
      </p:sp>
      <p:sp>
        <p:nvSpPr>
          <p:cNvPr id="4" name="フッター プレースホルダー 3">
            <a:extLst>
              <a:ext uri="{FF2B5EF4-FFF2-40B4-BE49-F238E27FC236}">
                <a16:creationId xmlns:a16="http://schemas.microsoft.com/office/drawing/2014/main" id="{6BB9AEC4-BB90-451F-9E74-876080340574}"/>
              </a:ext>
            </a:extLst>
          </p:cNvPr>
          <p:cNvSpPr>
            <a:spLocks noGrp="1"/>
          </p:cNvSpPr>
          <p:nvPr>
            <p:ph type="ftr" sz="quarter" idx="2"/>
          </p:nvPr>
        </p:nvSpPr>
        <p:spPr>
          <a:xfrm>
            <a:off x="6" y="9428589"/>
            <a:ext cx="2945659" cy="498055"/>
          </a:xfrm>
          <a:prstGeom prst="rect">
            <a:avLst/>
          </a:prstGeom>
        </p:spPr>
        <p:txBody>
          <a:bodyPr vert="horz" lIns="91412" tIns="45705" rIns="91412" bIns="45705" rtlCol="0" anchor="b"/>
          <a:lstStyle>
            <a:lvl1pPr algn="l">
              <a:defRPr sz="1200"/>
            </a:lvl1pPr>
          </a:lstStyle>
          <a:p>
            <a:endParaRPr kumimoji="1" lang="ja-JP" altLang="en-US"/>
          </a:p>
        </p:txBody>
      </p:sp>
      <p:sp>
        <p:nvSpPr>
          <p:cNvPr id="6" name="スライド番号プレースホルダー 5">
            <a:extLst>
              <a:ext uri="{FF2B5EF4-FFF2-40B4-BE49-F238E27FC236}">
                <a16:creationId xmlns:a16="http://schemas.microsoft.com/office/drawing/2014/main" id="{BF1287F6-47CF-49D7-8173-2C21E43F501D}"/>
              </a:ext>
            </a:extLst>
          </p:cNvPr>
          <p:cNvSpPr>
            <a:spLocks noGrp="1"/>
          </p:cNvSpPr>
          <p:nvPr>
            <p:ph type="sldNum" sz="quarter" idx="3"/>
          </p:nvPr>
        </p:nvSpPr>
        <p:spPr>
          <a:xfrm>
            <a:off x="3849687" y="9429753"/>
            <a:ext cx="2946401" cy="496888"/>
          </a:xfrm>
          <a:prstGeom prst="rect">
            <a:avLst/>
          </a:prstGeom>
        </p:spPr>
        <p:txBody>
          <a:bodyPr vert="horz" lIns="91412" tIns="45705" rIns="91412" bIns="45705" rtlCol="0" anchor="b"/>
          <a:lstStyle>
            <a:lvl1pPr algn="r">
              <a:defRPr sz="1200"/>
            </a:lvl1pPr>
          </a:lstStyle>
          <a:p>
            <a:fld id="{1EFD885C-E974-49A6-A09A-E71267ACB8DE}" type="slidenum">
              <a:rPr kumimoji="1" lang="ja-JP" altLang="en-US" smtClean="0"/>
              <a:t>‹#›</a:t>
            </a:fld>
            <a:endParaRPr kumimoji="1" lang="ja-JP" altLang="en-US"/>
          </a:p>
        </p:txBody>
      </p:sp>
    </p:spTree>
    <p:extLst>
      <p:ext uri="{BB962C8B-B14F-4D97-AF65-F5344CB8AC3E}">
        <p14:creationId xmlns:p14="http://schemas.microsoft.com/office/powerpoint/2010/main" val="3314805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5659" cy="498056"/>
          </a:xfrm>
          <a:prstGeom prst="rect">
            <a:avLst/>
          </a:prstGeom>
        </p:spPr>
        <p:txBody>
          <a:bodyPr vert="horz" lIns="91412" tIns="45705" rIns="91412" bIns="4570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8" y="0"/>
            <a:ext cx="2945659" cy="498056"/>
          </a:xfrm>
          <a:prstGeom prst="rect">
            <a:avLst/>
          </a:prstGeom>
        </p:spPr>
        <p:txBody>
          <a:bodyPr vert="horz" lIns="91412" tIns="45705" rIns="91412" bIns="45705" rtlCol="0"/>
          <a:lstStyle>
            <a:lvl1pPr algn="r">
              <a:defRPr sz="1200"/>
            </a:lvl1pPr>
          </a:lstStyle>
          <a:p>
            <a:fld id="{09BF1937-E8CB-41D9-B8C7-3A138F0CC03C}" type="datetimeFigureOut">
              <a:rPr kumimoji="1" lang="ja-JP" altLang="en-US" smtClean="0"/>
              <a:t>2021/9/14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12" tIns="45705" rIns="91412" bIns="45705" rtlCol="0" anchor="ctr"/>
          <a:lstStyle/>
          <a:p>
            <a:endParaRPr lang="ja-JP" altLang="en-US"/>
          </a:p>
        </p:txBody>
      </p:sp>
      <p:sp>
        <p:nvSpPr>
          <p:cNvPr id="5" name="ノート プレースホルダー 4"/>
          <p:cNvSpPr>
            <a:spLocks noGrp="1"/>
          </p:cNvSpPr>
          <p:nvPr>
            <p:ph type="body" sz="quarter" idx="3"/>
          </p:nvPr>
        </p:nvSpPr>
        <p:spPr>
          <a:xfrm>
            <a:off x="679768" y="4777198"/>
            <a:ext cx="5438140" cy="3908614"/>
          </a:xfrm>
          <a:prstGeom prst="rect">
            <a:avLst/>
          </a:prstGeom>
        </p:spPr>
        <p:txBody>
          <a:bodyPr vert="horz" lIns="91412" tIns="45705" rIns="91412" bIns="4570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9"/>
            <a:ext cx="2945659" cy="498055"/>
          </a:xfrm>
          <a:prstGeom prst="rect">
            <a:avLst/>
          </a:prstGeom>
        </p:spPr>
        <p:txBody>
          <a:bodyPr vert="horz" lIns="91412" tIns="45705" rIns="91412"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8" y="9428589"/>
            <a:ext cx="2945659" cy="498055"/>
          </a:xfrm>
          <a:prstGeom prst="rect">
            <a:avLst/>
          </a:prstGeom>
        </p:spPr>
        <p:txBody>
          <a:bodyPr vert="horz" lIns="91412" tIns="45705" rIns="91412" bIns="45705" rtlCol="0" anchor="b"/>
          <a:lstStyle>
            <a:lvl1pPr algn="r">
              <a:defRPr sz="1200"/>
            </a:lvl1pPr>
          </a:lstStyle>
          <a:p>
            <a:fld id="{E317E547-52A2-470C-9B0D-18A71176772F}" type="slidenum">
              <a:rPr kumimoji="1" lang="ja-JP" altLang="en-US" smtClean="0"/>
              <a:t>‹#›</a:t>
            </a:fld>
            <a:endParaRPr kumimoji="1" lang="ja-JP" altLang="en-US"/>
          </a:p>
        </p:txBody>
      </p:sp>
    </p:spTree>
    <p:extLst>
      <p:ext uri="{BB962C8B-B14F-4D97-AF65-F5344CB8AC3E}">
        <p14:creationId xmlns:p14="http://schemas.microsoft.com/office/powerpoint/2010/main" val="1336264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1</a:t>
            </a:fld>
            <a:endParaRPr kumimoji="1" lang="ja-JP" altLang="en-US"/>
          </a:p>
        </p:txBody>
      </p:sp>
    </p:spTree>
    <p:extLst>
      <p:ext uri="{BB962C8B-B14F-4D97-AF65-F5344CB8AC3E}">
        <p14:creationId xmlns:p14="http://schemas.microsoft.com/office/powerpoint/2010/main" val="856785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2</a:t>
            </a:fld>
            <a:endParaRPr kumimoji="1" lang="ja-JP" altLang="en-US"/>
          </a:p>
        </p:txBody>
      </p:sp>
    </p:spTree>
    <p:extLst>
      <p:ext uri="{BB962C8B-B14F-4D97-AF65-F5344CB8AC3E}">
        <p14:creationId xmlns:p14="http://schemas.microsoft.com/office/powerpoint/2010/main" val="1419259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3</a:t>
            </a:fld>
            <a:endParaRPr kumimoji="1" lang="ja-JP" altLang="en-US"/>
          </a:p>
        </p:txBody>
      </p:sp>
    </p:spTree>
    <p:extLst>
      <p:ext uri="{BB962C8B-B14F-4D97-AF65-F5344CB8AC3E}">
        <p14:creationId xmlns:p14="http://schemas.microsoft.com/office/powerpoint/2010/main" val="172669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4</a:t>
            </a:fld>
            <a:endParaRPr kumimoji="1" lang="ja-JP" altLang="en-US"/>
          </a:p>
        </p:txBody>
      </p:sp>
    </p:spTree>
    <p:extLst>
      <p:ext uri="{BB962C8B-B14F-4D97-AF65-F5344CB8AC3E}">
        <p14:creationId xmlns:p14="http://schemas.microsoft.com/office/powerpoint/2010/main" val="703378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5</a:t>
            </a:fld>
            <a:endParaRPr kumimoji="1" lang="ja-JP" altLang="en-US"/>
          </a:p>
        </p:txBody>
      </p:sp>
    </p:spTree>
    <p:extLst>
      <p:ext uri="{BB962C8B-B14F-4D97-AF65-F5344CB8AC3E}">
        <p14:creationId xmlns:p14="http://schemas.microsoft.com/office/powerpoint/2010/main" val="764656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64050"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E317E547-52A2-470C-9B0D-18A71176772F}" type="slidenum">
              <a:rPr kumimoji="1" lang="ja-JP" altLang="en-US" smtClean="0"/>
              <a:t>6</a:t>
            </a:fld>
            <a:endParaRPr kumimoji="1" lang="ja-JP" altLang="en-US"/>
          </a:p>
        </p:txBody>
      </p:sp>
    </p:spTree>
    <p:extLst>
      <p:ext uri="{BB962C8B-B14F-4D97-AF65-F5344CB8AC3E}">
        <p14:creationId xmlns:p14="http://schemas.microsoft.com/office/powerpoint/2010/main" val="2100164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5586B75A-687E-405C-8A0B-8D00578BA2C3}" type="datetimeFigureOut">
              <a:rPr lang="en-US" dirty="0"/>
              <a:pPr/>
              <a:t>9/14/2021</a:t>
            </a:fld>
            <a:endParaRPr lang="en-US" dirty="0"/>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
        <p:nvSpPr>
          <p:cNvPr id="10" name="正方形/長方形 9">
            <a:extLst>
              <a:ext uri="{FF2B5EF4-FFF2-40B4-BE49-F238E27FC236}">
                <a16:creationId xmlns:a16="http://schemas.microsoft.com/office/drawing/2014/main" id="{881412A8-9C9B-49D8-8DD7-C09BAB3D340F}"/>
              </a:ext>
            </a:extLst>
          </p:cNvPr>
          <p:cNvSpPr/>
          <p:nvPr userDrawn="1"/>
        </p:nvSpPr>
        <p:spPr bwMode="white">
          <a:xfrm>
            <a:off x="1148445" y="285751"/>
            <a:ext cx="7930663" cy="452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1" name="正方形/長方形 10">
            <a:extLst>
              <a:ext uri="{FF2B5EF4-FFF2-40B4-BE49-F238E27FC236}">
                <a16:creationId xmlns:a16="http://schemas.microsoft.com/office/drawing/2014/main" id="{C6FF2100-0691-44F5-B51E-B0FADD93355A}"/>
              </a:ext>
            </a:extLst>
          </p:cNvPr>
          <p:cNvSpPr/>
          <p:nvPr userDrawn="1"/>
        </p:nvSpPr>
        <p:spPr>
          <a:xfrm>
            <a:off x="5443" y="0"/>
            <a:ext cx="1143000"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493871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61810239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326183271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コンテンツ プレースホルダー 10">
            <a:extLst>
              <a:ext uri="{FF2B5EF4-FFF2-40B4-BE49-F238E27FC236}">
                <a16:creationId xmlns:a16="http://schemas.microsoft.com/office/drawing/2014/main" id="{0CAED409-05F3-47F4-A523-811435D49F63}"/>
              </a:ext>
            </a:extLst>
          </p:cNvPr>
          <p:cNvSpPr>
            <a:spLocks noGrp="1"/>
          </p:cNvSpPr>
          <p:nvPr>
            <p:ph sz="quarter" idx="10"/>
          </p:nvPr>
        </p:nvSpPr>
        <p:spPr>
          <a:xfrm>
            <a:off x="390771" y="623964"/>
            <a:ext cx="8362459" cy="818758"/>
          </a:xfrm>
          <a:prstGeom prst="rect">
            <a:avLst/>
          </a:prstGeom>
        </p:spPr>
        <p:txBody>
          <a:bodyPr>
            <a:noAutofit/>
          </a:bodyPr>
          <a:lstStyle>
            <a:lvl1pPr marL="0" indent="0">
              <a:buNone/>
              <a:defRPr sz="2400" b="1">
                <a:solidFill>
                  <a:srgbClr val="002060"/>
                </a:solidFill>
              </a:defRPr>
            </a:lvl1pPr>
            <a:lvl2pPr>
              <a:defRPr sz="1600"/>
            </a:lvl2pPr>
            <a:lvl3pPr>
              <a:defRPr sz="1400"/>
            </a:lvl3pPr>
            <a:lvl4pPr>
              <a:defRPr sz="1200"/>
            </a:lvl4pPr>
            <a:lvl5pPr>
              <a:defRPr sz="1200"/>
            </a:lvl5pPr>
          </a:lstStyle>
          <a:p>
            <a:pPr lvl="0"/>
            <a:r>
              <a:rPr kumimoji="1" lang="ja-JP" altLang="en-US" dirty="0"/>
              <a:t>マスター テキストの書式設定</a:t>
            </a:r>
          </a:p>
        </p:txBody>
      </p:sp>
      <p:sp>
        <p:nvSpPr>
          <p:cNvPr id="22" name="テキスト プレースホルダー 17">
            <a:extLst>
              <a:ext uri="{FF2B5EF4-FFF2-40B4-BE49-F238E27FC236}">
                <a16:creationId xmlns:a16="http://schemas.microsoft.com/office/drawing/2014/main" id="{4D90B7E4-5415-4B2E-9EE6-A5750CC3A546}"/>
              </a:ext>
            </a:extLst>
          </p:cNvPr>
          <p:cNvSpPr>
            <a:spLocks noGrp="1"/>
          </p:cNvSpPr>
          <p:nvPr>
            <p:ph idx="1"/>
          </p:nvPr>
        </p:nvSpPr>
        <p:spPr>
          <a:xfrm>
            <a:off x="394575" y="1521563"/>
            <a:ext cx="8353772" cy="4655400"/>
          </a:xfrm>
          <a:prstGeom prst="rect">
            <a:avLst/>
          </a:prstGeom>
        </p:spPr>
        <p:txBody>
          <a:bodyPr vert="horz" lIns="91440" tIns="45720" rIns="91440" bIns="45720" rtlCol="0">
            <a:normAutofit/>
          </a:bodyPr>
          <a:lstStyle>
            <a:lvl1pPr marL="0" indent="0">
              <a:buNone/>
              <a:defRPr sz="2400"/>
            </a:lvl1pPr>
          </a:lstStyle>
          <a:p>
            <a:pPr lvl="0"/>
            <a:endParaRPr kumimoji="1" lang="en-US" altLang="ja-JP" dirty="0"/>
          </a:p>
        </p:txBody>
      </p:sp>
      <p:sp>
        <p:nvSpPr>
          <p:cNvPr id="8" name="タイトル プレースホルダー 16">
            <a:extLst>
              <a:ext uri="{FF2B5EF4-FFF2-40B4-BE49-F238E27FC236}">
                <a16:creationId xmlns:a16="http://schemas.microsoft.com/office/drawing/2014/main" id="{D76CDE72-45BB-423F-ADEE-622D0B83A6C6}"/>
              </a:ext>
            </a:extLst>
          </p:cNvPr>
          <p:cNvSpPr>
            <a:spLocks noGrp="1"/>
          </p:cNvSpPr>
          <p:nvPr>
            <p:ph type="title"/>
          </p:nvPr>
        </p:nvSpPr>
        <p:spPr>
          <a:xfrm>
            <a:off x="394575" y="50893"/>
            <a:ext cx="8324116" cy="504977"/>
          </a:xfrm>
          <a:prstGeom prst="rect">
            <a:avLst/>
          </a:prstGeom>
        </p:spPr>
        <p:txBody>
          <a:bodyPr vert="horz" lIns="91440" tIns="45720" rIns="91440" bIns="45720" rtlCol="0" anchor="t">
            <a:noAutofit/>
          </a:bodyPr>
          <a:lstStyle>
            <a:lvl1pPr>
              <a:defRPr sz="2000"/>
            </a:lvl1pPr>
          </a:lstStyle>
          <a:p>
            <a:r>
              <a:rPr kumimoji="1" lang="ja-JP" altLang="en-US" dirty="0"/>
              <a:t>マスター タイトルの書式設定</a:t>
            </a:r>
          </a:p>
        </p:txBody>
      </p:sp>
      <p:sp>
        <p:nvSpPr>
          <p:cNvPr id="14" name="スライド番号プレースホルダー 5">
            <a:extLst>
              <a:ext uri="{FF2B5EF4-FFF2-40B4-BE49-F238E27FC236}">
                <a16:creationId xmlns:a16="http://schemas.microsoft.com/office/drawing/2014/main" id="{4746AF64-FA7C-44A5-8FA6-4D56C3F61C76}"/>
              </a:ext>
            </a:extLst>
          </p:cNvPr>
          <p:cNvSpPr>
            <a:spLocks noGrp="1"/>
          </p:cNvSpPr>
          <p:nvPr>
            <p:ph type="sldNum" sz="quarter" idx="4"/>
          </p:nvPr>
        </p:nvSpPr>
        <p:spPr>
          <a:xfrm>
            <a:off x="8642571" y="6641319"/>
            <a:ext cx="538300" cy="262596"/>
          </a:xfrm>
          <a:prstGeom prst="rect">
            <a:avLst/>
          </a:prstGeom>
        </p:spPr>
        <p:txBody>
          <a:bodyPr vert="horz" lIns="91440" tIns="45720" rIns="91440" bIns="45720" rtlCol="0" anchor="ctr"/>
          <a:lstStyle>
            <a:lvl1pPr algn="ctr">
              <a:defRPr sz="1100" b="1">
                <a:solidFill>
                  <a:schemeClr val="tx1"/>
                </a:solidFill>
                <a:latin typeface="UD Digi Kyokasho NK-R" panose="02020400000000000000" pitchFamily="18" charset="-128"/>
                <a:ea typeface="UD Digi Kyokasho NK-R" panose="02020400000000000000" pitchFamily="18" charset="-128"/>
              </a:defRPr>
            </a:lvl1p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146999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dirty="0"/>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112780137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586B75A-687E-405C-8A0B-8D00578BA2C3}" type="datetimeFigureOut">
              <a:rPr lang="en-US" dirty="0"/>
              <a:pPr/>
              <a:t>9/14/2021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2155108614"/>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62541089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dirty="0"/>
              <a:t>9/14/2021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29641813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dirty="0"/>
              <a:t>9/14/2021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406750417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dirty="0"/>
              <a:t>9/14/2021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207764275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ja-JP" altLang="en-US" smtClean="0"/>
              <a:t>マスター テキストの書式設定</a:t>
            </a:r>
          </a:p>
        </p:txBody>
      </p:sp>
      <p:sp>
        <p:nvSpPr>
          <p:cNvPr id="5" name="Date Placeholder 4"/>
          <p:cNvSpPr>
            <a:spLocks noGrp="1"/>
          </p:cNvSpPr>
          <p:nvPr>
            <p:ph type="dt" sz="half" idx="10"/>
          </p:nvPr>
        </p:nvSpPr>
        <p:spPr/>
        <p:txBody>
          <a:bodyPr/>
          <a:lstStyle/>
          <a:p>
            <a:fld id="{AF6E2C9B-5FA2-460D-9BE7-B0812FC2A6FF}" type="datetimeFigureOut">
              <a:rPr lang="en-US" dirty="0"/>
              <a:t>9/14/2021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106084299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5586B75A-687E-405C-8A0B-8D00578BA2C3}" type="datetimeFigureOut">
              <a:rPr lang="en-US" dirty="0"/>
              <a:pPr/>
              <a:t>9/14/2021</a:t>
            </a:fld>
            <a:endParaRPr lang="en-US" dirty="0"/>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1268293212"/>
      </p:ext>
    </p:extLst>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5586B75A-687E-405C-8A0B-8D00578BA2C3}" type="datetimeFigureOut">
              <a:rPr lang="en-US" dirty="0"/>
              <a:pPr/>
              <a:t>9/14/2021</a:t>
            </a:fld>
            <a:endParaRPr lang="en-US" dirty="0"/>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dirty="0"/>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550421A8-C61C-410E-BA7B-E5598F9B6D0D}" type="slidenum">
              <a:rPr lang="ja-JP" altLang="en-US" smtClean="0"/>
              <a:pPr/>
              <a:t>‹#›</a:t>
            </a:fld>
            <a:endParaRPr lang="ja-JP" altLang="en-US" dirty="0"/>
          </a:p>
        </p:txBody>
      </p:sp>
    </p:spTree>
    <p:extLst>
      <p:ext uri="{BB962C8B-B14F-4D97-AF65-F5344CB8AC3E}">
        <p14:creationId xmlns:p14="http://schemas.microsoft.com/office/powerpoint/2010/main" val="2572678624"/>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Lst>
  <p:hf hdr="0" ftr="0" dt="0"/>
  <p:txStyles>
    <p:titleStyle>
      <a:lvl1pPr algn="l" defTabSz="914400" rtl="0" eaLnBrk="1" latinLnBrk="0" hangingPunct="1">
        <a:lnSpc>
          <a:spcPct val="90000"/>
        </a:lnSpc>
        <a:spcBef>
          <a:spcPct val="0"/>
        </a:spcBef>
        <a:buNone/>
        <a:defRPr kumimoji="1"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414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000" b="1" dirty="0">
                <a:solidFill>
                  <a:schemeClr val="bg1"/>
                </a:solidFill>
                <a:latin typeface="Meiryo UI" panose="020B0604030504040204" pitchFamily="50" charset="-128"/>
                <a:ea typeface="Meiryo UI" panose="020B0604030504040204" pitchFamily="50" charset="-128"/>
              </a:rPr>
              <a:t>令和３年度　第１回公立大学法人大阪運営協議会</a:t>
            </a:r>
          </a:p>
        </p:txBody>
      </p:sp>
      <p:sp>
        <p:nvSpPr>
          <p:cNvPr id="36" name="正方形/長方形 35">
            <a:extLst>
              <a:ext uri="{FF2B5EF4-FFF2-40B4-BE49-F238E27FC236}">
                <a16:creationId xmlns:a16="http://schemas.microsoft.com/office/drawing/2014/main" id="{73DC8C13-58B4-48C5-B670-ED1F20DDDA2A}"/>
              </a:ext>
            </a:extLst>
          </p:cNvPr>
          <p:cNvSpPr/>
          <p:nvPr/>
        </p:nvSpPr>
        <p:spPr>
          <a:xfrm>
            <a:off x="5220586" y="679358"/>
            <a:ext cx="4025016" cy="375566"/>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20250" tIns="20250" rIns="20250" bIns="20250" rtlCol="0" anchor="t"/>
          <a:lstStyle/>
          <a:p>
            <a:pPr>
              <a:lnSpc>
                <a:spcPts val="2000"/>
              </a:lnSpc>
            </a:pP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日時　令和</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3</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9</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7</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日（火）</a:t>
            </a:r>
            <a:r>
              <a:rPr kumimoji="0" lang="ja-JP"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午前</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11</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時</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15</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分～</a:t>
            </a:r>
          </a:p>
          <a:p>
            <a:pPr>
              <a:lnSpc>
                <a:spcPts val="2000"/>
              </a:lnSpc>
            </a:pP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場所　</a:t>
            </a:r>
            <a:r>
              <a:rPr kumimoji="0" lang="zh-TW" altLang="en-US" sz="14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大阪府新別館</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南館</a:t>
            </a:r>
            <a:r>
              <a:rPr kumimoji="0" lang="en-US" altLang="zh-TW"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8</a:t>
            </a:r>
            <a:r>
              <a:rPr kumimoji="0" lang="zh-TW" altLang="en-US" sz="14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階大研修室</a:t>
            </a:r>
          </a:p>
        </p:txBody>
      </p:sp>
      <p:sp>
        <p:nvSpPr>
          <p:cNvPr id="8" name="正方形/長方形 7">
            <a:extLst>
              <a:ext uri="{FF2B5EF4-FFF2-40B4-BE49-F238E27FC236}">
                <a16:creationId xmlns:a16="http://schemas.microsoft.com/office/drawing/2014/main" id="{73DC8C13-58B4-48C5-B670-ED1F20DDDA2A}"/>
              </a:ext>
            </a:extLst>
          </p:cNvPr>
          <p:cNvSpPr/>
          <p:nvPr/>
        </p:nvSpPr>
        <p:spPr>
          <a:xfrm>
            <a:off x="0" y="1321623"/>
            <a:ext cx="9144000" cy="326873"/>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20250" tIns="20250" rIns="20250" bIns="20250" rtlCol="0" anchor="t"/>
          <a:lstStyle/>
          <a:p>
            <a:pPr algn="ctr"/>
            <a:r>
              <a:rPr kumimoji="0" lang="ja-JP" altLang="en-US"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＜次　第＞</a:t>
            </a:r>
          </a:p>
        </p:txBody>
      </p:sp>
      <p:sp>
        <p:nvSpPr>
          <p:cNvPr id="9" name="正方形/長方形 8">
            <a:extLst>
              <a:ext uri="{FF2B5EF4-FFF2-40B4-BE49-F238E27FC236}">
                <a16:creationId xmlns:a16="http://schemas.microsoft.com/office/drawing/2014/main" id="{73DC8C13-58B4-48C5-B670-ED1F20DDDA2A}"/>
              </a:ext>
            </a:extLst>
          </p:cNvPr>
          <p:cNvSpPr/>
          <p:nvPr/>
        </p:nvSpPr>
        <p:spPr>
          <a:xfrm>
            <a:off x="810314" y="1835467"/>
            <a:ext cx="9144000" cy="2752498"/>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20250" tIns="20250" rIns="20250" bIns="20250" rtlCol="0" anchor="t"/>
          <a:lstStyle/>
          <a:p>
            <a:pPr>
              <a:lnSpc>
                <a:spcPts val="3000"/>
              </a:lnSpc>
            </a:pP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　開　会</a:t>
            </a:r>
          </a:p>
          <a:p>
            <a:pPr>
              <a:lnSpc>
                <a:spcPts val="3000"/>
              </a:lnSpc>
            </a:pPr>
            <a:r>
              <a:rPr kumimoji="0"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議　題</a:t>
            </a:r>
          </a:p>
          <a:p>
            <a:pPr>
              <a:lnSpc>
                <a:spcPts val="3000"/>
              </a:lnSpc>
            </a:pP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（１）公立大学法人大阪の定款の変更（案）について</a:t>
            </a:r>
            <a:endParaRPr kumimoji="0" lang="en-US"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3000"/>
              </a:lnSpc>
            </a:pP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（２）公立大学法人大阪に係る第１期中期目標の変更（案）について</a:t>
            </a:r>
          </a:p>
          <a:p>
            <a:pPr>
              <a:lnSpc>
                <a:spcPts val="3000"/>
              </a:lnSpc>
            </a:pP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（３）公立大学法人大阪が徴収する料金の上限の変更（案</a:t>
            </a:r>
            <a:r>
              <a:rPr kumimoji="0"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）について</a:t>
            </a:r>
            <a:endParaRPr kumimoji="0" lang="en-US" altLang="ja-JP"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3000"/>
              </a:lnSpc>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（４）その他</a:t>
            </a:r>
            <a:endPar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3000"/>
              </a:lnSpc>
            </a:pPr>
            <a:r>
              <a:rPr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３</a:t>
            </a:r>
            <a:r>
              <a:rPr kumimoji="0" lang="ja-JP" altLang="en-US"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閉　会 </a:t>
            </a:r>
            <a:endParaRPr kumimoji="0" lang="en-US" altLang="ja-JP" sz="1600" b="1"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1297165" y="4445274"/>
            <a:ext cx="6284891" cy="2492990"/>
          </a:xfrm>
          <a:prstGeom prst="rect">
            <a:avLst/>
          </a:prstGeom>
        </p:spPr>
        <p:txBody>
          <a:bodyPr wrap="square">
            <a:spAutoFit/>
          </a:bodyPr>
          <a:lstStyle/>
          <a:p>
            <a:r>
              <a:rPr kumimoji="0"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＜資料＞</a:t>
            </a:r>
          </a:p>
          <a:p>
            <a:r>
              <a:rPr lang="ja-JP" altLang="en-US" sz="1200" kern="1500" dirty="0">
                <a:latin typeface="Meiryo UI" panose="020B0604030504040204" pitchFamily="50" charset="-128"/>
                <a:ea typeface="Meiryo UI" panose="020B0604030504040204" pitchFamily="50" charset="-128"/>
              </a:rPr>
              <a:t>　資料１　</a:t>
            </a:r>
            <a:r>
              <a:rPr lang="ja-JP" altLang="ja-JP" sz="1200" kern="1500" dirty="0">
                <a:latin typeface="Meiryo UI" panose="020B0604030504040204" pitchFamily="50" charset="-128"/>
                <a:ea typeface="Meiryo UI" panose="020B0604030504040204" pitchFamily="50" charset="-128"/>
              </a:rPr>
              <a:t>公立大学法人大阪の定款の変更（案）について</a:t>
            </a:r>
          </a:p>
          <a:p>
            <a:r>
              <a:rPr lang="ja-JP" altLang="en-US" sz="1200" kern="1500" dirty="0">
                <a:latin typeface="Meiryo UI" panose="020B0604030504040204" pitchFamily="50" charset="-128"/>
                <a:ea typeface="Meiryo UI" panose="020B0604030504040204" pitchFamily="50" charset="-128"/>
              </a:rPr>
              <a:t>　資料２　</a:t>
            </a:r>
            <a:r>
              <a:rPr lang="ja-JP" altLang="ja-JP" sz="1200" kern="1500" dirty="0">
                <a:latin typeface="Meiryo UI" panose="020B0604030504040204" pitchFamily="50" charset="-128"/>
                <a:ea typeface="Meiryo UI" panose="020B0604030504040204" pitchFamily="50" charset="-128"/>
              </a:rPr>
              <a:t>公立大学法人大阪に係る第１期中期目標の変更（案）について　　</a:t>
            </a:r>
          </a:p>
          <a:p>
            <a:r>
              <a:rPr lang="ja-JP" altLang="en-US" sz="1200" kern="1500" dirty="0">
                <a:latin typeface="Meiryo UI" panose="020B0604030504040204" pitchFamily="50" charset="-128"/>
                <a:ea typeface="Meiryo UI" panose="020B0604030504040204" pitchFamily="50" charset="-128"/>
              </a:rPr>
              <a:t>　資料３　公立大学法人大阪が徴収する料金の上限の変更（</a:t>
            </a:r>
            <a:r>
              <a:rPr lang="ja-JP" altLang="en-US" sz="1200" kern="1500">
                <a:latin typeface="Meiryo UI" panose="020B0604030504040204" pitchFamily="50" charset="-128"/>
                <a:ea typeface="Meiryo UI" panose="020B0604030504040204" pitchFamily="50" charset="-128"/>
              </a:rPr>
              <a:t>案</a:t>
            </a:r>
            <a:r>
              <a:rPr lang="ja-JP" altLang="en-US" sz="1200" kern="1500" smtClean="0">
                <a:latin typeface="Meiryo UI" panose="020B0604030504040204" pitchFamily="50" charset="-128"/>
                <a:ea typeface="Meiryo UI" panose="020B0604030504040204" pitchFamily="50" charset="-128"/>
              </a:rPr>
              <a:t>）に</a:t>
            </a:r>
            <a:r>
              <a:rPr lang="ja-JP" altLang="en-US" sz="1200" kern="1500" dirty="0" smtClean="0">
                <a:latin typeface="Meiryo UI" panose="020B0604030504040204" pitchFamily="50" charset="-128"/>
                <a:ea typeface="Meiryo UI" panose="020B0604030504040204" pitchFamily="50" charset="-128"/>
              </a:rPr>
              <a:t>つ</a:t>
            </a:r>
            <a:r>
              <a:rPr lang="ja-JP" altLang="en-US" sz="1200" kern="1500" dirty="0">
                <a:latin typeface="Meiryo UI" panose="020B0604030504040204" pitchFamily="50" charset="-128"/>
                <a:ea typeface="Meiryo UI" panose="020B0604030504040204" pitchFamily="50" charset="-128"/>
              </a:rPr>
              <a:t>いて</a:t>
            </a:r>
            <a:endParaRPr lang="en-US" altLang="ja-JP" sz="1200" kern="1500" dirty="0">
              <a:latin typeface="Meiryo UI" panose="020B0604030504040204" pitchFamily="50" charset="-128"/>
              <a:ea typeface="Meiryo UI" panose="020B0604030504040204" pitchFamily="50" charset="-128"/>
            </a:endParaRPr>
          </a:p>
          <a:p>
            <a:r>
              <a:rPr lang="ja-JP" altLang="en-US" sz="1200" kern="1500" dirty="0">
                <a:latin typeface="Meiryo UI" panose="020B0604030504040204" pitchFamily="50" charset="-128"/>
                <a:ea typeface="Meiryo UI" panose="020B0604030504040204" pitchFamily="50" charset="-128"/>
              </a:rPr>
              <a:t>　</a:t>
            </a:r>
            <a:r>
              <a:rPr lang="ja-JP" altLang="en-US" sz="1200" kern="1500" dirty="0" smtClean="0">
                <a:latin typeface="Meiryo UI" panose="020B0604030504040204" pitchFamily="50" charset="-128"/>
                <a:ea typeface="Meiryo UI" panose="020B0604030504040204" pitchFamily="50" charset="-128"/>
              </a:rPr>
              <a:t>参　考 </a:t>
            </a:r>
            <a:r>
              <a:rPr lang="ja-JP" altLang="en-US" sz="1200" kern="1500" dirty="0">
                <a:latin typeface="Meiryo UI" panose="020B0604030504040204" pitchFamily="50" charset="-128"/>
                <a:ea typeface="Meiryo UI" panose="020B0604030504040204" pitchFamily="50" charset="-128"/>
              </a:rPr>
              <a:t>　関係</a:t>
            </a:r>
            <a:r>
              <a:rPr lang="ja-JP" altLang="en-US" sz="1200" kern="1500" dirty="0" smtClean="0">
                <a:latin typeface="Meiryo UI" panose="020B0604030504040204" pitchFamily="50" charset="-128"/>
                <a:ea typeface="Meiryo UI" panose="020B0604030504040204" pitchFamily="50" charset="-128"/>
              </a:rPr>
              <a:t>法令</a:t>
            </a:r>
            <a:endParaRPr lang="en-US" altLang="ja-JP" sz="1200" kern="1500" dirty="0" smtClean="0">
              <a:latin typeface="Meiryo UI" panose="020B0604030504040204" pitchFamily="50" charset="-128"/>
              <a:ea typeface="Meiryo UI" panose="020B0604030504040204" pitchFamily="50" charset="-128"/>
            </a:endParaRPr>
          </a:p>
          <a:p>
            <a:r>
              <a:rPr lang="ja-JP" altLang="en-US" sz="1200" kern="1500" dirty="0">
                <a:latin typeface="Meiryo UI" panose="020B0604030504040204" pitchFamily="50" charset="-128"/>
                <a:ea typeface="Meiryo UI" panose="020B0604030504040204" pitchFamily="50" charset="-128"/>
              </a:rPr>
              <a:t>　</a:t>
            </a:r>
            <a:r>
              <a:rPr lang="ja-JP" altLang="en-US" sz="1200" kern="1500" dirty="0" smtClean="0">
                <a:latin typeface="Meiryo UI" panose="020B0604030504040204" pitchFamily="50" charset="-128"/>
                <a:ea typeface="Meiryo UI" panose="020B0604030504040204" pitchFamily="50" charset="-128"/>
              </a:rPr>
              <a:t>別添</a:t>
            </a:r>
            <a:r>
              <a:rPr lang="ja-JP" altLang="ja-JP" sz="1200" kern="1500" dirty="0">
                <a:latin typeface="Meiryo UI" panose="020B0604030504040204" pitchFamily="50" charset="-128"/>
                <a:ea typeface="Meiryo UI" panose="020B0604030504040204" pitchFamily="50" charset="-128"/>
              </a:rPr>
              <a:t>資料１</a:t>
            </a:r>
            <a:r>
              <a:rPr lang="ja-JP" altLang="en-US" sz="1200" kern="1500" dirty="0">
                <a:latin typeface="Meiryo UI" panose="020B0604030504040204" pitchFamily="50" charset="-128"/>
                <a:ea typeface="Meiryo UI" panose="020B0604030504040204" pitchFamily="50" charset="-128"/>
              </a:rPr>
              <a:t>　　</a:t>
            </a:r>
            <a:r>
              <a:rPr lang="ja-JP" altLang="ja-JP" sz="1200" kern="1500" dirty="0">
                <a:latin typeface="Meiryo UI" panose="020B0604030504040204" pitchFamily="50" charset="-128"/>
                <a:ea typeface="Meiryo UI" panose="020B0604030504040204" pitchFamily="50" charset="-128"/>
              </a:rPr>
              <a:t>　</a:t>
            </a:r>
            <a:r>
              <a:rPr lang="en-US" altLang="ja-JP" sz="1200" kern="1500" dirty="0">
                <a:latin typeface="Meiryo UI" panose="020B0604030504040204" pitchFamily="50" charset="-128"/>
                <a:ea typeface="Meiryo UI" panose="020B0604030504040204" pitchFamily="50" charset="-128"/>
              </a:rPr>
              <a:t> </a:t>
            </a:r>
            <a:r>
              <a:rPr lang="ja-JP" altLang="ja-JP" sz="1200" kern="1500" dirty="0">
                <a:latin typeface="Meiryo UI" panose="020B0604030504040204" pitchFamily="50" charset="-128"/>
                <a:ea typeface="Meiryo UI" panose="020B0604030504040204" pitchFamily="50" charset="-128"/>
              </a:rPr>
              <a:t>公立大学法人大阪の定款（全文【変更</a:t>
            </a:r>
            <a:r>
              <a:rPr lang="ja-JP" altLang="en-US" sz="1200" kern="1500" dirty="0">
                <a:latin typeface="Meiryo UI" panose="020B0604030504040204" pitchFamily="50" charset="-128"/>
                <a:ea typeface="Meiryo UI" panose="020B0604030504040204" pitchFamily="50" charset="-128"/>
              </a:rPr>
              <a:t>後</a:t>
            </a:r>
            <a:r>
              <a:rPr lang="ja-JP" altLang="ja-JP" sz="1200" kern="1500" dirty="0">
                <a:latin typeface="Meiryo UI" panose="020B0604030504040204" pitchFamily="50" charset="-128"/>
                <a:ea typeface="Meiryo UI" panose="020B0604030504040204" pitchFamily="50" charset="-128"/>
              </a:rPr>
              <a:t>】）</a:t>
            </a:r>
            <a:endParaRPr lang="en-US" altLang="ja-JP" sz="1200" kern="1500" dirty="0">
              <a:latin typeface="Meiryo UI" panose="020B0604030504040204" pitchFamily="50" charset="-128"/>
              <a:ea typeface="Meiryo UI" panose="020B0604030504040204" pitchFamily="50" charset="-128"/>
            </a:endParaRPr>
          </a:p>
          <a:p>
            <a:r>
              <a:rPr lang="ja-JP" altLang="en-US" sz="1200" kern="1500" dirty="0">
                <a:latin typeface="Meiryo UI" panose="020B0604030504040204" pitchFamily="50" charset="-128"/>
                <a:ea typeface="Meiryo UI" panose="020B0604030504040204" pitchFamily="50" charset="-128"/>
              </a:rPr>
              <a:t>　別添</a:t>
            </a:r>
            <a:r>
              <a:rPr lang="ja-JP" altLang="ja-JP" sz="1200" kern="1500" dirty="0">
                <a:latin typeface="Meiryo UI" panose="020B0604030504040204" pitchFamily="50" charset="-128"/>
                <a:ea typeface="Meiryo UI" panose="020B0604030504040204" pitchFamily="50" charset="-128"/>
              </a:rPr>
              <a:t>資料２</a:t>
            </a:r>
            <a:r>
              <a:rPr lang="ja-JP" altLang="en-US" sz="1200" kern="1500" dirty="0">
                <a:latin typeface="Meiryo UI" panose="020B0604030504040204" pitchFamily="50" charset="-128"/>
                <a:ea typeface="Meiryo UI" panose="020B0604030504040204" pitchFamily="50" charset="-128"/>
              </a:rPr>
              <a:t>－１</a:t>
            </a:r>
            <a:r>
              <a:rPr lang="ja-JP" altLang="ja-JP" sz="1200" kern="1500" dirty="0">
                <a:latin typeface="Meiryo UI" panose="020B0604030504040204" pitchFamily="50" charset="-128"/>
                <a:ea typeface="Meiryo UI" panose="020B0604030504040204" pitchFamily="50" charset="-128"/>
              </a:rPr>
              <a:t>　公立大学法人大阪に係る第１期中期目標（</a:t>
            </a:r>
            <a:r>
              <a:rPr lang="ja-JP" altLang="en-US" sz="1200" kern="1500" dirty="0">
                <a:latin typeface="Meiryo UI" panose="020B0604030504040204" pitchFamily="50" charset="-128"/>
                <a:ea typeface="Meiryo UI" panose="020B0604030504040204" pitchFamily="50" charset="-128"/>
              </a:rPr>
              <a:t>新旧対照表</a:t>
            </a:r>
            <a:r>
              <a:rPr lang="ja-JP" altLang="ja-JP" sz="1200" kern="1500" dirty="0">
                <a:latin typeface="Meiryo UI" panose="020B0604030504040204" pitchFamily="50" charset="-128"/>
                <a:ea typeface="Meiryo UI" panose="020B0604030504040204" pitchFamily="50" charset="-128"/>
              </a:rPr>
              <a:t>）</a:t>
            </a:r>
          </a:p>
          <a:p>
            <a:r>
              <a:rPr lang="ja-JP" altLang="en-US" sz="1200" kern="1500" dirty="0">
                <a:latin typeface="Meiryo UI" panose="020B0604030504040204" pitchFamily="50" charset="-128"/>
                <a:ea typeface="Meiryo UI" panose="020B0604030504040204" pitchFamily="50" charset="-128"/>
              </a:rPr>
              <a:t>　別添</a:t>
            </a:r>
            <a:r>
              <a:rPr lang="ja-JP" altLang="ja-JP" sz="1200" kern="1500" dirty="0">
                <a:latin typeface="Meiryo UI" panose="020B0604030504040204" pitchFamily="50" charset="-128"/>
                <a:ea typeface="Meiryo UI" panose="020B0604030504040204" pitchFamily="50" charset="-128"/>
              </a:rPr>
              <a:t>資料２</a:t>
            </a:r>
            <a:r>
              <a:rPr lang="ja-JP" altLang="en-US" sz="1200" kern="1500" dirty="0">
                <a:latin typeface="Meiryo UI" panose="020B0604030504040204" pitchFamily="50" charset="-128"/>
                <a:ea typeface="Meiryo UI" panose="020B0604030504040204" pitchFamily="50" charset="-128"/>
              </a:rPr>
              <a:t>－２　</a:t>
            </a:r>
            <a:r>
              <a:rPr lang="ja-JP" altLang="ja-JP" sz="1200" kern="1500" dirty="0">
                <a:latin typeface="Meiryo UI" panose="020B0604030504040204" pitchFamily="50" charset="-128"/>
                <a:ea typeface="Meiryo UI" panose="020B0604030504040204" pitchFamily="50" charset="-128"/>
              </a:rPr>
              <a:t>公立大学法人大阪に係る第１期中期目標（全文【変更</a:t>
            </a:r>
            <a:r>
              <a:rPr lang="ja-JP" altLang="en-US" sz="1200" kern="1500" dirty="0">
                <a:latin typeface="Meiryo UI" panose="020B0604030504040204" pitchFamily="50" charset="-128"/>
                <a:ea typeface="Meiryo UI" panose="020B0604030504040204" pitchFamily="50" charset="-128"/>
              </a:rPr>
              <a:t>後</a:t>
            </a:r>
            <a:r>
              <a:rPr lang="ja-JP" altLang="ja-JP" sz="1200" kern="1500" dirty="0">
                <a:latin typeface="Meiryo UI" panose="020B0604030504040204" pitchFamily="50" charset="-128"/>
                <a:ea typeface="Meiryo UI" panose="020B0604030504040204" pitchFamily="50" charset="-128"/>
              </a:rPr>
              <a:t>】）</a:t>
            </a:r>
          </a:p>
          <a:p>
            <a:r>
              <a:rPr lang="ja-JP" altLang="en-US" sz="1200" kern="1500" dirty="0">
                <a:latin typeface="Meiryo UI" panose="020B0604030504040204" pitchFamily="50" charset="-128"/>
                <a:ea typeface="Meiryo UI" panose="020B0604030504040204" pitchFamily="50" charset="-128"/>
              </a:rPr>
              <a:t>　別添</a:t>
            </a:r>
            <a:r>
              <a:rPr lang="ja-JP" altLang="ja-JP" sz="1200" kern="1500" dirty="0">
                <a:latin typeface="Meiryo UI" panose="020B0604030504040204" pitchFamily="50" charset="-128"/>
                <a:ea typeface="Meiryo UI" panose="020B0604030504040204" pitchFamily="50" charset="-128"/>
              </a:rPr>
              <a:t>資料３</a:t>
            </a:r>
            <a:r>
              <a:rPr lang="ja-JP" altLang="en-US" sz="1200" kern="1500" dirty="0">
                <a:latin typeface="Meiryo UI" panose="020B0604030504040204" pitchFamily="50" charset="-128"/>
                <a:ea typeface="Meiryo UI" panose="020B0604030504040204" pitchFamily="50" charset="-128"/>
              </a:rPr>
              <a:t>－１</a:t>
            </a:r>
            <a:r>
              <a:rPr lang="ja-JP" altLang="ja-JP" sz="1200" kern="1500" dirty="0">
                <a:solidFill>
                  <a:srgbClr val="FF0000"/>
                </a:solidFill>
                <a:latin typeface="Meiryo UI" panose="020B0604030504040204" pitchFamily="50" charset="-128"/>
                <a:ea typeface="Meiryo UI" panose="020B0604030504040204" pitchFamily="50" charset="-128"/>
              </a:rPr>
              <a:t>　</a:t>
            </a:r>
            <a:r>
              <a:rPr lang="ja-JP" altLang="ja-JP" sz="1200" kern="1500" dirty="0">
                <a:latin typeface="Meiryo UI" panose="020B0604030504040204" pitchFamily="50" charset="-128"/>
                <a:ea typeface="Meiryo UI" panose="020B0604030504040204" pitchFamily="50" charset="-128"/>
              </a:rPr>
              <a:t>公立大学法人</a:t>
            </a:r>
            <a:r>
              <a:rPr lang="ja-JP" altLang="ja-JP" sz="1200" kern="1500" dirty="0" smtClean="0">
                <a:latin typeface="Meiryo UI" panose="020B0604030504040204" pitchFamily="50" charset="-128"/>
                <a:ea typeface="Meiryo UI" panose="020B0604030504040204" pitchFamily="50" charset="-128"/>
              </a:rPr>
              <a:t>大阪</a:t>
            </a:r>
            <a:r>
              <a:rPr lang="ja-JP" altLang="en-US" sz="1200" kern="1500" dirty="0" smtClean="0">
                <a:latin typeface="Meiryo UI" panose="020B0604030504040204" pitchFamily="50" charset="-128"/>
                <a:ea typeface="Meiryo UI" panose="020B0604030504040204" pitchFamily="50" charset="-128"/>
              </a:rPr>
              <a:t>が徴収する</a:t>
            </a:r>
            <a:r>
              <a:rPr lang="ja-JP" altLang="ja-JP" sz="1200" kern="1500" dirty="0" smtClean="0">
                <a:latin typeface="Meiryo UI" panose="020B0604030504040204" pitchFamily="50" charset="-128"/>
                <a:ea typeface="Meiryo UI" panose="020B0604030504040204" pitchFamily="50" charset="-128"/>
              </a:rPr>
              <a:t>料金</a:t>
            </a:r>
            <a:r>
              <a:rPr lang="ja-JP" altLang="ja-JP" sz="1200" kern="1500" dirty="0">
                <a:latin typeface="Meiryo UI" panose="020B0604030504040204" pitchFamily="50" charset="-128"/>
                <a:ea typeface="Meiryo UI" panose="020B0604030504040204" pitchFamily="50" charset="-128"/>
              </a:rPr>
              <a:t>の</a:t>
            </a:r>
            <a:r>
              <a:rPr lang="ja-JP" altLang="ja-JP" sz="1200" kern="1500" dirty="0" smtClean="0">
                <a:latin typeface="Meiryo UI" panose="020B0604030504040204" pitchFamily="50" charset="-128"/>
                <a:ea typeface="Meiryo UI" panose="020B0604030504040204" pitchFamily="50" charset="-128"/>
              </a:rPr>
              <a:t>上限</a:t>
            </a:r>
            <a:r>
              <a:rPr lang="ja-JP" altLang="en-US" sz="1200" kern="1500" dirty="0" smtClean="0">
                <a:latin typeface="Meiryo UI" panose="020B0604030504040204" pitchFamily="50" charset="-128"/>
                <a:ea typeface="Meiryo UI" panose="020B0604030504040204" pitchFamily="50" charset="-128"/>
              </a:rPr>
              <a:t>（</a:t>
            </a:r>
            <a:r>
              <a:rPr lang="ja-JP" altLang="en-US" sz="1200" kern="1500" dirty="0">
                <a:latin typeface="Meiryo UI" panose="020B0604030504040204" pitchFamily="50" charset="-128"/>
                <a:ea typeface="Meiryo UI" panose="020B0604030504040204" pitchFamily="50" charset="-128"/>
              </a:rPr>
              <a:t>新旧対照表）</a:t>
            </a:r>
            <a:endParaRPr lang="en-US" altLang="ja-JP" sz="1200" kern="1500" dirty="0">
              <a:latin typeface="Meiryo UI" panose="020B0604030504040204" pitchFamily="50" charset="-128"/>
              <a:ea typeface="Meiryo UI" panose="020B0604030504040204" pitchFamily="50" charset="-128"/>
            </a:endParaRPr>
          </a:p>
          <a:p>
            <a:r>
              <a:rPr lang="ja-JP" altLang="en-US" sz="1200" kern="1500" dirty="0">
                <a:latin typeface="Meiryo UI" panose="020B0604030504040204" pitchFamily="50" charset="-128"/>
                <a:ea typeface="Meiryo UI" panose="020B0604030504040204" pitchFamily="50" charset="-128"/>
              </a:rPr>
              <a:t>　別添</a:t>
            </a:r>
            <a:r>
              <a:rPr lang="ja-JP" altLang="ja-JP" sz="1200" kern="1500" dirty="0">
                <a:latin typeface="Meiryo UI" panose="020B0604030504040204" pitchFamily="50" charset="-128"/>
                <a:ea typeface="Meiryo UI" panose="020B0604030504040204" pitchFamily="50" charset="-128"/>
              </a:rPr>
              <a:t>資料３</a:t>
            </a:r>
            <a:r>
              <a:rPr lang="ja-JP" altLang="en-US" sz="1200" kern="1500" dirty="0">
                <a:latin typeface="Meiryo UI" panose="020B0604030504040204" pitchFamily="50" charset="-128"/>
                <a:ea typeface="Meiryo UI" panose="020B0604030504040204" pitchFamily="50" charset="-128"/>
              </a:rPr>
              <a:t>－２</a:t>
            </a:r>
            <a:r>
              <a:rPr lang="ja-JP" altLang="ja-JP" sz="1200" kern="1500" dirty="0">
                <a:latin typeface="Meiryo UI" panose="020B0604030504040204" pitchFamily="50" charset="-128"/>
                <a:ea typeface="Meiryo UI" panose="020B0604030504040204" pitchFamily="50" charset="-128"/>
              </a:rPr>
              <a:t>　公立大学法人</a:t>
            </a:r>
            <a:r>
              <a:rPr lang="ja-JP" altLang="ja-JP" sz="1200" kern="1500" dirty="0" smtClean="0">
                <a:latin typeface="Meiryo UI" panose="020B0604030504040204" pitchFamily="50" charset="-128"/>
                <a:ea typeface="Meiryo UI" panose="020B0604030504040204" pitchFamily="50" charset="-128"/>
              </a:rPr>
              <a:t>大阪</a:t>
            </a:r>
            <a:r>
              <a:rPr lang="ja-JP" altLang="en-US" sz="1200" kern="1500" dirty="0" smtClean="0">
                <a:latin typeface="Meiryo UI" panose="020B0604030504040204" pitchFamily="50" charset="-128"/>
                <a:ea typeface="Meiryo UI" panose="020B0604030504040204" pitchFamily="50" charset="-128"/>
              </a:rPr>
              <a:t>が徴収する</a:t>
            </a:r>
            <a:r>
              <a:rPr lang="ja-JP" altLang="ja-JP" sz="1200" kern="1500" dirty="0" smtClean="0">
                <a:latin typeface="Meiryo UI" panose="020B0604030504040204" pitchFamily="50" charset="-128"/>
                <a:ea typeface="Meiryo UI" panose="020B0604030504040204" pitchFamily="50" charset="-128"/>
              </a:rPr>
              <a:t>料金</a:t>
            </a:r>
            <a:r>
              <a:rPr lang="ja-JP" altLang="ja-JP" sz="1200" kern="1500" dirty="0">
                <a:latin typeface="Meiryo UI" panose="020B0604030504040204" pitchFamily="50" charset="-128"/>
                <a:ea typeface="Meiryo UI" panose="020B0604030504040204" pitchFamily="50" charset="-128"/>
              </a:rPr>
              <a:t>の</a:t>
            </a:r>
            <a:r>
              <a:rPr lang="ja-JP" altLang="ja-JP" sz="1200" kern="1500" dirty="0" smtClean="0">
                <a:latin typeface="Meiryo UI" panose="020B0604030504040204" pitchFamily="50" charset="-128"/>
                <a:ea typeface="Meiryo UI" panose="020B0604030504040204" pitchFamily="50" charset="-128"/>
              </a:rPr>
              <a:t>上限</a:t>
            </a:r>
            <a:r>
              <a:rPr lang="ja-JP" altLang="en-US" sz="1200" kern="1500" dirty="0" smtClean="0">
                <a:latin typeface="Meiryo UI" panose="020B0604030504040204" pitchFamily="50" charset="-128"/>
                <a:ea typeface="Meiryo UI" panose="020B0604030504040204" pitchFamily="50" charset="-128"/>
              </a:rPr>
              <a:t>（</a:t>
            </a:r>
            <a:r>
              <a:rPr lang="ja-JP" altLang="en-US" sz="1200" kern="1500" dirty="0">
                <a:latin typeface="Meiryo UI" panose="020B0604030504040204" pitchFamily="50" charset="-128"/>
                <a:ea typeface="Meiryo UI" panose="020B0604030504040204" pitchFamily="50" charset="-128"/>
              </a:rPr>
              <a:t>全文</a:t>
            </a:r>
            <a:r>
              <a:rPr lang="en-US" altLang="ja-JP" sz="1200" kern="1500" dirty="0">
                <a:latin typeface="Meiryo UI" panose="020B0604030504040204" pitchFamily="50" charset="-128"/>
                <a:ea typeface="Meiryo UI" panose="020B0604030504040204" pitchFamily="50" charset="-128"/>
              </a:rPr>
              <a:t>【</a:t>
            </a:r>
            <a:r>
              <a:rPr lang="ja-JP" altLang="en-US" sz="1200" kern="1500" dirty="0">
                <a:latin typeface="Meiryo UI" panose="020B0604030504040204" pitchFamily="50" charset="-128"/>
                <a:ea typeface="Meiryo UI" panose="020B0604030504040204" pitchFamily="50" charset="-128"/>
              </a:rPr>
              <a:t>変更後</a:t>
            </a:r>
            <a:r>
              <a:rPr lang="en-US" altLang="ja-JP" sz="1200" kern="1500" dirty="0">
                <a:latin typeface="Meiryo UI" panose="020B0604030504040204" pitchFamily="50" charset="-128"/>
                <a:ea typeface="Meiryo UI" panose="020B0604030504040204" pitchFamily="50" charset="-128"/>
              </a:rPr>
              <a:t>】</a:t>
            </a:r>
            <a:r>
              <a:rPr lang="ja-JP" altLang="en-US" sz="1200" kern="1500" dirty="0" smtClean="0">
                <a:latin typeface="Meiryo UI" panose="020B0604030504040204" pitchFamily="50" charset="-128"/>
                <a:ea typeface="Meiryo UI" panose="020B0604030504040204" pitchFamily="50" charset="-128"/>
              </a:rPr>
              <a:t>）</a:t>
            </a:r>
            <a:endParaRPr lang="en-US" altLang="ja-JP" sz="1200" kern="1500" dirty="0" smtClean="0">
              <a:latin typeface="Meiryo UI" panose="020B0604030504040204" pitchFamily="50" charset="-128"/>
              <a:ea typeface="Meiryo UI" panose="020B0604030504040204" pitchFamily="50" charset="-128"/>
            </a:endParaRPr>
          </a:p>
          <a:p>
            <a:r>
              <a:rPr lang="ja-JP" altLang="en-US" sz="1200" kern="1500" dirty="0" smtClean="0">
                <a:latin typeface="Meiryo UI" panose="020B0604030504040204" pitchFamily="50" charset="-128"/>
                <a:ea typeface="Meiryo UI" panose="020B0604030504040204" pitchFamily="50" charset="-128"/>
                <a:cs typeface="Times New Roman" panose="02020603050405020304" pitchFamily="18" charset="0"/>
              </a:rPr>
              <a:t>　参考</a:t>
            </a:r>
            <a:r>
              <a:rPr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資料</a:t>
            </a:r>
            <a:r>
              <a:rPr lang="ja-JP" altLang="en-US" sz="1200" kern="1500" dirty="0" smtClean="0">
                <a:latin typeface="Meiryo UI" panose="020B0604030504040204" pitchFamily="50" charset="-128"/>
                <a:ea typeface="Meiryo UI" panose="020B0604030504040204" pitchFamily="50" charset="-128"/>
                <a:cs typeface="Times New Roman" panose="02020603050405020304" pitchFamily="18" charset="0"/>
              </a:rPr>
              <a:t>１　　  </a:t>
            </a:r>
            <a:r>
              <a:rPr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　</a:t>
            </a:r>
            <a:r>
              <a:rPr lang="zh-TW" altLang="en-US" sz="1200" kern="1500" dirty="0">
                <a:latin typeface="Meiryo UI" panose="020B0604030504040204" pitchFamily="50" charset="-128"/>
                <a:ea typeface="Meiryo UI" panose="020B0604030504040204" pitchFamily="50" charset="-128"/>
                <a:cs typeface="Times New Roman" panose="02020603050405020304" pitchFamily="18" charset="0"/>
              </a:rPr>
              <a:t>公立大学法人大阪運営協議会規</a:t>
            </a:r>
            <a:r>
              <a:rPr lang="zh-TW" altLang="en-US" sz="1200" kern="1500" dirty="0" smtClean="0">
                <a:latin typeface="Meiryo UI" panose="020B0604030504040204" pitchFamily="50" charset="-128"/>
                <a:ea typeface="Meiryo UI" panose="020B0604030504040204" pitchFamily="50" charset="-128"/>
                <a:cs typeface="Times New Roman" panose="02020603050405020304" pitchFamily="18" charset="0"/>
              </a:rPr>
              <a:t>約</a:t>
            </a:r>
            <a:r>
              <a:rPr lang="ja-JP" altLang="en-US" sz="1200" kern="1500" dirty="0" smtClean="0">
                <a:latin typeface="Meiryo UI" panose="020B0604030504040204" pitchFamily="50" charset="-128"/>
                <a:ea typeface="Meiryo UI" panose="020B0604030504040204" pitchFamily="50" charset="-128"/>
                <a:cs typeface="Times New Roman" panose="02020603050405020304" pitchFamily="18" charset="0"/>
              </a:rPr>
              <a:t>・名簿</a:t>
            </a:r>
            <a:endParaRPr lang="en-US" altLang="zh-TW" sz="1200" kern="15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500" dirty="0" smtClean="0">
              <a:latin typeface="Meiryo UI" panose="020B0604030504040204" pitchFamily="50" charset="-128"/>
              <a:ea typeface="Meiryo UI" panose="020B0604030504040204" pitchFamily="50" charset="-128"/>
            </a:endParaRPr>
          </a:p>
          <a:p>
            <a:r>
              <a:rPr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200" kern="1500" dirty="0">
                <a:latin typeface="Meiryo UI" panose="020B0604030504040204" pitchFamily="50" charset="-128"/>
                <a:ea typeface="Meiryo UI" panose="020B0604030504040204" pitchFamily="50" charset="-128"/>
                <a:cs typeface="Times New Roman" panose="02020603050405020304" pitchFamily="18" charset="0"/>
              </a:rPr>
              <a:t>　</a:t>
            </a:r>
            <a:endParaRPr kumimoji="0" lang="ja-JP" altLang="en-US" sz="1050" kern="15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4"/>
          </p:nvPr>
        </p:nvSpPr>
        <p:spPr>
          <a:xfrm>
            <a:off x="8605700" y="6301467"/>
            <a:ext cx="538300" cy="540000"/>
          </a:xfrm>
        </p:spPr>
        <p:txBody>
          <a:bodyPr/>
          <a:lstStyle/>
          <a:p>
            <a:fld id="{550421A8-C61C-410E-BA7B-E5598F9B6D0D}" type="slidenum">
              <a:rPr lang="ja-JP" altLang="en-US" sz="1800" smtClean="0"/>
              <a:pPr/>
              <a:t>1</a:t>
            </a:fld>
            <a:endParaRPr lang="ja-JP" altLang="en-US" sz="1800" dirty="0"/>
          </a:p>
        </p:txBody>
      </p:sp>
    </p:spTree>
    <p:extLst>
      <p:ext uri="{BB962C8B-B14F-4D97-AF65-F5344CB8AC3E}">
        <p14:creationId xmlns:p14="http://schemas.microsoft.com/office/powerpoint/2010/main" val="2281205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73DC8C13-58B4-48C5-B670-ED1F20DDDA2A}"/>
              </a:ext>
            </a:extLst>
          </p:cNvPr>
          <p:cNvSpPr/>
          <p:nvPr/>
        </p:nvSpPr>
        <p:spPr>
          <a:xfrm>
            <a:off x="-2" y="85"/>
            <a:ext cx="9143999" cy="396000"/>
          </a:xfrm>
          <a:prstGeom prst="rect">
            <a:avLst/>
          </a:prstGeom>
          <a:solidFill>
            <a:schemeClr val="accent2"/>
          </a:solid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000"/>
              </a:lnSpc>
            </a:pPr>
            <a:r>
              <a:rPr kumimoji="0" lang="ja-JP" altLang="en-US" sz="20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（１）公立大学法人大阪の定款の変更（案）について</a:t>
            </a:r>
          </a:p>
          <a:p>
            <a:pPr>
              <a:lnSpc>
                <a:spcPts val="3000"/>
              </a:lnSpc>
            </a:pPr>
            <a:endParaRPr kumimoji="0" lang="en-US" altLang="ja-JP" sz="2000" b="1" dirty="0">
              <a:solidFill>
                <a:schemeClr val="bg1"/>
              </a:solidFill>
              <a:latin typeface="MS UI Gothic" panose="020B0600070205080204" pitchFamily="50" charset="-128"/>
              <a:ea typeface="MS UI Gothic" panose="020B0600070205080204" pitchFamily="50"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id="{BAD28BCF-B96D-487D-B996-1C8EC3F39C67}"/>
              </a:ext>
            </a:extLst>
          </p:cNvPr>
          <p:cNvGraphicFramePr>
            <a:graphicFrameLocks noGrp="1"/>
          </p:cNvGraphicFramePr>
          <p:nvPr>
            <p:extLst>
              <p:ext uri="{D42A27DB-BD31-4B8C-83A1-F6EECF244321}">
                <p14:modId xmlns:p14="http://schemas.microsoft.com/office/powerpoint/2010/main" val="3545168489"/>
              </p:ext>
            </p:extLst>
          </p:nvPr>
        </p:nvGraphicFramePr>
        <p:xfrm>
          <a:off x="222701" y="2212448"/>
          <a:ext cx="8698592" cy="3530006"/>
        </p:xfrm>
        <a:graphic>
          <a:graphicData uri="http://schemas.openxmlformats.org/drawingml/2006/table">
            <a:tbl>
              <a:tblPr firstRow="1" bandRow="1">
                <a:tableStyleId>{5940675A-B579-460E-94D1-54222C63F5DA}</a:tableStyleId>
              </a:tblPr>
              <a:tblGrid>
                <a:gridCol w="4332655">
                  <a:extLst>
                    <a:ext uri="{9D8B030D-6E8A-4147-A177-3AD203B41FA5}">
                      <a16:colId xmlns:a16="http://schemas.microsoft.com/office/drawing/2014/main" val="1193677371"/>
                    </a:ext>
                  </a:extLst>
                </a:gridCol>
                <a:gridCol w="4365937">
                  <a:extLst>
                    <a:ext uri="{9D8B030D-6E8A-4147-A177-3AD203B41FA5}">
                      <a16:colId xmlns:a16="http://schemas.microsoft.com/office/drawing/2014/main" val="1800630156"/>
                    </a:ext>
                  </a:extLst>
                </a:gridCol>
              </a:tblGrid>
              <a:tr h="361316">
                <a:tc>
                  <a:txBody>
                    <a:bodyPr/>
                    <a:lstStyle/>
                    <a:p>
                      <a:pPr algn="ctr"/>
                      <a:r>
                        <a:rPr lang="ja-JP" altLang="en-US" sz="1800" dirty="0">
                          <a:latin typeface="メイリオ" panose="020B0604030504040204" pitchFamily="50" charset="-128"/>
                          <a:ea typeface="メイリオ" panose="020B0604030504040204" pitchFamily="50" charset="-128"/>
                        </a:rPr>
                        <a:t>改正案</a:t>
                      </a:r>
                      <a:endParaRPr kumimoji="1" lang="ja-JP" altLang="en-US" sz="1800" dirty="0">
                        <a:latin typeface="メイリオ" panose="020B0604030504040204" pitchFamily="50" charset="-128"/>
                        <a:ea typeface="メイリオ" panose="020B0604030504040204" pitchFamily="50" charset="-128"/>
                      </a:endParaRPr>
                    </a:p>
                  </a:txBody>
                  <a:tcPr/>
                </a:tc>
                <a:tc>
                  <a:txBody>
                    <a:bodyPr/>
                    <a:lstStyle/>
                    <a:p>
                      <a:pPr algn="ctr"/>
                      <a:r>
                        <a:rPr lang="ja-JP" altLang="en-US" sz="1800" dirty="0" smtClean="0">
                          <a:latin typeface="メイリオ" panose="020B0604030504040204" pitchFamily="50" charset="-128"/>
                          <a:ea typeface="メイリオ" panose="020B0604030504040204" pitchFamily="50" charset="-128"/>
                        </a:rPr>
                        <a:t>現　行</a:t>
                      </a:r>
                      <a:endParaRPr kumimoji="1" lang="ja-JP" altLang="en-US" sz="18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652752469"/>
                  </a:ext>
                </a:extLst>
              </a:tr>
              <a:tr h="2417626">
                <a:tc>
                  <a:txBody>
                    <a:bodyPr/>
                    <a:lstStyle/>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(大学等の設置)</a:t>
                      </a:r>
                    </a:p>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第３条　</a:t>
                      </a:r>
                      <a:r>
                        <a:rPr lang="ja-JP" altLang="en-US" sz="1400" b="0" i="0" u="none" strike="noStrike" noProof="0" dirty="0">
                          <a:latin typeface="メイリオ" panose="020B0604030504040204" pitchFamily="50" charset="-128"/>
                          <a:ea typeface="メイリオ" panose="020B0604030504040204" pitchFamily="50" charset="-128"/>
                        </a:rPr>
                        <a:t>法人は、第１条の目的を達成するため、</a:t>
                      </a:r>
                      <a:r>
                        <a:rPr lang="ja-JP" altLang="en-US" sz="1400" b="0" i="0" u="none" strike="noStrike" noProof="0" dirty="0" smtClean="0">
                          <a:latin typeface="メイリオ" panose="020B0604030504040204" pitchFamily="50" charset="-128"/>
                          <a:ea typeface="メイリオ" panose="020B0604030504040204" pitchFamily="50" charset="-128"/>
                        </a:rPr>
                        <a:t>大　　</a:t>
                      </a:r>
                      <a:endParaRPr lang="en-US" altLang="ja-JP" sz="1400" b="0" i="0" u="none" strike="noStrike" noProof="0" dirty="0" smtClean="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r>
                        <a:rPr lang="ja-JP" altLang="en-US" sz="1400" b="0" i="0" u="none" strike="noStrike" noProof="0" dirty="0" smtClean="0">
                          <a:latin typeface="メイリオ" panose="020B0604030504040204" pitchFamily="50" charset="-128"/>
                          <a:ea typeface="メイリオ" panose="020B0604030504040204" pitchFamily="50" charset="-128"/>
                        </a:rPr>
                        <a:t>　学</a:t>
                      </a:r>
                      <a:r>
                        <a:rPr lang="ja-JP" altLang="en-US" sz="1400" b="0" i="0" u="none" strike="noStrike" noProof="0" dirty="0">
                          <a:latin typeface="メイリオ" panose="020B0604030504040204" pitchFamily="50" charset="-128"/>
                          <a:ea typeface="メイリオ" panose="020B0604030504040204" pitchFamily="50" charset="-128"/>
                        </a:rPr>
                        <a:t>及び高等専門学校を次のとおり設置する。</a:t>
                      </a: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ja-JP" sz="1400" b="0" i="0" u="none" strike="noStrike" noProof="0" dirty="0">
                        <a:latin typeface="メイリオ" panose="020B0604030504040204" pitchFamily="50" charset="-128"/>
                        <a:ea typeface="メイリオ" panose="020B0604030504040204" pitchFamily="50" charset="-128"/>
                      </a:endParaRPr>
                    </a:p>
                    <a:p>
                      <a:pPr lvl="0" algn="ctr">
                        <a:buNone/>
                      </a:pPr>
                      <a:endParaRPr kumimoji="1" lang="ja-JP" altLang="en-US" sz="1400" dirty="0">
                        <a:latin typeface="メイリオ" panose="020B0604030504040204" pitchFamily="50" charset="-128"/>
                        <a:ea typeface="メイリオ" panose="020B0604030504040204" pitchFamily="50" charset="-128"/>
                      </a:endParaRPr>
                    </a:p>
                  </a:txBody>
                  <a:tcPr/>
                </a:tc>
                <a:tc>
                  <a:txBody>
                    <a:bodyPr/>
                    <a:lstStyle/>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(大学等の設置)</a:t>
                      </a:r>
                    </a:p>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第３条</a:t>
                      </a:r>
                      <a:r>
                        <a:rPr lang="ja-JP" altLang="ja-JP" sz="1400" b="0" i="0" u="none" strike="noStrike" noProof="0" dirty="0">
                          <a:latin typeface="メイリオ" panose="020B0604030504040204" pitchFamily="50" charset="-128"/>
                          <a:ea typeface="メイリオ" panose="020B0604030504040204" pitchFamily="50" charset="-128"/>
                        </a:rPr>
                        <a:t>　</a:t>
                      </a:r>
                      <a:r>
                        <a:rPr lang="ja-JP" altLang="en-US" sz="1400" b="0" i="0" u="none" strike="noStrike" noProof="0" dirty="0">
                          <a:latin typeface="メイリオ" panose="020B0604030504040204" pitchFamily="50" charset="-128"/>
                          <a:ea typeface="メイリオ" panose="020B0604030504040204" pitchFamily="50" charset="-128"/>
                        </a:rPr>
                        <a:t>法人は、第１条の目的を達成するため、</a:t>
                      </a:r>
                      <a:r>
                        <a:rPr lang="ja-JP" altLang="en-US" sz="1400" b="0" i="0" u="none" strike="noStrike" noProof="0" dirty="0" smtClean="0">
                          <a:latin typeface="メイリオ" panose="020B0604030504040204" pitchFamily="50" charset="-128"/>
                          <a:ea typeface="メイリオ" panose="020B0604030504040204" pitchFamily="50" charset="-128"/>
                        </a:rPr>
                        <a:t>大</a:t>
                      </a:r>
                      <a:endParaRPr lang="en-US" altLang="ja-JP" sz="1400" b="0" i="0" u="none" strike="noStrike" noProof="0" dirty="0" smtClean="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r>
                        <a:rPr lang="ja-JP" altLang="en-US" sz="1400" b="0" i="0" u="none" strike="noStrike" noProof="0" dirty="0" smtClean="0">
                          <a:latin typeface="メイリオ" panose="020B0604030504040204" pitchFamily="50" charset="-128"/>
                          <a:ea typeface="メイリオ" panose="020B0604030504040204" pitchFamily="50" charset="-128"/>
                        </a:rPr>
                        <a:t>　学</a:t>
                      </a:r>
                      <a:r>
                        <a:rPr lang="ja-JP" altLang="en-US" sz="1400" b="0" i="0" u="none" strike="noStrike" noProof="0" dirty="0">
                          <a:latin typeface="メイリオ" panose="020B0604030504040204" pitchFamily="50" charset="-128"/>
                          <a:ea typeface="メイリオ" panose="020B0604030504040204" pitchFamily="50" charset="-128"/>
                        </a:rPr>
                        <a:t>及び高等専門学校を次のとおり設置する。</a:t>
                      </a: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en-US" altLang="ja-JP" sz="1400" b="0" i="0" u="none" strike="noStrike" noProof="0" dirty="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endParaRPr lang="ja-JP" sz="1400" b="0" i="0" u="none" strike="noStrike" noProof="0" dirty="0">
                        <a:latin typeface="メイリオ" panose="020B0604030504040204" pitchFamily="50" charset="-128"/>
                        <a:ea typeface="メイリオ" panose="020B0604030504040204" pitchFamily="50" charset="-128"/>
                      </a:endParaRPr>
                    </a:p>
                    <a:p>
                      <a:pPr lvl="0" algn="ctr">
                        <a:buNone/>
                      </a:pPr>
                      <a:endParaRPr kumimoji="1" lang="ja-JP" altLang="en-US" sz="1400" dirty="0">
                        <a:latin typeface="メイリオ" panose="020B0604030504040204" pitchFamily="50" charset="-128"/>
                        <a:ea typeface="メイリオ" panose="020B0604030504040204" pitchFamily="50" charset="-128"/>
                      </a:endParaRPr>
                    </a:p>
                    <a:p>
                      <a:pPr lvl="0" algn="ctr">
                        <a:buNone/>
                      </a:pPr>
                      <a:endParaRPr lang="ja-JP" altLang="en-US" sz="1400" dirty="0">
                        <a:latin typeface="メイリオ" panose="020B0604030504040204" pitchFamily="50" charset="-128"/>
                        <a:ea typeface="メイリオ" panose="020B0604030504040204" pitchFamily="50" charset="-128"/>
                      </a:endParaRPr>
                    </a:p>
                    <a:p>
                      <a:pPr lvl="0" algn="ctr">
                        <a:buNone/>
                      </a:pPr>
                      <a:endParaRPr lang="ja-JP" altLang="en-US" sz="1400" dirty="0">
                        <a:latin typeface="メイリオ" panose="020B0604030504040204" pitchFamily="50" charset="-128"/>
                        <a:ea typeface="メイリオ" panose="020B0604030504040204" pitchFamily="50" charset="-128"/>
                      </a:endParaRPr>
                    </a:p>
                    <a:p>
                      <a:pPr lvl="0" algn="ctr">
                        <a:buNone/>
                      </a:pPr>
                      <a:endParaRPr lang="ja-JP" altLang="en-US" sz="140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863265397"/>
                  </a:ext>
                </a:extLst>
              </a:tr>
              <a:tr h="746620">
                <a:tc>
                  <a:txBody>
                    <a:bodyPr/>
                    <a:lstStyle/>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(定数)</a:t>
                      </a:r>
                    </a:p>
                    <a:p>
                      <a:pPr lvl="0" algn="just">
                        <a:lnSpc>
                          <a:spcPct val="100000"/>
                        </a:lnSpc>
                        <a:spcBef>
                          <a:spcPts val="0"/>
                        </a:spcBef>
                        <a:spcAft>
                          <a:spcPts val="0"/>
                        </a:spcAft>
                        <a:buNone/>
                      </a:pPr>
                      <a:r>
                        <a:rPr lang="ja-JP" sz="1400" b="0" i="0" u="none" strike="noStrike" noProof="0" dirty="0">
                          <a:latin typeface="メイリオ" panose="020B0604030504040204" pitchFamily="50" charset="-128"/>
                          <a:ea typeface="メイリオ" panose="020B0604030504040204" pitchFamily="50" charset="-128"/>
                        </a:rPr>
                        <a:t>第８条　法人に、役員として、理事長１人、</a:t>
                      </a:r>
                      <a:r>
                        <a:rPr lang="ja-JP" sz="1400" b="0" i="0" u="none" strike="noStrike" noProof="0" dirty="0" smtClean="0">
                          <a:latin typeface="メイリオ" panose="020B0604030504040204" pitchFamily="50" charset="-128"/>
                          <a:ea typeface="メイリオ" panose="020B0604030504040204" pitchFamily="50" charset="-128"/>
                        </a:rPr>
                        <a:t>副理事</a:t>
                      </a:r>
                      <a:endParaRPr lang="en-US" altLang="ja-JP" sz="1400" b="0" i="0" u="none" strike="noStrike" noProof="0" dirty="0" smtClean="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r>
                        <a:rPr lang="ja-JP" altLang="en-US" sz="1400" b="0" i="0" u="none" strike="noStrike" noProof="0" dirty="0" smtClean="0">
                          <a:latin typeface="メイリオ" panose="020B0604030504040204" pitchFamily="50" charset="-128"/>
                          <a:ea typeface="メイリオ" panose="020B0604030504040204" pitchFamily="50" charset="-128"/>
                        </a:rPr>
                        <a:t>　</a:t>
                      </a:r>
                      <a:r>
                        <a:rPr lang="ja-JP" sz="1400" b="0" i="0" u="none" strike="noStrike" noProof="0" dirty="0" smtClean="0">
                          <a:latin typeface="メイリオ" panose="020B0604030504040204" pitchFamily="50" charset="-128"/>
                          <a:ea typeface="メイリオ" panose="020B0604030504040204" pitchFamily="50" charset="-128"/>
                        </a:rPr>
                        <a:t>長</a:t>
                      </a:r>
                      <a:r>
                        <a:rPr lang="ja-JP" sz="1400" b="1" i="0" u="sng" strike="noStrike" noProof="0" dirty="0">
                          <a:latin typeface="メイリオ" panose="020B0604030504040204" pitchFamily="50" charset="-128"/>
                          <a:ea typeface="メイリオ" panose="020B0604030504040204" pitchFamily="50" charset="-128"/>
                        </a:rPr>
                        <a:t>１人</a:t>
                      </a:r>
                      <a:r>
                        <a:rPr lang="ja-JP" sz="1400" b="0" i="0" u="none" strike="noStrike" noProof="0" dirty="0" smtClean="0">
                          <a:latin typeface="メイリオ" panose="020B0604030504040204" pitchFamily="50" charset="-128"/>
                          <a:ea typeface="メイリオ" panose="020B0604030504040204" pitchFamily="50" charset="-128"/>
                        </a:rPr>
                        <a:t>、理事</a:t>
                      </a:r>
                      <a:r>
                        <a:rPr lang="ja-JP" sz="1400" b="1" i="0" u="sng" strike="noStrike" noProof="0" dirty="0">
                          <a:latin typeface="メイリオ" panose="020B0604030504040204" pitchFamily="50" charset="-128"/>
                          <a:ea typeface="メイリオ" panose="020B0604030504040204" pitchFamily="50" charset="-128"/>
                        </a:rPr>
                        <a:t>８人</a:t>
                      </a:r>
                      <a:r>
                        <a:rPr lang="ja-JP" sz="1400" b="0" i="0" u="none" strike="noStrike" noProof="0" dirty="0">
                          <a:latin typeface="メイリオ" panose="020B0604030504040204" pitchFamily="50" charset="-128"/>
                          <a:ea typeface="メイリオ" panose="020B0604030504040204" pitchFamily="50" charset="-128"/>
                        </a:rPr>
                        <a:t>以内及び監事２人以内を置く。</a:t>
                      </a:r>
                    </a:p>
                  </a:txBody>
                  <a:tcPr/>
                </a:tc>
                <a:tc>
                  <a:txBody>
                    <a:bodyPr/>
                    <a:lstStyle/>
                    <a:p>
                      <a:pPr lvl="0" algn="just">
                        <a:lnSpc>
                          <a:spcPct val="100000"/>
                        </a:lnSpc>
                        <a:spcBef>
                          <a:spcPts val="0"/>
                        </a:spcBef>
                        <a:spcAft>
                          <a:spcPts val="0"/>
                        </a:spcAft>
                        <a:buNone/>
                      </a:pPr>
                      <a:r>
                        <a:rPr lang="ja-JP" sz="1400" b="0" i="0" u="none" strike="noStrike" noProof="0" dirty="0" smtClean="0">
                          <a:latin typeface="メイリオ" panose="020B0604030504040204" pitchFamily="50" charset="-128"/>
                          <a:ea typeface="メイリオ" panose="020B0604030504040204" pitchFamily="50" charset="-128"/>
                        </a:rPr>
                        <a:t>(定数)</a:t>
                      </a:r>
                    </a:p>
                    <a:p>
                      <a:pPr lvl="0" algn="just">
                        <a:lnSpc>
                          <a:spcPct val="100000"/>
                        </a:lnSpc>
                        <a:spcBef>
                          <a:spcPts val="0"/>
                        </a:spcBef>
                        <a:spcAft>
                          <a:spcPts val="0"/>
                        </a:spcAft>
                        <a:buNone/>
                      </a:pPr>
                      <a:r>
                        <a:rPr lang="ja-JP" sz="1400" b="0" i="0" u="none" strike="noStrike" noProof="0" dirty="0" smtClean="0">
                          <a:latin typeface="メイリオ" panose="020B0604030504040204" pitchFamily="50" charset="-128"/>
                          <a:ea typeface="メイリオ" panose="020B0604030504040204" pitchFamily="50" charset="-128"/>
                        </a:rPr>
                        <a:t>第８条　法人に、役員として、理事長１人、副理事</a:t>
                      </a:r>
                      <a:endParaRPr lang="en-US" altLang="ja-JP" sz="1400" b="0" i="0" u="none" strike="noStrike" noProof="0" dirty="0" smtClean="0">
                        <a:latin typeface="メイリオ" panose="020B0604030504040204" pitchFamily="50" charset="-128"/>
                        <a:ea typeface="メイリオ" panose="020B0604030504040204" pitchFamily="50" charset="-128"/>
                      </a:endParaRPr>
                    </a:p>
                    <a:p>
                      <a:pPr lvl="0" algn="just">
                        <a:lnSpc>
                          <a:spcPct val="100000"/>
                        </a:lnSpc>
                        <a:spcBef>
                          <a:spcPts val="0"/>
                        </a:spcBef>
                        <a:spcAft>
                          <a:spcPts val="0"/>
                        </a:spcAft>
                        <a:buNone/>
                      </a:pPr>
                      <a:r>
                        <a:rPr lang="ja-JP" altLang="en-US" sz="1400" b="0" i="0" u="none" strike="noStrike" noProof="0" dirty="0" smtClean="0">
                          <a:latin typeface="メイリオ" panose="020B0604030504040204" pitchFamily="50" charset="-128"/>
                          <a:ea typeface="メイリオ" panose="020B0604030504040204" pitchFamily="50" charset="-128"/>
                        </a:rPr>
                        <a:t>　</a:t>
                      </a:r>
                      <a:r>
                        <a:rPr lang="ja-JP" sz="1400" b="0" i="0" u="none" strike="noStrike" noProof="0" dirty="0" smtClean="0">
                          <a:latin typeface="メイリオ" panose="020B0604030504040204" pitchFamily="50" charset="-128"/>
                          <a:ea typeface="メイリオ" panose="020B0604030504040204" pitchFamily="50" charset="-128"/>
                        </a:rPr>
                        <a:t>長</a:t>
                      </a:r>
                      <a:r>
                        <a:rPr lang="ja-JP" sz="1400" b="1" i="0" u="sng" strike="noStrike" noProof="0" dirty="0" smtClean="0">
                          <a:latin typeface="メイリオ" panose="020B0604030504040204" pitchFamily="50" charset="-128"/>
                          <a:ea typeface="メイリオ" panose="020B0604030504040204" pitchFamily="50" charset="-128"/>
                        </a:rPr>
                        <a:t>２人</a:t>
                      </a:r>
                      <a:r>
                        <a:rPr lang="ja-JP" sz="1400" b="0" i="0" u="none" strike="noStrike" noProof="0" dirty="0" smtClean="0">
                          <a:latin typeface="メイリオ" panose="020B0604030504040204" pitchFamily="50" charset="-128"/>
                          <a:ea typeface="メイリオ" panose="020B0604030504040204" pitchFamily="50" charset="-128"/>
                        </a:rPr>
                        <a:t>、理事</a:t>
                      </a:r>
                      <a:r>
                        <a:rPr lang="ja-JP" sz="1400" b="1" i="0" u="sng" strike="noStrike" noProof="0" dirty="0" smtClean="0">
                          <a:latin typeface="メイリオ" panose="020B0604030504040204" pitchFamily="50" charset="-128"/>
                          <a:ea typeface="メイリオ" panose="020B0604030504040204" pitchFamily="50" charset="-128"/>
                        </a:rPr>
                        <a:t>７人</a:t>
                      </a:r>
                      <a:r>
                        <a:rPr lang="ja-JP" sz="1400" b="0" i="0" u="none" strike="noStrike" noProof="0" dirty="0" smtClean="0">
                          <a:latin typeface="メイリオ" panose="020B0604030504040204" pitchFamily="50" charset="-128"/>
                          <a:ea typeface="メイリオ" panose="020B0604030504040204" pitchFamily="50" charset="-128"/>
                        </a:rPr>
                        <a:t>以内及び監事２人以内を置く。</a:t>
                      </a:r>
                      <a:endParaRPr lang="ja-JP" sz="1400" b="0" i="0" u="none" strike="noStrike" noProof="0"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783881600"/>
                  </a:ext>
                </a:extLst>
              </a:tr>
            </a:tbl>
          </a:graphicData>
        </a:graphic>
      </p:graphicFrame>
      <p:graphicFrame>
        <p:nvGraphicFramePr>
          <p:cNvPr id="6" name="表 5">
            <a:extLst>
              <a:ext uri="{FF2B5EF4-FFF2-40B4-BE49-F238E27FC236}">
                <a16:creationId xmlns:a16="http://schemas.microsoft.com/office/drawing/2014/main" id="{BC7C1253-FA25-4C14-A09A-63FD903A5476}"/>
              </a:ext>
            </a:extLst>
          </p:cNvPr>
          <p:cNvGraphicFramePr>
            <a:graphicFrameLocks noGrp="1"/>
          </p:cNvGraphicFramePr>
          <p:nvPr>
            <p:extLst>
              <p:ext uri="{D42A27DB-BD31-4B8C-83A1-F6EECF244321}">
                <p14:modId xmlns:p14="http://schemas.microsoft.com/office/powerpoint/2010/main" val="1301089072"/>
              </p:ext>
            </p:extLst>
          </p:nvPr>
        </p:nvGraphicFramePr>
        <p:xfrm>
          <a:off x="573439" y="3430875"/>
          <a:ext cx="3600000" cy="1458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750705810"/>
                    </a:ext>
                  </a:extLst>
                </a:gridCol>
                <a:gridCol w="1800000">
                  <a:extLst>
                    <a:ext uri="{9D8B030D-6E8A-4147-A177-3AD203B41FA5}">
                      <a16:colId xmlns:a16="http://schemas.microsoft.com/office/drawing/2014/main" val="277376338"/>
                    </a:ext>
                  </a:extLst>
                </a:gridCol>
              </a:tblGrid>
              <a:tr h="306000">
                <a:tc>
                  <a:txBody>
                    <a:bodyPr/>
                    <a:lstStyle/>
                    <a:p>
                      <a:pPr algn="ctr" rtl="0" fontAlgn="base"/>
                      <a:r>
                        <a:rPr lang="ja-JP" altLang="en-US" sz="1400" dirty="0">
                          <a:effectLst/>
                          <a:latin typeface="メイリオ" panose="020B0604030504040204" pitchFamily="50" charset="-128"/>
                          <a:ea typeface="メイリオ" panose="020B0604030504040204" pitchFamily="50" charset="-128"/>
                        </a:rPr>
                        <a:t>名称 </a:t>
                      </a:r>
                      <a:endParaRPr lang="ja-JP" altLang="en-US" sz="1400" b="0" i="0" dirty="0">
                        <a:effectLst/>
                        <a:latin typeface="メイリオ" panose="020B0604030504040204" pitchFamily="50" charset="-128"/>
                        <a:ea typeface="メイリオ" panose="020B0604030504040204" pitchFamily="50" charset="-128"/>
                      </a:endParaRPr>
                    </a:p>
                  </a:txBody>
                  <a:tcPr>
                    <a:lnB w="6350" cap="flat" cmpd="sng" algn="ctr">
                      <a:solidFill>
                        <a:schemeClr val="bg1"/>
                      </a:solidFill>
                      <a:prstDash val="solid"/>
                      <a:round/>
                      <a:headEnd type="none" w="med" len="med"/>
                      <a:tailEnd type="none" w="med" len="med"/>
                    </a:lnB>
                  </a:tcPr>
                </a:tc>
                <a:tc>
                  <a:txBody>
                    <a:bodyPr/>
                    <a:lstStyle/>
                    <a:p>
                      <a:pPr algn="ctr" rtl="0" fontAlgn="base"/>
                      <a:r>
                        <a:rPr lang="ja-JP" altLang="en-US" sz="1400" dirty="0">
                          <a:effectLst/>
                          <a:latin typeface="メイリオ" panose="020B0604030504040204" pitchFamily="50" charset="-128"/>
                          <a:ea typeface="メイリオ" panose="020B0604030504040204" pitchFamily="50" charset="-128"/>
                        </a:rPr>
                        <a:t>所在地 </a:t>
                      </a:r>
                      <a:endParaRPr lang="ja-JP" altLang="en-US" sz="1400" b="0" i="0" dirty="0">
                        <a:effectLst/>
                        <a:latin typeface="メイリオ" panose="020B0604030504040204" pitchFamily="50" charset="-128"/>
                        <a:ea typeface="メイリオ" panose="020B0604030504040204" pitchFamily="50" charset="-128"/>
                      </a:endParaRP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05075724"/>
                  </a:ext>
                </a:extLst>
              </a:tr>
              <a:tr h="612000">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大阪公立大学</a:t>
                      </a:r>
                      <a:r>
                        <a:rPr lang="ja-JP" altLang="en-US" sz="1400" dirty="0">
                          <a:effectLst/>
                          <a:latin typeface="メイリオ" panose="020B0604030504040204" pitchFamily="50" charset="-128"/>
                          <a:ea typeface="メイリオ" panose="020B0604030504040204" pitchFamily="50" charset="-128"/>
                        </a:rPr>
                        <a:t> </a:t>
                      </a:r>
                    </a:p>
                  </a:txBody>
                  <a:tcPr>
                    <a:lnT w="6350" cap="flat" cmpd="sng" algn="ctr">
                      <a:solidFill>
                        <a:schemeClr val="bg1"/>
                      </a:solidFill>
                      <a:prstDash val="solid"/>
                      <a:round/>
                      <a:headEnd type="none" w="med" len="med"/>
                      <a:tailEnd type="none" w="med" len="med"/>
                    </a:lnT>
                  </a:tcPr>
                </a:tc>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大阪市阿倍野区</a:t>
                      </a:r>
                      <a:r>
                        <a:rPr lang="ja-JP" altLang="en-US" sz="1400" dirty="0">
                          <a:effectLst/>
                          <a:latin typeface="メイリオ" panose="020B0604030504040204" pitchFamily="50" charset="-128"/>
                          <a:ea typeface="メイリオ" panose="020B0604030504040204" pitchFamily="50" charset="-128"/>
                        </a:rPr>
                        <a:t> </a:t>
                      </a:r>
                      <a:endParaRPr lang="en-US" altLang="ja-JP" sz="1400" dirty="0">
                        <a:effectLst/>
                        <a:latin typeface="メイリオ" panose="020B0604030504040204" pitchFamily="50" charset="-128"/>
                        <a:ea typeface="メイリオ" panose="020B0604030504040204" pitchFamily="50" charset="-128"/>
                      </a:endParaRPr>
                    </a:p>
                    <a:p>
                      <a:pPr algn="l" rtl="0" fontAlgn="base"/>
                      <a:endParaRPr lang="en-US" altLang="ja-JP" sz="1400" b="0" i="0" dirty="0">
                        <a:effectLst/>
                        <a:latin typeface="メイリオ" panose="020B0604030504040204" pitchFamily="50" charset="-128"/>
                        <a:ea typeface="メイリオ" panose="020B0604030504040204" pitchFamily="50" charset="-128"/>
                      </a:endParaRP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576244476"/>
                  </a:ext>
                </a:extLst>
              </a:tr>
              <a:tr h="540000">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大阪公立大学工業</a:t>
                      </a:r>
                      <a:endParaRPr lang="en-US" altLang="ja-JP" sz="1400" b="1" u="sng" dirty="0">
                        <a:effectLst/>
                        <a:latin typeface="メイリオ" panose="020B0604030504040204" pitchFamily="50" charset="-128"/>
                        <a:ea typeface="メイリオ" panose="020B0604030504040204" pitchFamily="50" charset="-128"/>
                      </a:endParaRPr>
                    </a:p>
                    <a:p>
                      <a:pPr algn="l" rtl="0" fontAlgn="base"/>
                      <a:r>
                        <a:rPr lang="ja-JP" altLang="en-US" sz="1400" b="1" u="sng" dirty="0">
                          <a:effectLst/>
                          <a:latin typeface="メイリオ" panose="020B0604030504040204" pitchFamily="50" charset="-128"/>
                          <a:ea typeface="メイリオ" panose="020B0604030504040204" pitchFamily="50" charset="-128"/>
                        </a:rPr>
                        <a:t>高等専門学校</a:t>
                      </a:r>
                      <a:r>
                        <a:rPr lang="ja-JP" altLang="en-US" sz="1400" dirty="0">
                          <a:effectLst/>
                          <a:latin typeface="メイリオ" panose="020B0604030504040204" pitchFamily="50" charset="-128"/>
                          <a:ea typeface="メイリオ" panose="020B0604030504040204" pitchFamily="50" charset="-128"/>
                        </a:rPr>
                        <a:t> </a:t>
                      </a:r>
                      <a:endParaRPr lang="ja-JP" altLang="en-US" sz="1400" b="0" i="0" dirty="0">
                        <a:effectLst/>
                        <a:latin typeface="メイリオ" panose="020B0604030504040204" pitchFamily="50" charset="-128"/>
                        <a:ea typeface="メイリオ" panose="020B0604030504040204" pitchFamily="50" charset="-128"/>
                      </a:endParaRPr>
                    </a:p>
                  </a:txBody>
                  <a:tcPr/>
                </a:tc>
                <a:tc>
                  <a:txBody>
                    <a:bodyPr/>
                    <a:lstStyle/>
                    <a:p>
                      <a:pPr algn="l" rtl="0" fontAlgn="base"/>
                      <a:r>
                        <a:rPr lang="ja-JP" altLang="en-US" sz="1400" b="0" i="0" dirty="0">
                          <a:effectLst/>
                          <a:latin typeface="メイリオ" panose="020B0604030504040204" pitchFamily="50" charset="-128"/>
                          <a:ea typeface="メイリオ" panose="020B0604030504040204" pitchFamily="50" charset="-128"/>
                        </a:rPr>
                        <a:t>寝屋川市</a:t>
                      </a:r>
                    </a:p>
                  </a:txBody>
                  <a:tcPr/>
                </a:tc>
                <a:extLst>
                  <a:ext uri="{0D108BD9-81ED-4DB2-BD59-A6C34878D82A}">
                    <a16:rowId xmlns:a16="http://schemas.microsoft.com/office/drawing/2014/main" val="3224582947"/>
                  </a:ext>
                </a:extLst>
              </a:tr>
            </a:tbl>
          </a:graphicData>
        </a:graphic>
      </p:graphicFrame>
      <p:graphicFrame>
        <p:nvGraphicFramePr>
          <p:cNvPr id="7" name="表 6">
            <a:extLst>
              <a:ext uri="{FF2B5EF4-FFF2-40B4-BE49-F238E27FC236}">
                <a16:creationId xmlns:a16="http://schemas.microsoft.com/office/drawing/2014/main" id="{78C354D3-4F1D-4D43-B305-B2FEB0F23440}"/>
              </a:ext>
            </a:extLst>
          </p:cNvPr>
          <p:cNvGraphicFramePr>
            <a:graphicFrameLocks noGrp="1"/>
          </p:cNvGraphicFramePr>
          <p:nvPr>
            <p:extLst>
              <p:ext uri="{D42A27DB-BD31-4B8C-83A1-F6EECF244321}">
                <p14:modId xmlns:p14="http://schemas.microsoft.com/office/powerpoint/2010/main" val="2912205830"/>
              </p:ext>
            </p:extLst>
          </p:nvPr>
        </p:nvGraphicFramePr>
        <p:xfrm>
          <a:off x="5003934" y="3421596"/>
          <a:ext cx="3600000" cy="14544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054053371"/>
                    </a:ext>
                  </a:extLst>
                </a:gridCol>
                <a:gridCol w="1800000">
                  <a:extLst>
                    <a:ext uri="{9D8B030D-6E8A-4147-A177-3AD203B41FA5}">
                      <a16:colId xmlns:a16="http://schemas.microsoft.com/office/drawing/2014/main" val="2800890738"/>
                    </a:ext>
                  </a:extLst>
                </a:gridCol>
              </a:tblGrid>
              <a:tr h="293937">
                <a:tc>
                  <a:txBody>
                    <a:bodyPr/>
                    <a:lstStyle/>
                    <a:p>
                      <a:pPr algn="ctr" rtl="0" fontAlgn="base"/>
                      <a:r>
                        <a:rPr lang="ja-JP" altLang="en-US" sz="1400" dirty="0">
                          <a:effectLst/>
                          <a:latin typeface="メイリオ" panose="020B0604030504040204" pitchFamily="50" charset="-128"/>
                          <a:ea typeface="メイリオ" panose="020B0604030504040204" pitchFamily="50" charset="-128"/>
                        </a:rPr>
                        <a:t>名称 </a:t>
                      </a:r>
                      <a:endParaRPr lang="ja-JP" altLang="en-US" sz="1400" b="0" i="0" dirty="0">
                        <a:effectLst/>
                        <a:latin typeface="メイリオ" panose="020B0604030504040204" pitchFamily="50" charset="-128"/>
                        <a:ea typeface="メイリオ" panose="020B0604030504040204" pitchFamily="50" charset="-128"/>
                      </a:endParaRPr>
                    </a:p>
                  </a:txBody>
                  <a:tcPr>
                    <a:lnB w="6350" cap="flat" cmpd="sng" algn="ctr">
                      <a:solidFill>
                        <a:schemeClr val="bg1"/>
                      </a:solidFill>
                      <a:prstDash val="solid"/>
                      <a:round/>
                      <a:headEnd type="none" w="med" len="med"/>
                      <a:tailEnd type="none" w="med" len="med"/>
                    </a:lnB>
                  </a:tcPr>
                </a:tc>
                <a:tc>
                  <a:txBody>
                    <a:bodyPr/>
                    <a:lstStyle/>
                    <a:p>
                      <a:pPr algn="ctr" rtl="0" fontAlgn="base"/>
                      <a:r>
                        <a:rPr lang="ja-JP" altLang="en-US" sz="1400" dirty="0">
                          <a:effectLst/>
                          <a:latin typeface="メイリオ" panose="020B0604030504040204" pitchFamily="50" charset="-128"/>
                          <a:ea typeface="メイリオ" panose="020B0604030504040204" pitchFamily="50" charset="-128"/>
                        </a:rPr>
                        <a:t>所在地 </a:t>
                      </a:r>
                      <a:endParaRPr lang="ja-JP" altLang="en-US" sz="1400" b="0" i="0" dirty="0">
                        <a:effectLst/>
                        <a:latin typeface="メイリオ" panose="020B0604030504040204" pitchFamily="50" charset="-128"/>
                        <a:ea typeface="メイリオ" panose="020B0604030504040204" pitchFamily="50" charset="-128"/>
                      </a:endParaRPr>
                    </a:p>
                  </a:txBody>
                  <a:tcPr>
                    <a:lnB w="63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35438755"/>
                  </a:ext>
                </a:extLst>
              </a:tr>
              <a:tr h="293937">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大阪府立大学</a:t>
                      </a:r>
                      <a:r>
                        <a:rPr lang="ja-JP" altLang="en-US" sz="1400" b="1" dirty="0">
                          <a:effectLst/>
                          <a:latin typeface="メイリオ" panose="020B0604030504040204" pitchFamily="50" charset="-128"/>
                          <a:ea typeface="メイリオ" panose="020B0604030504040204" pitchFamily="50" charset="-128"/>
                        </a:rPr>
                        <a:t> </a:t>
                      </a:r>
                      <a:endParaRPr lang="ja-JP" altLang="en-US" sz="1400" b="1" i="0" dirty="0">
                        <a:effectLst/>
                        <a:latin typeface="メイリオ" panose="020B0604030504040204" pitchFamily="50" charset="-128"/>
                        <a:ea typeface="メイリオ" panose="020B0604030504040204" pitchFamily="50" charset="-128"/>
                      </a:endParaRPr>
                    </a:p>
                  </a:txBody>
                  <a:tcPr>
                    <a:lnT w="6350" cap="flat" cmpd="sng" algn="ctr">
                      <a:solidFill>
                        <a:schemeClr val="bg1"/>
                      </a:solidFill>
                      <a:prstDash val="solid"/>
                      <a:round/>
                      <a:headEnd type="none" w="med" len="med"/>
                      <a:tailEnd type="none" w="med" len="med"/>
                    </a:lnT>
                  </a:tcPr>
                </a:tc>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堺市中区</a:t>
                      </a:r>
                      <a:r>
                        <a:rPr lang="ja-JP" altLang="en-US" sz="1400" b="1" dirty="0">
                          <a:effectLst/>
                          <a:latin typeface="メイリオ" panose="020B0604030504040204" pitchFamily="50" charset="-128"/>
                          <a:ea typeface="メイリオ" panose="020B0604030504040204" pitchFamily="50" charset="-128"/>
                        </a:rPr>
                        <a:t> </a:t>
                      </a:r>
                      <a:endParaRPr lang="ja-JP" altLang="en-US" sz="1400" b="1" i="0" dirty="0">
                        <a:effectLst/>
                        <a:latin typeface="メイリオ" panose="020B0604030504040204" pitchFamily="50" charset="-128"/>
                        <a:ea typeface="メイリオ" panose="020B0604030504040204" pitchFamily="50" charset="-128"/>
                      </a:endParaRPr>
                    </a:p>
                  </a:txBody>
                  <a:tcPr>
                    <a:lnT w="63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143102049"/>
                  </a:ext>
                </a:extLst>
              </a:tr>
              <a:tr h="293937">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大阪市立大学</a:t>
                      </a:r>
                      <a:r>
                        <a:rPr lang="ja-JP" altLang="en-US" sz="1400" b="1" dirty="0">
                          <a:effectLst/>
                          <a:latin typeface="メイリオ" panose="020B0604030504040204" pitchFamily="50" charset="-128"/>
                          <a:ea typeface="メイリオ" panose="020B0604030504040204" pitchFamily="50" charset="-128"/>
                        </a:rPr>
                        <a:t> </a:t>
                      </a:r>
                      <a:endParaRPr lang="ja-JP" altLang="en-US" sz="1400" b="1" i="0" dirty="0">
                        <a:effectLst/>
                        <a:latin typeface="メイリオ" panose="020B0604030504040204" pitchFamily="50" charset="-128"/>
                        <a:ea typeface="メイリオ" panose="020B0604030504040204" pitchFamily="50" charset="-128"/>
                      </a:endParaRPr>
                    </a:p>
                  </a:txBody>
                  <a:tcPr/>
                </a:tc>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大阪市住吉区</a:t>
                      </a:r>
                      <a:r>
                        <a:rPr lang="ja-JP" altLang="en-US" sz="1400" b="1" dirty="0">
                          <a:effectLst/>
                          <a:latin typeface="メイリオ" panose="020B0604030504040204" pitchFamily="50" charset="-128"/>
                          <a:ea typeface="メイリオ" panose="020B0604030504040204" pitchFamily="50" charset="-128"/>
                        </a:rPr>
                        <a:t> </a:t>
                      </a:r>
                      <a:endParaRPr lang="ja-JP" altLang="en-US" sz="1400" b="1" i="0" dirty="0">
                        <a:effectLst/>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18098584"/>
                  </a:ext>
                </a:extLst>
              </a:tr>
              <a:tr h="540000">
                <a:tc>
                  <a:txBody>
                    <a:bodyPr/>
                    <a:lstStyle/>
                    <a:p>
                      <a:pPr algn="l" rtl="0" fontAlgn="base"/>
                      <a:r>
                        <a:rPr lang="ja-JP" altLang="en-US" sz="1400" b="1" u="sng" dirty="0">
                          <a:effectLst/>
                          <a:latin typeface="メイリオ" panose="020B0604030504040204" pitchFamily="50" charset="-128"/>
                          <a:ea typeface="メイリオ" panose="020B0604030504040204" pitchFamily="50" charset="-128"/>
                        </a:rPr>
                        <a:t>大阪府立大学工業</a:t>
                      </a:r>
                      <a:endParaRPr lang="en-US" altLang="ja-JP" sz="1400" b="1" u="sng" dirty="0">
                        <a:effectLst/>
                        <a:latin typeface="メイリオ" panose="020B0604030504040204" pitchFamily="50" charset="-128"/>
                        <a:ea typeface="メイリオ" panose="020B0604030504040204" pitchFamily="50" charset="-128"/>
                      </a:endParaRPr>
                    </a:p>
                    <a:p>
                      <a:pPr algn="l" rtl="0" fontAlgn="base"/>
                      <a:r>
                        <a:rPr lang="ja-JP" altLang="en-US" sz="1400" b="1" u="sng" dirty="0">
                          <a:effectLst/>
                          <a:latin typeface="メイリオ" panose="020B0604030504040204" pitchFamily="50" charset="-128"/>
                          <a:ea typeface="メイリオ" panose="020B0604030504040204" pitchFamily="50" charset="-128"/>
                        </a:rPr>
                        <a:t>高等専門学校</a:t>
                      </a:r>
                      <a:r>
                        <a:rPr lang="ja-JP" altLang="en-US" sz="1400" b="1" dirty="0">
                          <a:effectLst/>
                          <a:latin typeface="メイリオ" panose="020B0604030504040204" pitchFamily="50" charset="-128"/>
                          <a:ea typeface="メイリオ" panose="020B0604030504040204" pitchFamily="50" charset="-128"/>
                        </a:rPr>
                        <a:t> </a:t>
                      </a:r>
                      <a:endParaRPr lang="ja-JP" altLang="en-US" sz="1400" b="1" i="0" dirty="0">
                        <a:effectLst/>
                        <a:latin typeface="メイリオ" panose="020B0604030504040204" pitchFamily="50" charset="-128"/>
                        <a:ea typeface="メイリオ" panose="020B0604030504040204" pitchFamily="50" charset="-128"/>
                      </a:endParaRPr>
                    </a:p>
                  </a:txBody>
                  <a:tcPr/>
                </a:tc>
                <a:tc>
                  <a:txBody>
                    <a:bodyPr/>
                    <a:lstStyle/>
                    <a:p>
                      <a:pPr algn="l" rtl="0" fontAlgn="base"/>
                      <a:r>
                        <a:rPr lang="ja-JP" altLang="en-US" sz="1400" b="0" i="0" dirty="0">
                          <a:effectLst/>
                          <a:latin typeface="メイリオ" panose="020B0604030504040204" pitchFamily="50" charset="-128"/>
                          <a:ea typeface="メイリオ" panose="020B0604030504040204" pitchFamily="50" charset="-128"/>
                        </a:rPr>
                        <a:t>寝屋川市</a:t>
                      </a:r>
                    </a:p>
                  </a:txBody>
                  <a:tcPr/>
                </a:tc>
                <a:extLst>
                  <a:ext uri="{0D108BD9-81ED-4DB2-BD59-A6C34878D82A}">
                    <a16:rowId xmlns:a16="http://schemas.microsoft.com/office/drawing/2014/main" val="1016446991"/>
                  </a:ext>
                </a:extLst>
              </a:tr>
            </a:tbl>
          </a:graphicData>
        </a:graphic>
      </p:graphicFrame>
      <p:sp>
        <p:nvSpPr>
          <p:cNvPr id="9" name="正方形/長方形 8">
            <a:extLst>
              <a:ext uri="{FF2B5EF4-FFF2-40B4-BE49-F238E27FC236}">
                <a16:creationId xmlns:a16="http://schemas.microsoft.com/office/drawing/2014/main" id="{73DC8C13-58B4-48C5-B670-ED1F20DDDA2A}"/>
              </a:ext>
            </a:extLst>
          </p:cNvPr>
          <p:cNvSpPr/>
          <p:nvPr/>
        </p:nvSpPr>
        <p:spPr>
          <a:xfrm>
            <a:off x="257893" y="563985"/>
            <a:ext cx="8886107" cy="1432240"/>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000"/>
              </a:lnSpc>
            </a:pP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a:solidFill>
                  <a:schemeClr val="bg2">
                    <a:lumMod val="50000"/>
                  </a:schemeClr>
                </a:solidFill>
                <a:latin typeface="メイリオ" panose="020B0604030504040204" pitchFamily="50" charset="-128"/>
                <a:ea typeface="メイリオ" panose="020B0604030504040204" pitchFamily="50" charset="-128"/>
              </a:rPr>
              <a:t>概　　</a:t>
            </a: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要</a:t>
            </a: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&gt;</a:t>
            </a:r>
            <a:r>
              <a:rPr lang="ja-JP" altLang="en-US" dirty="0" smtClean="0">
                <a:solidFill>
                  <a:schemeClr val="bg2">
                    <a:lumMod val="50000"/>
                  </a:schemeClr>
                </a:solidFill>
                <a:latin typeface="メイリオ" panose="020B0604030504040204" pitchFamily="50" charset="-128"/>
                <a:ea typeface="メイリオ" panose="020B0604030504040204" pitchFamily="50" charset="-128"/>
              </a:rPr>
              <a:t> </a:t>
            </a:r>
            <a:endParaRPr lang="en-US" altLang="ja-JP" dirty="0" smtClean="0">
              <a:solidFill>
                <a:schemeClr val="bg2">
                  <a:lumMod val="50000"/>
                </a:schemeClr>
              </a:solidFill>
              <a:latin typeface="メイリオ" panose="020B0604030504040204" pitchFamily="50" charset="-128"/>
              <a:ea typeface="メイリオ" panose="020B0604030504040204" pitchFamily="50" charset="-128"/>
            </a:endParaRPr>
          </a:p>
          <a:p>
            <a:pPr>
              <a:lnSpc>
                <a:spcPts val="2000"/>
              </a:lnSpc>
            </a:pPr>
            <a:r>
              <a:rPr lang="ja-JP" altLang="en-US" dirty="0" smtClean="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新大学（大阪公立大学）の設置等について、定款を変更するもの。（</a:t>
            </a:r>
            <a:r>
              <a:rPr lang="zh-CN" altLang="en-US" sz="1600" dirty="0" smtClean="0">
                <a:solidFill>
                  <a:schemeClr val="tx1"/>
                </a:solidFill>
                <a:latin typeface="メイリオ" panose="020B0604030504040204" pitchFamily="50" charset="-128"/>
                <a:ea typeface="メイリオ" panose="020B0604030504040204" pitchFamily="50" charset="-128"/>
              </a:rPr>
              <a:t>地方</a:t>
            </a:r>
            <a:r>
              <a:rPr lang="zh-CN" altLang="en-US" sz="1600" dirty="0">
                <a:solidFill>
                  <a:schemeClr val="tx1"/>
                </a:solidFill>
                <a:latin typeface="メイリオ" panose="020B0604030504040204" pitchFamily="50" charset="-128"/>
                <a:ea typeface="メイリオ" panose="020B0604030504040204" pitchFamily="50" charset="-128"/>
              </a:rPr>
              <a:t>独立行政</a:t>
            </a:r>
            <a:r>
              <a:rPr lang="zh-CN" altLang="en-US" sz="1600" dirty="0" smtClean="0">
                <a:solidFill>
                  <a:schemeClr val="tx1"/>
                </a:solidFill>
                <a:latin typeface="メイリオ" panose="020B0604030504040204" pitchFamily="50" charset="-128"/>
                <a:ea typeface="メイリオ" panose="020B0604030504040204" pitchFamily="50" charset="-128"/>
              </a:rPr>
              <a:t>法人法</a:t>
            </a:r>
            <a:r>
              <a:rPr lang="ja-JP" altLang="en-US" sz="1600" dirty="0" smtClean="0">
                <a:solidFill>
                  <a:schemeClr val="tx1"/>
                </a:solidFill>
                <a:latin typeface="メイリオ" panose="020B0604030504040204" pitchFamily="50" charset="-128"/>
                <a:ea typeface="メイリオ" panose="020B0604030504040204" pitchFamily="50" charset="-128"/>
              </a:rPr>
              <a:t>　　　</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lang="ja-JP" altLang="en-US" sz="1600" dirty="0">
                <a:solidFill>
                  <a:schemeClr val="tx1"/>
                </a:solidFill>
                <a:latin typeface="メイリオ" panose="020B0604030504040204" pitchFamily="50" charset="-128"/>
                <a:ea typeface="メイリオ" panose="020B0604030504040204" pitchFamily="50" charset="-128"/>
              </a:rPr>
              <a:t>　</a:t>
            </a:r>
            <a:r>
              <a:rPr lang="zh-CN" altLang="en-US" sz="1600" dirty="0" smtClean="0">
                <a:solidFill>
                  <a:schemeClr val="tx1"/>
                </a:solidFill>
                <a:latin typeface="メイリオ" panose="020B0604030504040204" pitchFamily="50" charset="-128"/>
                <a:ea typeface="メイリオ" panose="020B0604030504040204" pitchFamily="50" charset="-128"/>
              </a:rPr>
              <a:t>第８条</a:t>
            </a:r>
            <a:r>
              <a:rPr lang="zh-CN" altLang="en-US" sz="1600" dirty="0">
                <a:solidFill>
                  <a:schemeClr val="tx1"/>
                </a:solidFill>
                <a:latin typeface="メイリオ" panose="020B0604030504040204" pitchFamily="50" charset="-128"/>
                <a:ea typeface="メイリオ" panose="020B0604030504040204" pitchFamily="50" charset="-128"/>
              </a:rPr>
              <a:t>第２項</a:t>
            </a:r>
            <a:r>
              <a:rPr lang="zh-CN" altLang="en-US" sz="1600" dirty="0" smtClean="0">
                <a:solidFill>
                  <a:schemeClr val="tx1"/>
                </a:solidFill>
                <a:latin typeface="メイリオ" panose="020B0604030504040204" pitchFamily="50" charset="-128"/>
                <a:ea typeface="メイリオ" panose="020B0604030504040204" pitchFamily="50" charset="-128"/>
              </a:rPr>
              <a:t>）</a:t>
            </a:r>
            <a:endParaRPr lang="en-US" altLang="ja-JP"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lang="en-US" altLang="ja-JP" b="1" dirty="0" smtClean="0">
              <a:solidFill>
                <a:schemeClr val="tx1"/>
              </a:solidFill>
              <a:latin typeface="メイリオ" panose="020B0604030504040204" pitchFamily="50" charset="-128"/>
              <a:ea typeface="メイリオ" panose="020B0604030504040204" pitchFamily="50" charset="-128"/>
            </a:endParaRPr>
          </a:p>
          <a:p>
            <a:pPr>
              <a:lnSpc>
                <a:spcPts val="3000"/>
              </a:lnSpc>
            </a:pP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a:solidFill>
                  <a:schemeClr val="bg2">
                    <a:lumMod val="50000"/>
                  </a:schemeClr>
                </a:solidFill>
                <a:latin typeface="メイリオ" panose="020B0604030504040204" pitchFamily="50" charset="-128"/>
                <a:ea typeface="メイリオ" panose="020B0604030504040204" pitchFamily="50" charset="-128"/>
              </a:rPr>
              <a:t>主な変更内容</a:t>
            </a:r>
            <a:r>
              <a:rPr lang="en-US" altLang="ja-JP" b="1" dirty="0">
                <a:solidFill>
                  <a:schemeClr val="bg2">
                    <a:lumMod val="50000"/>
                  </a:schemeClr>
                </a:solidFill>
                <a:latin typeface="メイリオ" panose="020B0604030504040204" pitchFamily="50" charset="-128"/>
                <a:ea typeface="メイリオ" panose="020B0604030504040204" pitchFamily="50" charset="-128"/>
              </a:rPr>
              <a:t>&gt;</a:t>
            </a:r>
          </a:p>
        </p:txBody>
      </p:sp>
      <p:sp>
        <p:nvSpPr>
          <p:cNvPr id="2" name="テキスト ボックス 1"/>
          <p:cNvSpPr txBox="1"/>
          <p:nvPr/>
        </p:nvSpPr>
        <p:spPr>
          <a:xfrm>
            <a:off x="8100809" y="-9788"/>
            <a:ext cx="1008000" cy="396000"/>
          </a:xfrm>
          <a:prstGeom prst="rect">
            <a:avLst/>
          </a:prstGeom>
          <a:solidFill>
            <a:schemeClr val="accent2"/>
          </a:solidFill>
          <a:ln>
            <a:noFill/>
          </a:ln>
        </p:spPr>
        <p:txBody>
          <a:bodyPr wrap="square" rtlCol="0">
            <a:spAutoFit/>
          </a:bodyPr>
          <a:lstStyle/>
          <a:p>
            <a:pPr algn="ctr">
              <a:lnSpc>
                <a:spcPts val="3000"/>
              </a:lnSpc>
            </a:pPr>
            <a:r>
              <a:rPr kumimoji="1" lang="ja-JP" altLang="en-US" b="1" dirty="0" smtClean="0">
                <a:solidFill>
                  <a:schemeClr val="bg1"/>
                </a:solidFill>
                <a:latin typeface="メイリオ" panose="020B0604030504040204" pitchFamily="50" charset="-128"/>
                <a:ea typeface="メイリオ" panose="020B0604030504040204" pitchFamily="50" charset="-128"/>
              </a:rPr>
              <a:t>資料１</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4"/>
          </p:nvPr>
        </p:nvSpPr>
        <p:spPr>
          <a:xfrm>
            <a:off x="8603934" y="6323525"/>
            <a:ext cx="538300" cy="540000"/>
          </a:xfrm>
        </p:spPr>
        <p:txBody>
          <a:bodyPr/>
          <a:lstStyle/>
          <a:p>
            <a:fld id="{550421A8-C61C-410E-BA7B-E5598F9B6D0D}" type="slidenum">
              <a:rPr lang="ja-JP" altLang="en-US" sz="1800" smtClean="0"/>
              <a:pPr/>
              <a:t>2</a:t>
            </a:fld>
            <a:endParaRPr lang="ja-JP" altLang="en-US" sz="1800" dirty="0"/>
          </a:p>
        </p:txBody>
      </p:sp>
    </p:spTree>
    <p:extLst>
      <p:ext uri="{BB962C8B-B14F-4D97-AF65-F5344CB8AC3E}">
        <p14:creationId xmlns:p14="http://schemas.microsoft.com/office/powerpoint/2010/main" val="2988332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73DC8C13-58B4-48C5-B670-ED1F20DDDA2A}"/>
              </a:ext>
            </a:extLst>
          </p:cNvPr>
          <p:cNvSpPr/>
          <p:nvPr/>
        </p:nvSpPr>
        <p:spPr>
          <a:xfrm>
            <a:off x="0" y="-1"/>
            <a:ext cx="9143999" cy="396000"/>
          </a:xfrm>
          <a:prstGeom prst="rect">
            <a:avLst/>
          </a:prstGeom>
          <a:solidFill>
            <a:schemeClr val="accent2"/>
          </a:solid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000"/>
              </a:lnSpc>
            </a:pPr>
            <a:r>
              <a:rPr kumimoji="0" lang="ja-JP" altLang="en-US" sz="20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（２）公立大学法人大阪に係る第１期中期目標の変更（案）について</a:t>
            </a:r>
            <a:endParaRPr kumimoji="0" lang="en-US" altLang="ja-JP" sz="20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ts val="2400"/>
              </a:lnSpc>
            </a:pPr>
            <a:endParaRPr kumimoji="0" lang="en-US" altLang="ja-JP" sz="20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73DC8C13-58B4-48C5-B670-ED1F20DDDA2A}"/>
              </a:ext>
            </a:extLst>
          </p:cNvPr>
          <p:cNvSpPr/>
          <p:nvPr/>
        </p:nvSpPr>
        <p:spPr>
          <a:xfrm>
            <a:off x="272336" y="765199"/>
            <a:ext cx="8755754" cy="6479167"/>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300"/>
              </a:lnSpc>
            </a:pP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概</a:t>
            </a:r>
            <a:r>
              <a:rPr lang="ja-JP" altLang="en-US" b="1" dirty="0">
                <a:solidFill>
                  <a:schemeClr val="bg2">
                    <a:lumMod val="50000"/>
                  </a:schemeClr>
                </a:solidFill>
                <a:latin typeface="メイリオ" panose="020B0604030504040204" pitchFamily="50" charset="-128"/>
                <a:ea typeface="メイリオ" panose="020B0604030504040204" pitchFamily="50" charset="-128"/>
              </a:rPr>
              <a:t>　</a:t>
            </a: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　要</a:t>
            </a: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&gt;</a:t>
            </a:r>
            <a:r>
              <a:rPr lang="ja-JP" altLang="en-US" b="1" dirty="0">
                <a:solidFill>
                  <a:schemeClr val="tx1"/>
                </a:solidFill>
                <a:latin typeface="メイリオ" panose="020B0604030504040204" pitchFamily="50" charset="-128"/>
                <a:ea typeface="メイリオ" panose="020B0604030504040204" pitchFamily="50" charset="-128"/>
              </a:rPr>
              <a:t>　</a:t>
            </a:r>
            <a:endParaRPr lang="en-US" altLang="ja-JP" b="1" dirty="0" smtClean="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dirty="0" smtClean="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新大学（大阪公立大学）に関する目標を定める等、同法人の中期目標を変更</a:t>
            </a:r>
            <a:r>
              <a:rPr lang="ja-JP" altLang="en-US" sz="1600" dirty="0">
                <a:solidFill>
                  <a:schemeClr val="tx1"/>
                </a:solidFill>
                <a:latin typeface="メイリオ" panose="020B0604030504040204" pitchFamily="50" charset="-128"/>
                <a:ea typeface="メイリオ" panose="020B0604030504040204" pitchFamily="50" charset="-128"/>
              </a:rPr>
              <a:t>すること</a:t>
            </a:r>
            <a:r>
              <a:rPr lang="ja-JP" altLang="en-US" sz="1600" dirty="0" smtClean="0">
                <a:solidFill>
                  <a:schemeClr val="tx1"/>
                </a:solidFill>
                <a:latin typeface="メイリオ" panose="020B0604030504040204" pitchFamily="50" charset="-128"/>
                <a:ea typeface="メイリオ" panose="020B0604030504040204" pitchFamily="50" charset="-128"/>
              </a:rPr>
              <a:t>に　　　　　　　　　　　　　　　　　　　　　　　　　　　　　　　　　　　　　　　　　　　　　　　　　　　　　　　　</a:t>
            </a: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　　　　</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ついて</a:t>
            </a:r>
            <a:r>
              <a:rPr lang="ja-JP" altLang="en-US" sz="1600" dirty="0">
                <a:solidFill>
                  <a:schemeClr val="tx1"/>
                </a:solidFill>
                <a:latin typeface="メイリオ" panose="020B0604030504040204" pitchFamily="50" charset="-128"/>
                <a:ea typeface="メイリオ" panose="020B0604030504040204" pitchFamily="50" charset="-128"/>
              </a:rPr>
              <a:t>議決を求める</a:t>
            </a:r>
            <a:r>
              <a:rPr lang="ja-JP" altLang="en-US" sz="1600" dirty="0" smtClean="0">
                <a:solidFill>
                  <a:schemeClr val="tx1"/>
                </a:solidFill>
                <a:latin typeface="メイリオ" panose="020B0604030504040204" pitchFamily="50" charset="-128"/>
                <a:ea typeface="メイリオ" panose="020B0604030504040204" pitchFamily="50" charset="-128"/>
              </a:rPr>
              <a:t>もの。（</a:t>
            </a:r>
            <a:r>
              <a:rPr lang="ja-JP" altLang="en-US" sz="1600" dirty="0">
                <a:solidFill>
                  <a:schemeClr val="tx1"/>
                </a:solidFill>
                <a:latin typeface="メイリオ" panose="020B0604030504040204" pitchFamily="50" charset="-128"/>
                <a:ea typeface="メイリオ" panose="020B0604030504040204" pitchFamily="50" charset="-128"/>
              </a:rPr>
              <a:t>地方独立行政法人法第２５条第３項</a:t>
            </a:r>
            <a:r>
              <a:rPr lang="ja-JP" altLang="en-US" sz="1600" dirty="0" smtClean="0">
                <a:solidFill>
                  <a:schemeClr val="tx1"/>
                </a:solidFill>
                <a:latin typeface="メイリオ" panose="020B0604030504040204" pitchFamily="50" charset="-128"/>
                <a:ea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000"/>
              </a:lnSpc>
            </a:pPr>
            <a:endParaRPr lang="ja-JP" altLang="en-US" sz="2000" dirty="0">
              <a:solidFill>
                <a:schemeClr val="tx1"/>
              </a:solidFill>
              <a:latin typeface="メイリオ" panose="020B0604030504040204" pitchFamily="50" charset="-128"/>
              <a:ea typeface="メイリオ" panose="020B0604030504040204" pitchFamily="50" charset="-128"/>
            </a:endParaRPr>
          </a:p>
          <a:p>
            <a:pPr>
              <a:lnSpc>
                <a:spcPts val="3000"/>
              </a:lnSpc>
            </a:pPr>
            <a:r>
              <a:rPr lang="en-US" altLang="ja-JP" b="1" dirty="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a:solidFill>
                  <a:schemeClr val="bg2">
                    <a:lumMod val="50000"/>
                  </a:schemeClr>
                </a:solidFill>
                <a:latin typeface="メイリオ" panose="020B0604030504040204" pitchFamily="50" charset="-128"/>
                <a:ea typeface="メイリオ" panose="020B0604030504040204" pitchFamily="50" charset="-128"/>
              </a:rPr>
              <a:t>主な変更内容</a:t>
            </a:r>
            <a:r>
              <a:rPr lang="en-US" altLang="ja-JP" b="1" dirty="0">
                <a:solidFill>
                  <a:schemeClr val="bg2">
                    <a:lumMod val="50000"/>
                  </a:schemeClr>
                </a:solidFill>
                <a:latin typeface="メイリオ" panose="020B0604030504040204" pitchFamily="50" charset="-128"/>
                <a:ea typeface="メイリオ" panose="020B0604030504040204" pitchFamily="50" charset="-128"/>
              </a:rPr>
              <a:t>&gt;</a:t>
            </a:r>
          </a:p>
          <a:p>
            <a:pPr marL="285750" indent="-285750">
              <a:lnSpc>
                <a:spcPts val="2500"/>
              </a:lnSpc>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rPr>
              <a:t>現行の府大・市大の目標、新大学基本構想で示された方向性を踏まえ</a:t>
            </a:r>
            <a:r>
              <a:rPr lang="ja-JP" altLang="en-US" sz="1600" b="1" dirty="0" smtClean="0">
                <a:solidFill>
                  <a:schemeClr val="tx1"/>
                </a:solidFill>
                <a:latin typeface="メイリオ" panose="020B0604030504040204" pitchFamily="50" charset="-128"/>
                <a:ea typeface="メイリオ" panose="020B0604030504040204" pitchFamily="50" charset="-128"/>
              </a:rPr>
              <a:t>大阪公立大学の目標</a:t>
            </a:r>
            <a:r>
              <a:rPr lang="ja-JP" altLang="en-US" sz="1600" dirty="0" smtClean="0">
                <a:solidFill>
                  <a:schemeClr val="tx1"/>
                </a:solidFill>
                <a:latin typeface="メイリオ" panose="020B0604030504040204" pitchFamily="50" charset="-128"/>
                <a:ea typeface="メイリオ" panose="020B0604030504040204" pitchFamily="50" charset="-128"/>
              </a:rPr>
              <a:t>を策定。</a:t>
            </a:r>
            <a:endParaRPr lang="en-US" altLang="ja-JP" sz="1600" dirty="0">
              <a:solidFill>
                <a:schemeClr val="tx1"/>
              </a:solidFill>
              <a:latin typeface="メイリオ" panose="020B0604030504040204" pitchFamily="50" charset="-128"/>
              <a:ea typeface="メイリオ" panose="020B0604030504040204" pitchFamily="50" charset="-128"/>
            </a:endParaRPr>
          </a:p>
          <a:p>
            <a:pPr marL="285750" indent="-285750">
              <a:lnSpc>
                <a:spcPts val="2500"/>
              </a:lnSpc>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rPr>
              <a:t>大阪</a:t>
            </a:r>
            <a:r>
              <a:rPr lang="ja-JP" altLang="en-US" sz="1600" dirty="0">
                <a:solidFill>
                  <a:schemeClr val="tx1"/>
                </a:solidFill>
                <a:latin typeface="メイリオ" panose="020B0604030504040204" pitchFamily="50" charset="-128"/>
                <a:ea typeface="メイリオ" panose="020B0604030504040204" pitchFamily="50" charset="-128"/>
              </a:rPr>
              <a:t>公立大学の目標において、大阪の発展に貢献する２つの</a:t>
            </a:r>
            <a:r>
              <a:rPr lang="ja-JP" altLang="en-US" sz="1600" dirty="0" smtClean="0">
                <a:solidFill>
                  <a:schemeClr val="tx1"/>
                </a:solidFill>
                <a:latin typeface="メイリオ" panose="020B0604030504040204" pitchFamily="50" charset="-128"/>
                <a:ea typeface="メイリオ" panose="020B0604030504040204" pitchFamily="50" charset="-128"/>
              </a:rPr>
              <a:t>新機能</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500"/>
              </a:lnSpc>
            </a:pPr>
            <a:r>
              <a:rPr lang="en-US" altLang="ja-JP" sz="1600" b="1" dirty="0">
                <a:solidFill>
                  <a:schemeClr val="tx1"/>
                </a:solidFill>
                <a:latin typeface="メイリオ" panose="020B0604030504040204" pitchFamily="50" charset="-128"/>
                <a:ea typeface="メイリオ" panose="020B0604030504040204" pitchFamily="50" charset="-128"/>
              </a:rPr>
              <a:t> </a:t>
            </a:r>
            <a:r>
              <a:rPr lang="en-US" altLang="ja-JP" sz="1600" b="1" dirty="0" smtClean="0">
                <a:solidFill>
                  <a:schemeClr val="tx1"/>
                </a:solidFill>
                <a:latin typeface="メイリオ" panose="020B0604030504040204" pitchFamily="50" charset="-128"/>
                <a:ea typeface="メイリオ" panose="020B0604030504040204" pitchFamily="50" charset="-128"/>
              </a:rPr>
              <a:t>  </a:t>
            </a:r>
            <a:r>
              <a:rPr lang="ja-JP" altLang="en-US" sz="1600" b="1" dirty="0" smtClean="0">
                <a:solidFill>
                  <a:schemeClr val="tx1"/>
                </a:solidFill>
                <a:latin typeface="メイリオ" panose="020B0604030504040204" pitchFamily="50" charset="-128"/>
                <a:ea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rPr>
              <a:t>都市シンクタンク機能」・「技術インキュベーション機能」</a:t>
            </a:r>
            <a:r>
              <a:rPr lang="ja-JP" altLang="en-US" sz="1600" b="1" dirty="0" smtClean="0">
                <a:solidFill>
                  <a:schemeClr val="tx1"/>
                </a:solidFill>
                <a:latin typeface="メイリオ" panose="020B0604030504040204" pitchFamily="50" charset="-128"/>
                <a:ea typeface="メイリオ" panose="020B0604030504040204" pitchFamily="50" charset="-128"/>
              </a:rPr>
              <a:t>の充実</a:t>
            </a:r>
            <a:r>
              <a:rPr lang="ja-JP" altLang="en-US" sz="1600" b="1" dirty="0">
                <a:solidFill>
                  <a:schemeClr val="tx1"/>
                </a:solidFill>
                <a:latin typeface="メイリオ" panose="020B0604030504040204" pitchFamily="50" charset="-128"/>
                <a:ea typeface="メイリオ" panose="020B0604030504040204" pitchFamily="50" charset="-128"/>
              </a:rPr>
              <a:t>・強化</a:t>
            </a:r>
            <a:r>
              <a:rPr lang="ja-JP" altLang="en-US" sz="1600" b="1" dirty="0" smtClean="0">
                <a:solidFill>
                  <a:schemeClr val="tx1"/>
                </a:solidFill>
                <a:latin typeface="メイリオ" panose="020B0604030504040204" pitchFamily="50" charset="-128"/>
                <a:ea typeface="メイリオ" panose="020B0604030504040204" pitchFamily="50" charset="-128"/>
              </a:rPr>
              <a:t>や国際力の強化</a:t>
            </a:r>
            <a:endParaRPr lang="en-US" altLang="ja-JP" sz="1600" b="1" dirty="0" smtClean="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600" b="1" dirty="0">
                <a:solidFill>
                  <a:schemeClr val="tx1"/>
                </a:solidFill>
                <a:latin typeface="メイリオ" panose="020B0604030504040204" pitchFamily="50" charset="-128"/>
                <a:ea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rPr>
              <a:t>に向けた取組みを記載。</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a:lnSpc>
                <a:spcPts val="2500"/>
              </a:lnSpc>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rPr>
              <a:t>「大阪府</a:t>
            </a:r>
            <a:r>
              <a:rPr lang="ja-JP" altLang="en-US" sz="1600" dirty="0">
                <a:solidFill>
                  <a:schemeClr val="tx1"/>
                </a:solidFill>
                <a:latin typeface="メイリオ" panose="020B0604030504040204" pitchFamily="50" charset="-128"/>
                <a:ea typeface="メイリオ" panose="020B0604030504040204" pitchFamily="50" charset="-128"/>
              </a:rPr>
              <a:t>立大学工業高等専門学校の改革について」</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rPr>
              <a:t>令和</a:t>
            </a:r>
            <a:r>
              <a:rPr lang="en-US" altLang="ja-JP" sz="1600" dirty="0">
                <a:solidFill>
                  <a:schemeClr val="tx1"/>
                </a:solidFill>
                <a:latin typeface="メイリオ" panose="020B0604030504040204" pitchFamily="50" charset="-128"/>
                <a:ea typeface="メイリオ" panose="020B0604030504040204" pitchFamily="50" charset="-128"/>
              </a:rPr>
              <a:t>3</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a:t>
            </a:r>
            <a:r>
              <a:rPr lang="ja-JP" altLang="en-US" sz="1600" dirty="0">
                <a:solidFill>
                  <a:schemeClr val="tx1"/>
                </a:solidFill>
                <a:latin typeface="メイリオ" panose="020B0604030504040204" pitchFamily="50" charset="-128"/>
                <a:ea typeface="メイリオ" panose="020B0604030504040204" pitchFamily="50" charset="-128"/>
              </a:rPr>
              <a:t>月策定</a:t>
            </a:r>
            <a:r>
              <a:rPr lang="en-US" altLang="ja-JP" sz="1600" dirty="0">
                <a:solidFill>
                  <a:schemeClr val="tx1"/>
                </a:solidFill>
                <a:latin typeface="メイリオ" panose="020B0604030504040204" pitchFamily="50" charset="-128"/>
                <a:ea typeface="メイリオ" panose="020B0604030504040204" pitchFamily="50" charset="-128"/>
              </a:rPr>
              <a:t>)</a:t>
            </a:r>
            <a:r>
              <a:rPr lang="ja-JP" altLang="en-US" sz="1600" dirty="0" smtClean="0">
                <a:solidFill>
                  <a:schemeClr val="tx1"/>
                </a:solidFill>
                <a:latin typeface="メイリオ" panose="020B0604030504040204" pitchFamily="50" charset="-128"/>
                <a:ea typeface="メイリオ" panose="020B0604030504040204" pitchFamily="50" charset="-128"/>
              </a:rPr>
              <a:t>を踏まえ、</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a:lnSpc>
                <a:spcPts val="2500"/>
              </a:lnSpc>
            </a:pPr>
            <a:r>
              <a:rPr lang="ja-JP" altLang="en-US" sz="1600" b="1" dirty="0">
                <a:solidFill>
                  <a:schemeClr val="tx1"/>
                </a:solidFill>
                <a:latin typeface="メイリオ" panose="020B0604030504040204" pitchFamily="50" charset="-128"/>
                <a:ea typeface="メイリオ" panose="020B0604030504040204" pitchFamily="50" charset="-128"/>
              </a:rPr>
              <a:t>　 </a:t>
            </a:r>
            <a:r>
              <a:rPr lang="ja-JP" altLang="en-US" sz="1600" b="1" dirty="0" smtClean="0">
                <a:solidFill>
                  <a:schemeClr val="tx1"/>
                </a:solidFill>
                <a:latin typeface="メイリオ" panose="020B0604030504040204" pitchFamily="50" charset="-128"/>
                <a:ea typeface="メイリオ" panose="020B0604030504040204" pitchFamily="50" charset="-128"/>
              </a:rPr>
              <a:t>高専</a:t>
            </a:r>
            <a:r>
              <a:rPr lang="ja-JP" altLang="en-US" sz="1600" b="1" dirty="0">
                <a:solidFill>
                  <a:schemeClr val="tx1"/>
                </a:solidFill>
                <a:latin typeface="メイリオ" panose="020B0604030504040204" pitchFamily="50" charset="-128"/>
                <a:ea typeface="メイリオ" panose="020B0604030504040204" pitchFamily="50" charset="-128"/>
              </a:rPr>
              <a:t>に関する目標</a:t>
            </a:r>
            <a:r>
              <a:rPr lang="ja-JP" altLang="en-US" sz="1600" dirty="0">
                <a:solidFill>
                  <a:schemeClr val="tx1"/>
                </a:solidFill>
                <a:latin typeface="メイリオ" panose="020B0604030504040204" pitchFamily="50" charset="-128"/>
                <a:ea typeface="メイリオ" panose="020B0604030504040204" pitchFamily="50" charset="-128"/>
              </a:rPr>
              <a:t>を変更</a:t>
            </a:r>
            <a:r>
              <a:rPr lang="ja-JP" altLang="en-US" sz="1600" dirty="0" smtClean="0">
                <a:solidFill>
                  <a:schemeClr val="tx1"/>
                </a:solidFill>
                <a:latin typeface="メイリオ" panose="020B0604030504040204" pitchFamily="50" charset="-128"/>
                <a:ea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endParaRPr>
          </a:p>
          <a:p>
            <a:pPr marL="285750" indent="-285750">
              <a:lnSpc>
                <a:spcPts val="2500"/>
              </a:lnSpc>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rPr>
              <a:t>法人</a:t>
            </a:r>
            <a:r>
              <a:rPr lang="ja-JP" altLang="en-US" sz="1600" dirty="0">
                <a:solidFill>
                  <a:schemeClr val="tx1"/>
                </a:solidFill>
                <a:latin typeface="メイリオ" panose="020B0604030504040204" pitchFamily="50" charset="-128"/>
                <a:ea typeface="メイリオ" panose="020B0604030504040204" pitchFamily="50" charset="-128"/>
              </a:rPr>
              <a:t>に関する目標等において、</a:t>
            </a:r>
            <a:r>
              <a:rPr lang="ja-JP" altLang="en-US" sz="1600" b="1" dirty="0">
                <a:solidFill>
                  <a:schemeClr val="tx1"/>
                </a:solidFill>
                <a:latin typeface="メイリオ" panose="020B0604030504040204" pitchFamily="50" charset="-128"/>
                <a:ea typeface="メイリオ" panose="020B0604030504040204" pitchFamily="50" charset="-128"/>
              </a:rPr>
              <a:t>大学統合効果を最大限発揮</a:t>
            </a:r>
            <a:r>
              <a:rPr lang="ja-JP" altLang="en-US" sz="1600" dirty="0">
                <a:solidFill>
                  <a:schemeClr val="tx1"/>
                </a:solidFill>
                <a:latin typeface="メイリオ" panose="020B0604030504040204" pitchFamily="50" charset="-128"/>
                <a:ea typeface="メイリオ" panose="020B0604030504040204" pitchFamily="50" charset="-128"/>
              </a:rPr>
              <a:t>させる旨を記載。</a:t>
            </a:r>
          </a:p>
          <a:p>
            <a:pPr>
              <a:lnSpc>
                <a:spcPts val="3000"/>
              </a:lnSpc>
            </a:pPr>
            <a:endParaRPr lang="en-US" altLang="ja-JP" dirty="0">
              <a:solidFill>
                <a:schemeClr val="tx1"/>
              </a:solidFill>
              <a:latin typeface="ＭＳ Ｐ明朝" panose="02020600040205080304" pitchFamily="18" charset="-128"/>
              <a:ea typeface="ＭＳ Ｐ明朝" panose="02020600040205080304" pitchFamily="18" charset="-128"/>
            </a:endParaRPr>
          </a:p>
        </p:txBody>
      </p:sp>
      <p:sp>
        <p:nvSpPr>
          <p:cNvPr id="5" name="テキスト ボックス 4"/>
          <p:cNvSpPr txBox="1"/>
          <p:nvPr/>
        </p:nvSpPr>
        <p:spPr>
          <a:xfrm>
            <a:off x="8139447" y="-9788"/>
            <a:ext cx="1008000" cy="396000"/>
          </a:xfrm>
          <a:prstGeom prst="rect">
            <a:avLst/>
          </a:prstGeom>
          <a:solidFill>
            <a:schemeClr val="accent2"/>
          </a:solidFill>
          <a:ln>
            <a:noFill/>
          </a:ln>
        </p:spPr>
        <p:txBody>
          <a:bodyPr wrap="square" rtlCol="0">
            <a:spAutoFit/>
          </a:bodyPr>
          <a:lstStyle/>
          <a:p>
            <a:pPr algn="ctr">
              <a:lnSpc>
                <a:spcPts val="3000"/>
              </a:lnSpc>
            </a:pPr>
            <a:r>
              <a:rPr kumimoji="1" lang="ja-JP" altLang="en-US" b="1" dirty="0" smtClean="0">
                <a:solidFill>
                  <a:schemeClr val="bg1"/>
                </a:solidFill>
                <a:latin typeface="メイリオ" panose="020B0604030504040204" pitchFamily="50" charset="-128"/>
                <a:ea typeface="メイリオ" panose="020B0604030504040204" pitchFamily="50" charset="-128"/>
              </a:rPr>
              <a:t>資料２</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4"/>
          </p:nvPr>
        </p:nvSpPr>
        <p:spPr>
          <a:xfrm>
            <a:off x="8617689" y="6318000"/>
            <a:ext cx="538300" cy="540000"/>
          </a:xfrm>
        </p:spPr>
        <p:txBody>
          <a:bodyPr/>
          <a:lstStyle/>
          <a:p>
            <a:fld id="{550421A8-C61C-410E-BA7B-E5598F9B6D0D}" type="slidenum">
              <a:rPr lang="ja-JP" altLang="en-US" sz="1800" smtClean="0"/>
              <a:pPr/>
              <a:t>3</a:t>
            </a:fld>
            <a:endParaRPr lang="ja-JP" altLang="en-US" sz="1800" dirty="0"/>
          </a:p>
        </p:txBody>
      </p:sp>
    </p:spTree>
    <p:extLst>
      <p:ext uri="{BB962C8B-B14F-4D97-AF65-F5344CB8AC3E}">
        <p14:creationId xmlns:p14="http://schemas.microsoft.com/office/powerpoint/2010/main" val="42742802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ー 5">
            <a:extLst>
              <a:ext uri="{FF2B5EF4-FFF2-40B4-BE49-F238E27FC236}">
                <a16:creationId xmlns:a16="http://schemas.microsoft.com/office/drawing/2014/main" id="{E6B31262-13C8-48F9-BB82-9A9F381A6B7F}"/>
              </a:ext>
            </a:extLst>
          </p:cNvPr>
          <p:cNvSpPr>
            <a:spLocks noGrp="1"/>
          </p:cNvSpPr>
          <p:nvPr>
            <p:ph type="sldNum" sz="quarter" idx="4"/>
          </p:nvPr>
        </p:nvSpPr>
        <p:spPr>
          <a:xfrm>
            <a:off x="8605699" y="6318000"/>
            <a:ext cx="538300" cy="540000"/>
          </a:xfrm>
        </p:spPr>
        <p:txBody>
          <a:bodyPr/>
          <a:lstStyle/>
          <a:p>
            <a:fld id="{550421A8-C61C-410E-BA7B-E5598F9B6D0D}" type="slidenum">
              <a:rPr lang="ja-JP" altLang="en-US" sz="1800" smtClean="0"/>
              <a:pPr/>
              <a:t>4</a:t>
            </a:fld>
            <a:endParaRPr lang="ja-JP" altLang="en-US" sz="1800" dirty="0"/>
          </a:p>
        </p:txBody>
      </p:sp>
      <p:sp>
        <p:nvSpPr>
          <p:cNvPr id="28" name="正方形/長方形 27">
            <a:extLst>
              <a:ext uri="{FF2B5EF4-FFF2-40B4-BE49-F238E27FC236}">
                <a16:creationId xmlns:a16="http://schemas.microsoft.com/office/drawing/2014/main" id="{73DC8C13-58B4-48C5-B670-ED1F20DDDA2A}"/>
              </a:ext>
            </a:extLst>
          </p:cNvPr>
          <p:cNvSpPr/>
          <p:nvPr/>
        </p:nvSpPr>
        <p:spPr>
          <a:xfrm>
            <a:off x="249891" y="472789"/>
            <a:ext cx="1137639" cy="289036"/>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前文</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9" name="大かっこ 28">
            <a:extLst>
              <a:ext uri="{FF2B5EF4-FFF2-40B4-BE49-F238E27FC236}">
                <a16:creationId xmlns:a16="http://schemas.microsoft.com/office/drawing/2014/main" id="{6DBEDEA1-1CED-4B9B-8353-F0B2E6BA4C36}"/>
              </a:ext>
            </a:extLst>
          </p:cNvPr>
          <p:cNvSpPr/>
          <p:nvPr/>
        </p:nvSpPr>
        <p:spPr>
          <a:xfrm>
            <a:off x="240271" y="681324"/>
            <a:ext cx="8517853" cy="838382"/>
          </a:xfrm>
          <a:prstGeom prst="bracketPair">
            <a:avLst>
              <a:gd name="adj" fmla="val 13241"/>
            </a:avLst>
          </a:prstGeom>
          <a:ln>
            <a:noFill/>
          </a:ln>
        </p:spPr>
        <p:style>
          <a:lnRef idx="1">
            <a:schemeClr val="dk1"/>
          </a:lnRef>
          <a:fillRef idx="0">
            <a:schemeClr val="dk1"/>
          </a:fillRef>
          <a:effectRef idx="0">
            <a:schemeClr val="dk1"/>
          </a:effectRef>
          <a:fontRef idx="minor">
            <a:schemeClr val="tx1"/>
          </a:fontRef>
        </p:style>
        <p:txBody>
          <a:bodyPr lIns="36000" tIns="36000" rIns="36000" bIns="36000" rtlCol="0" anchor="ctr"/>
          <a:lstStyle/>
          <a:p>
            <a:pPr marL="171438" indent="-171438" defTabSz="457169">
              <a:lnSpc>
                <a:spcPts val="1600"/>
              </a:lnSpc>
              <a:spcBef>
                <a:spcPts val="300"/>
              </a:spcBef>
              <a:buFont typeface="Wingdings" panose="05000000000000000000" pitchFamily="2" charset="2"/>
              <a:buChar char="l"/>
              <a:defRPr/>
            </a:pPr>
            <a:r>
              <a:rPr lang="ja-JP" altLang="en-US" sz="1400" dirty="0" smtClean="0">
                <a:latin typeface="メイリオ" panose="020B0604030504040204" pitchFamily="50" charset="-128"/>
                <a:ea typeface="メイリオ" panose="020B0604030504040204" pitchFamily="50" charset="-128"/>
              </a:rPr>
              <a:t> 新大学基本構想に基づく取組を進め、大阪公立大学は、</a:t>
            </a:r>
            <a:r>
              <a:rPr lang="ja-JP" altLang="en-US" sz="1400" b="1" dirty="0" smtClean="0">
                <a:latin typeface="メイリオ" panose="020B0604030504040204" pitchFamily="50" charset="-128"/>
                <a:ea typeface="メイリオ" panose="020B0604030504040204" pitchFamily="50" charset="-128"/>
              </a:rPr>
              <a:t>公立大学としての強みを存分に発揮</a:t>
            </a:r>
            <a:r>
              <a:rPr lang="ja-JP" altLang="en-US" sz="1400" dirty="0" smtClean="0">
                <a:latin typeface="メイリオ" panose="020B0604030504040204" pitchFamily="50" charset="-128"/>
                <a:ea typeface="メイリオ" panose="020B0604030504040204" pitchFamily="50" charset="-128"/>
              </a:rPr>
              <a:t>し、</a:t>
            </a:r>
            <a:endParaRPr lang="en-US" altLang="ja-JP" sz="1400" dirty="0" smtClean="0">
              <a:latin typeface="メイリオ" panose="020B0604030504040204" pitchFamily="50" charset="-128"/>
              <a:ea typeface="メイリオ" panose="020B0604030504040204" pitchFamily="50" charset="-128"/>
            </a:endParaRPr>
          </a:p>
          <a:p>
            <a:pPr defTabSz="457169">
              <a:lnSpc>
                <a:spcPts val="1600"/>
              </a:lnSpc>
              <a:spcBef>
                <a:spcPts val="300"/>
              </a:spcBef>
              <a:defRPr/>
            </a:pP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rPr>
              <a:t>世界水準の高度研究型大学を目指す</a:t>
            </a:r>
            <a:r>
              <a:rPr lang="ja-JP" altLang="en-US" sz="1400" dirty="0" smtClean="0">
                <a:latin typeface="メイリオ" panose="020B0604030504040204" pitchFamily="50" charset="-128"/>
                <a:ea typeface="メイリオ" panose="020B0604030504040204" pitchFamily="50" charset="-128"/>
              </a:rPr>
              <a:t>。法人は、</a:t>
            </a:r>
            <a:r>
              <a:rPr lang="ja-JP" altLang="en-US" sz="1400" b="1" dirty="0" smtClean="0">
                <a:latin typeface="メイリオ" panose="020B0604030504040204" pitchFamily="50" charset="-128"/>
                <a:ea typeface="メイリオ" panose="020B0604030504040204" pitchFamily="50" charset="-128"/>
              </a:rPr>
              <a:t>大学統合による効果を最大限発揮</a:t>
            </a:r>
            <a:r>
              <a:rPr lang="ja-JP" altLang="en-US" sz="1400" dirty="0" smtClean="0">
                <a:latin typeface="メイリオ" panose="020B0604030504040204" pitchFamily="50" charset="-128"/>
                <a:ea typeface="メイリオ" panose="020B0604030504040204" pitchFamily="50" charset="-128"/>
              </a:rPr>
              <a:t>させ、新しい価値を</a:t>
            </a:r>
            <a:endParaRPr lang="en-US" altLang="ja-JP" sz="1400" dirty="0" smtClean="0">
              <a:latin typeface="メイリオ" panose="020B0604030504040204" pitchFamily="50" charset="-128"/>
              <a:ea typeface="メイリオ" panose="020B0604030504040204" pitchFamily="50" charset="-128"/>
            </a:endParaRPr>
          </a:p>
          <a:p>
            <a:pPr defTabSz="457169">
              <a:lnSpc>
                <a:spcPts val="1600"/>
              </a:lnSpc>
              <a:spcBef>
                <a:spcPts val="300"/>
              </a:spcBef>
              <a:defRPr/>
            </a:pPr>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創造し、大阪公立大学及び高専の価値を向上させる。</a:t>
            </a:r>
            <a:endParaRPr lang="ja-JP" altLang="en-US" sz="1400" dirty="0">
              <a:latin typeface="メイリオ" panose="020B0604030504040204" pitchFamily="50" charset="-128"/>
              <a:ea typeface="メイリオ" panose="020B0604030504040204" pitchFamily="50" charset="-128"/>
            </a:endParaRPr>
          </a:p>
        </p:txBody>
      </p:sp>
      <p:sp>
        <p:nvSpPr>
          <p:cNvPr id="31" name="Rectangle 6">
            <a:extLst>
              <a:ext uri="{FF2B5EF4-FFF2-40B4-BE49-F238E27FC236}">
                <a16:creationId xmlns:a16="http://schemas.microsoft.com/office/drawing/2014/main" id="{D3AC5804-8444-494A-B58B-F98B761E5F76}"/>
              </a:ext>
            </a:extLst>
          </p:cNvPr>
          <p:cNvSpPr>
            <a:spLocks noChangeArrowheads="1"/>
          </p:cNvSpPr>
          <p:nvPr/>
        </p:nvSpPr>
        <p:spPr bwMode="auto">
          <a:xfrm>
            <a:off x="240271" y="1735725"/>
            <a:ext cx="8517853" cy="518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38" indent="-171438" defTabSz="914338">
              <a:lnSpc>
                <a:spcPts val="1600"/>
              </a:lnSpc>
              <a:buFont typeface="Wingdings" panose="05000000000000000000" pitchFamily="2" charset="2"/>
              <a:buChar char="l"/>
            </a:pPr>
            <a:r>
              <a:rPr kumimoji="0" lang="ja-JP" altLang="en-US" sz="1400" b="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教育」、「研究」、「社会貢献」に関する目標</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に加え、</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「都市シンクタンク機能」</a:t>
            </a:r>
            <a:r>
              <a:rPr kumimoji="0" lang="ja-JP" altLang="en-US" sz="1400" b="1" dirty="0" smtClean="0">
                <a:latin typeface="メイリオ" panose="020B0604030504040204" pitchFamily="50" charset="-128"/>
                <a:ea typeface="メイリオ" panose="020B0604030504040204" pitchFamily="50" charset="-128"/>
                <a:cs typeface="Times New Roman" panose="02020603050405020304" pitchFamily="18" charset="0"/>
              </a:rPr>
              <a:t>及び               「</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技術インキュベーション機能」</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に関する目標</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や</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「国際力の強化に関する目標」</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を記載。</a:t>
            </a:r>
          </a:p>
        </p:txBody>
      </p:sp>
      <p:sp>
        <p:nvSpPr>
          <p:cNvPr id="32" name="正方形/長方形 31">
            <a:extLst>
              <a:ext uri="{FF2B5EF4-FFF2-40B4-BE49-F238E27FC236}">
                <a16:creationId xmlns:a16="http://schemas.microsoft.com/office/drawing/2014/main" id="{73DC8C13-58B4-48C5-B670-ED1F20DDDA2A}"/>
              </a:ext>
            </a:extLst>
          </p:cNvPr>
          <p:cNvSpPr/>
          <p:nvPr/>
        </p:nvSpPr>
        <p:spPr>
          <a:xfrm>
            <a:off x="211257" y="1522914"/>
            <a:ext cx="595159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大阪公立大学に関する目標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6" name="グループ化 5"/>
          <p:cNvGrpSpPr/>
          <p:nvPr/>
        </p:nvGrpSpPr>
        <p:grpSpPr>
          <a:xfrm>
            <a:off x="237018" y="3474856"/>
            <a:ext cx="8667701" cy="606641"/>
            <a:chOff x="237018" y="3474856"/>
            <a:chExt cx="8667701" cy="606641"/>
          </a:xfrm>
        </p:grpSpPr>
        <p:sp>
          <p:nvSpPr>
            <p:cNvPr id="37" name="Rectangle 6">
              <a:extLst>
                <a:ext uri="{FF2B5EF4-FFF2-40B4-BE49-F238E27FC236}">
                  <a16:creationId xmlns:a16="http://schemas.microsoft.com/office/drawing/2014/main" id="{BEE4DF84-4B09-4DCD-B6EB-450F39C33967}"/>
                </a:ext>
              </a:extLst>
            </p:cNvPr>
            <p:cNvSpPr>
              <a:spLocks noChangeArrowheads="1"/>
            </p:cNvSpPr>
            <p:nvPr/>
          </p:nvSpPr>
          <p:spPr bwMode="auto">
            <a:xfrm>
              <a:off x="250163" y="3698289"/>
              <a:ext cx="8654556" cy="383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38" indent="-171438" defTabSz="914338">
                <a:lnSpc>
                  <a:spcPts val="1600"/>
                </a:lnSpc>
                <a:buFont typeface="Wingdings" panose="05000000000000000000" pitchFamily="2" charset="2"/>
                <a:buChar char="l"/>
              </a:pPr>
              <a:r>
                <a:rPr kumimoji="0" lang="en-US" altLang="ja-JP" sz="1400" b="1" dirty="0">
                  <a:latin typeface="メイリオ" panose="020B0604030504040204" pitchFamily="50" charset="-128"/>
                  <a:ea typeface="メイリオ" panose="020B0604030504040204" pitchFamily="50" charset="-128"/>
                  <a:cs typeface="Times New Roman" panose="02020603050405020304" pitchFamily="18" charset="0"/>
                </a:rPr>
                <a:t>DX(</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ﾃﾞｼﾞﾀﾙ･ﾄﾗﾝｽﾌｫｰﾒｰｼｮﾝ</a:t>
              </a:r>
              <a:r>
                <a:rPr kumimoji="0" lang="en-US" altLang="ja-JP" sz="1400" b="1" dirty="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の推進</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など、</a:t>
              </a:r>
              <a:r>
                <a:rPr kumimoji="0" lang="en-US" altLang="ja-JP" sz="1400" b="1" dirty="0" smtClean="0">
                  <a:latin typeface="メイリオ" panose="020B0604030504040204" pitchFamily="50" charset="-128"/>
                  <a:ea typeface="メイリオ" panose="020B0604030504040204" pitchFamily="50" charset="-128"/>
                  <a:cs typeface="Times New Roman" panose="02020603050405020304" pitchFamily="18" charset="0"/>
                </a:rPr>
                <a:t>Society5.0</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に対応</a:t>
              </a:r>
              <a:r>
                <a:rPr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したリーダー的資質を備える実践的</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技術者</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を養成する。</a:t>
              </a:r>
            </a:p>
          </p:txBody>
        </p:sp>
        <p:sp>
          <p:nvSpPr>
            <p:cNvPr id="38" name="正方形/長方形 37">
              <a:extLst>
                <a:ext uri="{FF2B5EF4-FFF2-40B4-BE49-F238E27FC236}">
                  <a16:creationId xmlns:a16="http://schemas.microsoft.com/office/drawing/2014/main" id="{73DC8C13-58B4-48C5-B670-ED1F20DDDA2A}"/>
                </a:ext>
              </a:extLst>
            </p:cNvPr>
            <p:cNvSpPr/>
            <p:nvPr/>
          </p:nvSpPr>
          <p:spPr>
            <a:xfrm>
              <a:off x="237018" y="3474856"/>
              <a:ext cx="566052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高専に関する目標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5" name="グループ化 4"/>
          <p:cNvGrpSpPr/>
          <p:nvPr/>
        </p:nvGrpSpPr>
        <p:grpSpPr>
          <a:xfrm>
            <a:off x="249890" y="4234886"/>
            <a:ext cx="6653185" cy="532609"/>
            <a:chOff x="249891" y="4183370"/>
            <a:chExt cx="6119200" cy="532609"/>
          </a:xfrm>
        </p:grpSpPr>
        <p:sp>
          <p:nvSpPr>
            <p:cNvPr id="40" name="正方形/長方形 39">
              <a:extLst>
                <a:ext uri="{FF2B5EF4-FFF2-40B4-BE49-F238E27FC236}">
                  <a16:creationId xmlns:a16="http://schemas.microsoft.com/office/drawing/2014/main" id="{73DC8C13-58B4-48C5-B670-ED1F20DDDA2A}"/>
                </a:ext>
              </a:extLst>
            </p:cNvPr>
            <p:cNvSpPr/>
            <p:nvPr/>
          </p:nvSpPr>
          <p:spPr>
            <a:xfrm>
              <a:off x="262774" y="4183370"/>
              <a:ext cx="595159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大阪府立大学及び大阪市立大学に関する目標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1" name="Rectangle 6">
              <a:extLst>
                <a:ext uri="{FF2B5EF4-FFF2-40B4-BE49-F238E27FC236}">
                  <a16:creationId xmlns:a16="http://schemas.microsoft.com/office/drawing/2014/main" id="{FD779110-F05C-4114-8B85-B267EA5249D5}"/>
                </a:ext>
              </a:extLst>
            </p:cNvPr>
            <p:cNvSpPr>
              <a:spLocks noChangeArrowheads="1"/>
            </p:cNvSpPr>
            <p:nvPr/>
          </p:nvSpPr>
          <p:spPr bwMode="auto">
            <a:xfrm>
              <a:off x="249891" y="4405774"/>
              <a:ext cx="6119200" cy="310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38" indent="-171438" defTabSz="914338">
                <a:lnSpc>
                  <a:spcPts val="1600"/>
                </a:lnSpc>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両大学に在学生がいなくなる日までの間、継続して質の高い教育を保障する。</a:t>
              </a:r>
              <a:endPar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endParaRPr>
            </a:p>
          </p:txBody>
        </p:sp>
      </p:grpSp>
      <p:grpSp>
        <p:nvGrpSpPr>
          <p:cNvPr id="7" name="グループ化 6"/>
          <p:cNvGrpSpPr/>
          <p:nvPr/>
        </p:nvGrpSpPr>
        <p:grpSpPr>
          <a:xfrm>
            <a:off x="250161" y="4815291"/>
            <a:ext cx="8654558" cy="721819"/>
            <a:chOff x="250161" y="4763775"/>
            <a:chExt cx="8654558" cy="721819"/>
          </a:xfrm>
        </p:grpSpPr>
        <p:sp>
          <p:nvSpPr>
            <p:cNvPr id="43" name="Rectangle 6">
              <a:extLst>
                <a:ext uri="{FF2B5EF4-FFF2-40B4-BE49-F238E27FC236}">
                  <a16:creationId xmlns:a16="http://schemas.microsoft.com/office/drawing/2014/main" id="{8B1E4867-0044-4FA8-983C-01EA14E035B7}"/>
                </a:ext>
              </a:extLst>
            </p:cNvPr>
            <p:cNvSpPr>
              <a:spLocks noChangeArrowheads="1"/>
            </p:cNvSpPr>
            <p:nvPr/>
          </p:nvSpPr>
          <p:spPr bwMode="auto">
            <a:xfrm>
              <a:off x="250161" y="4978685"/>
              <a:ext cx="8654558" cy="506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38" indent="-171438" defTabSz="914338">
                <a:lnSpc>
                  <a:spcPts val="1800"/>
                </a:lnSpc>
                <a:buFont typeface="Wingdings" panose="05000000000000000000" pitchFamily="2" charset="2"/>
                <a:buChar char="l"/>
              </a:pP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理事長</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はマネジメント力を発揮して戦略的に</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法人経営</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を行い、</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学長及び校長は</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リーダーシップをもって</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教育研究等</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を推進し、法人の経営及び大学・高専の運営において、</a:t>
              </a:r>
              <a:r>
                <a:rPr kumimoji="0"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更なるガバナンスの強化</a:t>
              </a: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を</a:t>
              </a:r>
              <a:r>
                <a:rPr kumimoji="0"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図る</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44" name="正方形/長方形 43">
              <a:extLst>
                <a:ext uri="{FF2B5EF4-FFF2-40B4-BE49-F238E27FC236}">
                  <a16:creationId xmlns:a16="http://schemas.microsoft.com/office/drawing/2014/main" id="{73DC8C13-58B4-48C5-B670-ED1F20DDDA2A}"/>
                </a:ext>
              </a:extLst>
            </p:cNvPr>
            <p:cNvSpPr/>
            <p:nvPr/>
          </p:nvSpPr>
          <p:spPr>
            <a:xfrm>
              <a:off x="262774" y="4763775"/>
              <a:ext cx="595159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業務運営の改善及び効率化に関する目標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grpSp>
      <p:sp>
        <p:nvSpPr>
          <p:cNvPr id="48" name="テキスト ボックス 47">
            <a:extLst>
              <a:ext uri="{FF2B5EF4-FFF2-40B4-BE49-F238E27FC236}">
                <a16:creationId xmlns:a16="http://schemas.microsoft.com/office/drawing/2014/main" id="{8440705A-8163-434E-A8D4-61620E5EE947}"/>
              </a:ext>
            </a:extLst>
          </p:cNvPr>
          <p:cNvSpPr txBox="1"/>
          <p:nvPr/>
        </p:nvSpPr>
        <p:spPr>
          <a:xfrm>
            <a:off x="818710" y="2225054"/>
            <a:ext cx="7604854" cy="1125296"/>
          </a:xfrm>
          <a:prstGeom prst="rect">
            <a:avLst/>
          </a:prstGeom>
          <a:noFill/>
          <a:ln w="6350" cmpd="sng">
            <a:solidFill>
              <a:schemeClr val="tx1"/>
            </a:solidFill>
            <a:prstDash val="dash"/>
          </a:ln>
        </p:spPr>
        <p:txBody>
          <a:bodyPr wrap="square" lIns="36000" tIns="36000" rIns="36000" bIns="36000" rtlCol="0" anchor="ctr" anchorCtr="0">
            <a:noAutofit/>
          </a:bodyPr>
          <a:lstStyle/>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1</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教育</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に関する目標 </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地域</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社会から国際社会まで幅広く活躍できる人材の</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育成</a:t>
            </a:r>
            <a:endPar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endParaRPr>
          </a:p>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2</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研究</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に関する目標</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 </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イノベーション</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創出や現代社会の課題解決に資する先端研究・異分野融合研究等を推進</a:t>
            </a:r>
            <a:endPar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endParaRPr>
          </a:p>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3</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社会</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貢献に関する目標 </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諸機関との連携強化、地域で活躍する人材の育成、生涯学習への貢献、産業活性化</a:t>
            </a:r>
            <a:endPar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endParaRPr>
          </a:p>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4</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大阪</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の発展に貢献する</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2</a:t>
            </a:r>
            <a:r>
              <a:rPr kumimoji="0" lang="ja-JP" altLang="en-US" sz="1051" dirty="0" err="1">
                <a:latin typeface="メイリオ" panose="020B0604030504040204" pitchFamily="50" charset="-128"/>
                <a:ea typeface="メイリオ" panose="020B0604030504040204" pitchFamily="50" charset="-128"/>
                <a:cs typeface="Times New Roman" panose="02020603050405020304" pitchFamily="18" charset="0"/>
              </a:rPr>
              <a:t>つの</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新機能に関する目標 </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 都市シンクタンク機能及び技術インキュベーション</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機能の充実・強化</a:t>
            </a:r>
            <a:endPar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endParaRPr>
          </a:p>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5</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国際力</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の強化に関する目標</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英語教育の強化などによるグローバル人材の育成、留学生の受け入れ推進</a:t>
            </a:r>
          </a:p>
          <a:p>
            <a:pPr defTabSz="914377">
              <a:lnSpc>
                <a:spcPts val="1400"/>
              </a:lnSpc>
            </a:pP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a:t>
            </a:r>
            <a:r>
              <a:rPr kumimoji="0" lang="en-US" altLang="ja-JP" sz="1051" dirty="0">
                <a:latin typeface="メイリオ" panose="020B0604030504040204" pitchFamily="50" charset="-128"/>
                <a:ea typeface="メイリオ" panose="020B0604030504040204" pitchFamily="50" charset="-128"/>
                <a:cs typeface="Times New Roman" panose="02020603050405020304" pitchFamily="18" charset="0"/>
              </a:rPr>
              <a:t>6</a:t>
            </a:r>
            <a:r>
              <a:rPr kumimoji="0" lang="en-US" altLang="ja-JP" sz="1051" dirty="0" smtClean="0">
                <a:latin typeface="メイリオ" panose="020B0604030504040204" pitchFamily="50" charset="-128"/>
                <a:ea typeface="メイリオ" panose="020B0604030504040204" pitchFamily="50" charset="-128"/>
                <a:cs typeface="Times New Roman" panose="02020603050405020304" pitchFamily="18" charset="0"/>
              </a:rPr>
              <a:t>) </a:t>
            </a:r>
            <a:r>
              <a:rPr kumimoji="0" lang="ja-JP" altLang="en-US" sz="1051" dirty="0" smtClean="0">
                <a:latin typeface="メイリオ" panose="020B0604030504040204" pitchFamily="50" charset="-128"/>
                <a:ea typeface="メイリオ" panose="020B0604030504040204" pitchFamily="50" charset="-128"/>
                <a:cs typeface="Times New Roman" panose="02020603050405020304" pitchFamily="18" charset="0"/>
              </a:rPr>
              <a:t>附属</a:t>
            </a:r>
            <a:r>
              <a:rPr kumimoji="0" lang="ja-JP" altLang="en-US" sz="1051" dirty="0">
                <a:latin typeface="メイリオ" panose="020B0604030504040204" pitchFamily="50" charset="-128"/>
                <a:ea typeface="メイリオ" panose="020B0604030504040204" pitchFamily="50" charset="-128"/>
                <a:cs typeface="Times New Roman" panose="02020603050405020304" pitchFamily="18" charset="0"/>
              </a:rPr>
              <a:t>病院に関する目標：高度・先進医療の提供、高度専門医療人の育成、地域医療及び地域住民への貢献</a:t>
            </a:r>
          </a:p>
        </p:txBody>
      </p:sp>
      <p:grpSp>
        <p:nvGrpSpPr>
          <p:cNvPr id="8" name="グループ化 7"/>
          <p:cNvGrpSpPr/>
          <p:nvPr/>
        </p:nvGrpSpPr>
        <p:grpSpPr>
          <a:xfrm>
            <a:off x="237018" y="5618103"/>
            <a:ext cx="6879141" cy="571905"/>
            <a:chOff x="237018" y="5708256"/>
            <a:chExt cx="6879141" cy="571905"/>
          </a:xfrm>
        </p:grpSpPr>
        <p:sp>
          <p:nvSpPr>
            <p:cNvPr id="54" name="正方形/長方形 53">
              <a:extLst>
                <a:ext uri="{FF2B5EF4-FFF2-40B4-BE49-F238E27FC236}">
                  <a16:creationId xmlns:a16="http://schemas.microsoft.com/office/drawing/2014/main" id="{73DC8C13-58B4-48C5-B670-ED1F20DDDA2A}"/>
                </a:ext>
              </a:extLst>
            </p:cNvPr>
            <p:cNvSpPr/>
            <p:nvPr/>
          </p:nvSpPr>
          <p:spPr>
            <a:xfrm>
              <a:off x="237018" y="5708256"/>
              <a:ext cx="595159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kumimoji="0"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財務内容の改善に関する目標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5" name="Rectangle 6">
              <a:extLst>
                <a:ext uri="{FF2B5EF4-FFF2-40B4-BE49-F238E27FC236}">
                  <a16:creationId xmlns:a16="http://schemas.microsoft.com/office/drawing/2014/main" id="{FD779110-F05C-4114-8B85-B267EA5249D5}"/>
                </a:ext>
              </a:extLst>
            </p:cNvPr>
            <p:cNvSpPr>
              <a:spLocks noChangeArrowheads="1"/>
            </p:cNvSpPr>
            <p:nvPr/>
          </p:nvSpPr>
          <p:spPr bwMode="auto">
            <a:xfrm>
              <a:off x="249891" y="5950740"/>
              <a:ext cx="6866268" cy="329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38" indent="-171438">
                <a:lnSpc>
                  <a:spcPts val="1600"/>
                </a:lnSpc>
                <a:buFont typeface="Wingdings" panose="05000000000000000000" pitchFamily="2" charset="2"/>
                <a:buChar char="l"/>
              </a:pPr>
              <a:r>
                <a:rPr kumimoji="0" lang="ja-JP" altLang="en-US" sz="1400" dirty="0">
                  <a:latin typeface="メイリオ" panose="020B0604030504040204" pitchFamily="50" charset="-128"/>
                  <a:ea typeface="メイリオ" panose="020B0604030504040204" pitchFamily="50" charset="-128"/>
                  <a:cs typeface="Times New Roman" panose="02020603050405020304" pitchFamily="18" charset="0"/>
                </a:rPr>
                <a:t>効率的な運営や資産の効果的な活用を推進し、教育研究の充実等につなげる。</a:t>
              </a:r>
            </a:p>
          </p:txBody>
        </p:sp>
      </p:grpSp>
      <p:sp>
        <p:nvSpPr>
          <p:cNvPr id="56" name="正方形/長方形 55">
            <a:extLst>
              <a:ext uri="{FF2B5EF4-FFF2-40B4-BE49-F238E27FC236}">
                <a16:creationId xmlns:a16="http://schemas.microsoft.com/office/drawing/2014/main" id="{73DC8C13-58B4-48C5-B670-ED1F20DDDA2A}"/>
              </a:ext>
            </a:extLst>
          </p:cNvPr>
          <p:cNvSpPr/>
          <p:nvPr/>
        </p:nvSpPr>
        <p:spPr>
          <a:xfrm>
            <a:off x="249892" y="6204687"/>
            <a:ext cx="5951593" cy="24248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1600"/>
              </a:lnSpc>
            </a:pP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その他業務運営に関する重要目標</a:t>
            </a:r>
            <a:r>
              <a:rPr kumimoji="0" lang="ja-JP" altLang="en-US" sz="14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a:t>
            </a:r>
            <a:endParaRPr kumimoji="0" lang="en-US" altLang="ja-JP" sz="1400" b="1" u="sng"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Rectangle 6">
            <a:extLst>
              <a:ext uri="{FF2B5EF4-FFF2-40B4-BE49-F238E27FC236}">
                <a16:creationId xmlns:a16="http://schemas.microsoft.com/office/drawing/2014/main" id="{558E7789-116E-4719-A4AB-CB99CE97BF72}"/>
              </a:ext>
            </a:extLst>
          </p:cNvPr>
          <p:cNvSpPr>
            <a:spLocks noChangeArrowheads="1"/>
          </p:cNvSpPr>
          <p:nvPr/>
        </p:nvSpPr>
        <p:spPr bwMode="auto">
          <a:xfrm>
            <a:off x="240270" y="6439021"/>
            <a:ext cx="8398047" cy="390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171446" indent="-171446" defTabSz="914377">
              <a:lnSpc>
                <a:spcPts val="1400"/>
              </a:lnSpc>
              <a:buFont typeface="Wingdings" panose="05000000000000000000" pitchFamily="2" charset="2"/>
              <a:buChar char="l"/>
            </a:pPr>
            <a:r>
              <a:rPr lang="ja-JP" altLang="en-US" sz="1400" dirty="0">
                <a:latin typeface="メイリオ" panose="020B0604030504040204" pitchFamily="50" charset="-128"/>
                <a:ea typeface="メイリオ" panose="020B0604030504040204" pitchFamily="50" charset="-128"/>
              </a:rPr>
              <a:t>新施設</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住吉市民病院跡地</a:t>
            </a:r>
            <a:r>
              <a:rPr lang="en-US" altLang="ja-JP" sz="1400" dirty="0">
                <a:latin typeface="メイリオ" panose="020B0604030504040204" pitchFamily="50" charset="-128"/>
                <a:ea typeface="メイリオ" panose="020B0604030504040204" pitchFamily="50" charset="-128"/>
              </a:rPr>
              <a:t>)</a:t>
            </a:r>
            <a:r>
              <a:rPr kumimoji="0" lang="ja-JP" altLang="en-US" sz="1400" dirty="0">
                <a:latin typeface="メイリオ" panose="020B0604030504040204" pitchFamily="50" charset="-128"/>
                <a:ea typeface="メイリオ" panose="020B0604030504040204" pitchFamily="50" charset="-128"/>
              </a:rPr>
              <a:t>の開設に向けた取組の推進、環境</a:t>
            </a:r>
            <a:r>
              <a:rPr lang="ja-JP" altLang="en-US" sz="1400" dirty="0">
                <a:latin typeface="メイリオ" panose="020B0604030504040204" pitchFamily="50" charset="-128"/>
                <a:ea typeface="メイリオ" panose="020B0604030504040204" pitchFamily="50" charset="-128"/>
              </a:rPr>
              <a:t>マネジメント、安全・危機管理等</a:t>
            </a:r>
            <a:endParaRPr kumimoji="0" lang="en-US" altLang="ja-JP" sz="14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38637" y="211838"/>
            <a:ext cx="9072000" cy="658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73DC8C13-58B4-48C5-B670-ED1F20DDDA2A}"/>
              </a:ext>
            </a:extLst>
          </p:cNvPr>
          <p:cNvSpPr/>
          <p:nvPr/>
        </p:nvSpPr>
        <p:spPr>
          <a:xfrm>
            <a:off x="1361775" y="48181"/>
            <a:ext cx="6082215" cy="378833"/>
          </a:xfrm>
          <a:prstGeom prst="rect">
            <a:avLst/>
          </a:prstGeom>
          <a:ln/>
        </p:spPr>
        <p:style>
          <a:lnRef idx="2">
            <a:schemeClr val="dk1"/>
          </a:lnRef>
          <a:fillRef idx="1">
            <a:schemeClr val="lt1"/>
          </a:fillRef>
          <a:effectRef idx="0">
            <a:schemeClr val="dk1"/>
          </a:effectRef>
          <a:fontRef idx="minor">
            <a:schemeClr val="dk1"/>
          </a:fontRef>
        </p:style>
        <p:txBody>
          <a:bodyPr lIns="36000" tIns="36000" rIns="36000" bIns="36000" rtlCol="0" anchor="t"/>
          <a:lstStyle/>
          <a:p>
            <a:pPr algn="ctr">
              <a:lnSpc>
                <a:spcPts val="2400"/>
              </a:lnSpc>
            </a:pPr>
            <a:r>
              <a:rPr kumimoji="0" lang="ja-JP" altLang="en-US" sz="20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公立</a:t>
            </a:r>
            <a:r>
              <a:rPr kumimoji="0" lang="ja-JP" altLang="en-US" sz="20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大学法人大阪に係る第１期中期目標の</a:t>
            </a:r>
            <a:r>
              <a:rPr kumimoji="0" lang="ja-JP" altLang="en-US" sz="20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変更概要</a:t>
            </a:r>
            <a:endParaRPr kumimoji="0" lang="en-US" altLang="ja-JP" sz="20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569869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ー 5">
            <a:extLst>
              <a:ext uri="{FF2B5EF4-FFF2-40B4-BE49-F238E27FC236}">
                <a16:creationId xmlns:a16="http://schemas.microsoft.com/office/drawing/2014/main" id="{E6B31262-13C8-48F9-BB82-9A9F381A6B7F}"/>
              </a:ext>
            </a:extLst>
          </p:cNvPr>
          <p:cNvSpPr>
            <a:spLocks noGrp="1"/>
          </p:cNvSpPr>
          <p:nvPr>
            <p:ph type="sldNum" sz="quarter" idx="4"/>
          </p:nvPr>
        </p:nvSpPr>
        <p:spPr>
          <a:xfrm>
            <a:off x="8715676" y="6311044"/>
            <a:ext cx="538300" cy="540000"/>
          </a:xfrm>
        </p:spPr>
        <p:txBody>
          <a:bodyPr/>
          <a:lstStyle/>
          <a:p>
            <a:fld id="{550421A8-C61C-410E-BA7B-E5598F9B6D0D}" type="slidenum">
              <a:rPr lang="ja-JP" altLang="en-US" sz="1800" smtClean="0"/>
              <a:pPr/>
              <a:t>5</a:t>
            </a:fld>
            <a:endParaRPr lang="ja-JP" altLang="en-US" sz="1800" dirty="0"/>
          </a:p>
        </p:txBody>
      </p:sp>
      <p:sp>
        <p:nvSpPr>
          <p:cNvPr id="11" name="正方形/長方形 10">
            <a:extLst>
              <a:ext uri="{FF2B5EF4-FFF2-40B4-BE49-F238E27FC236}">
                <a16:creationId xmlns:a16="http://schemas.microsoft.com/office/drawing/2014/main" id="{73DC8C13-58B4-48C5-B670-ED1F20DDDA2A}"/>
              </a:ext>
            </a:extLst>
          </p:cNvPr>
          <p:cNvSpPr/>
          <p:nvPr/>
        </p:nvSpPr>
        <p:spPr>
          <a:xfrm>
            <a:off x="-2" y="0"/>
            <a:ext cx="9144000" cy="396000"/>
          </a:xfrm>
          <a:prstGeom prst="rect">
            <a:avLst/>
          </a:prstGeom>
          <a:solidFill>
            <a:schemeClr val="accent2"/>
          </a:solid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gn="dist">
              <a:lnSpc>
                <a:spcPts val="2400"/>
              </a:lnSpc>
            </a:pPr>
            <a:r>
              <a:rPr kumimoji="0" lang="ja-JP" altLang="en-US"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（３）公立大学法人大阪が徴収する料金の上限の変更（案</a:t>
            </a:r>
            <a:r>
              <a:rPr kumimoji="0" lang="ja-JP" altLang="en-US" b="1"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）について　</a:t>
            </a:r>
            <a:r>
              <a:rPr kumimoji="0" lang="ja-JP" altLang="en-US" sz="1600" b="1" dirty="0" smtClean="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資料３</a:t>
            </a:r>
            <a:endParaRPr kumimoji="0" lang="ja-JP" altLang="en-US" sz="1600"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73DC8C13-58B4-48C5-B670-ED1F20DDDA2A}"/>
              </a:ext>
            </a:extLst>
          </p:cNvPr>
          <p:cNvSpPr/>
          <p:nvPr/>
        </p:nvSpPr>
        <p:spPr>
          <a:xfrm>
            <a:off x="141668" y="408732"/>
            <a:ext cx="8742934" cy="4134118"/>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000"/>
              </a:lnSpc>
            </a:pP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smtClean="0">
                <a:solidFill>
                  <a:schemeClr val="bg2">
                    <a:lumMod val="50000"/>
                  </a:schemeClr>
                </a:solidFill>
                <a:latin typeface="メイリオ" panose="020B0604030504040204" pitchFamily="50" charset="-128"/>
                <a:ea typeface="メイリオ" panose="020B0604030504040204" pitchFamily="50" charset="-128"/>
              </a:rPr>
              <a:t>概　　要</a:t>
            </a: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&gt;</a:t>
            </a:r>
            <a:r>
              <a:rPr lang="ja-JP" altLang="en-US" dirty="0">
                <a:solidFill>
                  <a:schemeClr val="bg2">
                    <a:lumMod val="50000"/>
                  </a:schemeClr>
                </a:solidFill>
                <a:latin typeface="メイリオ" panose="020B0604030504040204" pitchFamily="50" charset="-128"/>
                <a:ea typeface="メイリオ" panose="020B0604030504040204" pitchFamily="50" charset="-128"/>
              </a:rPr>
              <a:t> </a:t>
            </a:r>
            <a:endParaRPr lang="en-US" altLang="ja-JP" dirty="0" smtClean="0">
              <a:solidFill>
                <a:schemeClr val="bg2">
                  <a:lumMod val="50000"/>
                </a:schemeClr>
              </a:solidFill>
              <a:latin typeface="メイリオ" panose="020B0604030504040204" pitchFamily="50" charset="-128"/>
              <a:ea typeface="メイリオ" panose="020B0604030504040204" pitchFamily="50" charset="-128"/>
            </a:endParaRPr>
          </a:p>
          <a:p>
            <a:pPr>
              <a:lnSpc>
                <a:spcPts val="2000"/>
              </a:lnSpc>
            </a:pPr>
            <a:r>
              <a:rPr lang="ja-JP" altLang="en-US" dirty="0" smtClean="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公立大学法人大阪において、新大学（大阪公立大学）設置認可に伴い、公立大学法人大阪が運営する大学</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rPr>
              <a:t>等の料金上限の変更について認可するもの。（</a:t>
            </a:r>
            <a:r>
              <a:rPr lang="zh-CN" altLang="en-US" sz="1400" dirty="0" smtClean="0">
                <a:solidFill>
                  <a:schemeClr val="tx1"/>
                </a:solidFill>
                <a:latin typeface="メイリオ" panose="020B0604030504040204" pitchFamily="50" charset="-128"/>
                <a:ea typeface="メイリオ" panose="020B0604030504040204" pitchFamily="50" charset="-128"/>
              </a:rPr>
              <a:t>地方</a:t>
            </a:r>
            <a:r>
              <a:rPr lang="zh-CN" altLang="en-US" sz="1400" dirty="0">
                <a:solidFill>
                  <a:schemeClr val="tx1"/>
                </a:solidFill>
                <a:latin typeface="メイリオ" panose="020B0604030504040204" pitchFamily="50" charset="-128"/>
                <a:ea typeface="メイリオ" panose="020B0604030504040204" pitchFamily="50" charset="-128"/>
              </a:rPr>
              <a:t>独立行政法人法第２３条</a:t>
            </a:r>
            <a:r>
              <a:rPr lang="zh-CN" altLang="en-US" sz="1400" dirty="0" smtClean="0">
                <a:solidFill>
                  <a:schemeClr val="tx1"/>
                </a:solidFill>
                <a:latin typeface="メイリオ" panose="020B0604030504040204" pitchFamily="50" charset="-128"/>
                <a:ea typeface="メイリオ" panose="020B0604030504040204" pitchFamily="50" charset="-128"/>
              </a:rPr>
              <a:t>第２項</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3000"/>
              </a:lnSpc>
            </a:pPr>
            <a:r>
              <a:rPr lang="en-US" altLang="ja-JP" b="1" dirty="0" smtClean="0">
                <a:solidFill>
                  <a:schemeClr val="bg2">
                    <a:lumMod val="50000"/>
                  </a:schemeClr>
                </a:solidFill>
                <a:latin typeface="メイリオ" panose="020B0604030504040204" pitchFamily="50" charset="-128"/>
                <a:ea typeface="メイリオ" panose="020B0604030504040204" pitchFamily="50" charset="-128"/>
              </a:rPr>
              <a:t>&lt;</a:t>
            </a:r>
            <a:r>
              <a:rPr lang="ja-JP" altLang="en-US" b="1" dirty="0">
                <a:solidFill>
                  <a:schemeClr val="bg2">
                    <a:lumMod val="50000"/>
                  </a:schemeClr>
                </a:solidFill>
                <a:latin typeface="メイリオ" panose="020B0604030504040204" pitchFamily="50" charset="-128"/>
                <a:ea typeface="メイリオ" panose="020B0604030504040204" pitchFamily="50" charset="-128"/>
              </a:rPr>
              <a:t>主な変更内容</a:t>
            </a:r>
            <a:r>
              <a:rPr lang="en-US" altLang="ja-JP" b="1" dirty="0">
                <a:solidFill>
                  <a:schemeClr val="bg2">
                    <a:lumMod val="50000"/>
                  </a:schemeClr>
                </a:solidFill>
                <a:latin typeface="メイリオ" panose="020B0604030504040204" pitchFamily="50" charset="-128"/>
                <a:ea typeface="メイリオ" panose="020B0604030504040204" pitchFamily="50" charset="-128"/>
              </a:rPr>
              <a:t>&gt;</a:t>
            </a:r>
          </a:p>
          <a:p>
            <a:pPr marL="285750" indent="-285750">
              <a:lnSpc>
                <a:spcPts val="2000"/>
              </a:lnSpc>
              <a:buFont typeface="Wingdings" panose="05000000000000000000" pitchFamily="2" charset="2"/>
              <a:buChar char="Ø"/>
            </a:pPr>
            <a:r>
              <a:rPr lang="ja-JP" altLang="en-US" sz="1400" b="1" u="sng" dirty="0" smtClean="0">
                <a:solidFill>
                  <a:schemeClr val="tx1"/>
                </a:solidFill>
                <a:latin typeface="メイリオ" panose="020B0604030504040204" pitchFamily="50" charset="-128"/>
                <a:ea typeface="メイリオ" panose="020B0604030504040204" pitchFamily="50" charset="-128"/>
              </a:rPr>
              <a:t>大阪</a:t>
            </a:r>
            <a:r>
              <a:rPr lang="ja-JP" altLang="en-US" sz="1400" b="1" u="sng" dirty="0">
                <a:solidFill>
                  <a:schemeClr val="tx1"/>
                </a:solidFill>
                <a:latin typeface="メイリオ" panose="020B0604030504040204" pitchFamily="50" charset="-128"/>
                <a:ea typeface="メイリオ" panose="020B0604030504040204" pitchFamily="50" charset="-128"/>
              </a:rPr>
              <a:t>公立大学の設置に伴い</a:t>
            </a:r>
            <a:r>
              <a:rPr lang="ja-JP" altLang="en-US" sz="1400" dirty="0" smtClean="0">
                <a:solidFill>
                  <a:schemeClr val="tx1"/>
                </a:solidFill>
                <a:latin typeface="メイリオ" panose="020B0604030504040204" pitchFamily="50" charset="-128"/>
                <a:ea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大阪</a:t>
            </a:r>
            <a:r>
              <a:rPr lang="ja-JP" altLang="en-US" sz="14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公立大学及び現行の大阪府立大学・大阪市立大学の授業料等の上限額を、公立大学法人大阪が運営する大学に係る授業料等の上限額として定める</a:t>
            </a:r>
            <a:r>
              <a:rPr lang="ja-JP" altLang="en-US" sz="14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上限額は、現行の府立大学・市立大学と同額）</a:t>
            </a:r>
            <a:endParaRPr lang="en-US" altLang="ja-JP" sz="14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285750" indent="-285750">
              <a:lnSpc>
                <a:spcPts val="2000"/>
              </a:lnSpc>
              <a:buFont typeface="Wingdings" panose="05000000000000000000" pitchFamily="2" charset="2"/>
              <a:buChar char="Ø"/>
            </a:pPr>
            <a:endParaRPr lang="en-US" altLang="ja-JP" dirty="0">
              <a:solidFill>
                <a:schemeClr val="tx1"/>
              </a:solidFill>
              <a:latin typeface="メイリオ" panose="020B0604030504040204" pitchFamily="50" charset="-128"/>
              <a:ea typeface="メイリオ" panose="020B0604030504040204" pitchFamily="50" charset="-128"/>
            </a:endParaRPr>
          </a:p>
          <a:p>
            <a:pPr>
              <a:lnSpc>
                <a:spcPts val="3300"/>
              </a:lnSpc>
            </a:pPr>
            <a:r>
              <a:rPr lang="ja-JP" altLang="en-US" dirty="0">
                <a:solidFill>
                  <a:schemeClr val="tx1"/>
                </a:solidFill>
                <a:latin typeface="メイリオ" panose="020B0604030504040204" pitchFamily="50" charset="-128"/>
                <a:ea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rPr>
              <a:t>　</a:t>
            </a:r>
            <a:endParaRPr lang="en-US" altLang="ja-JP" b="1" dirty="0">
              <a:solidFill>
                <a:schemeClr val="tx1"/>
              </a:solidFill>
              <a:latin typeface="ＭＳ Ｐ明朝" panose="02020600040205080304" pitchFamily="18" charset="-128"/>
              <a:ea typeface="ＭＳ Ｐ明朝" panose="02020600040205080304" pitchFamily="18" charset="-128"/>
            </a:endParaRPr>
          </a:p>
          <a:p>
            <a:pPr>
              <a:lnSpc>
                <a:spcPts val="3000"/>
              </a:lnSpc>
            </a:pPr>
            <a:r>
              <a:rPr lang="ja-JP" altLang="en-US" dirty="0">
                <a:solidFill>
                  <a:schemeClr val="tx1"/>
                </a:solidFill>
                <a:latin typeface="ＭＳ Ｐ明朝" panose="02020600040205080304" pitchFamily="18" charset="-128"/>
                <a:ea typeface="ＭＳ Ｐ明朝" panose="02020600040205080304" pitchFamily="18" charset="-128"/>
              </a:rPr>
              <a:t>　</a:t>
            </a:r>
          </a:p>
          <a:p>
            <a:pPr>
              <a:lnSpc>
                <a:spcPts val="3000"/>
              </a:lnSpc>
            </a:pPr>
            <a:endParaRPr lang="en-US" altLang="ja-JP" dirty="0">
              <a:solidFill>
                <a:schemeClr val="tx1"/>
              </a:solidFill>
              <a:latin typeface="ＭＳ Ｐ明朝" panose="02020600040205080304" pitchFamily="18" charset="-128"/>
              <a:ea typeface="ＭＳ Ｐ明朝" panose="02020600040205080304" pitchFamily="18" charset="-128"/>
            </a:endParaRPr>
          </a:p>
        </p:txBody>
      </p:sp>
      <p:sp>
        <p:nvSpPr>
          <p:cNvPr id="8" name="正方形/長方形 7">
            <a:extLst>
              <a:ext uri="{FF2B5EF4-FFF2-40B4-BE49-F238E27FC236}">
                <a16:creationId xmlns:a16="http://schemas.microsoft.com/office/drawing/2014/main" id="{EF9D6CE7-EA65-4DA8-9B3B-0D74517DDF8E}"/>
              </a:ext>
            </a:extLst>
          </p:cNvPr>
          <p:cNvSpPr/>
          <p:nvPr/>
        </p:nvSpPr>
        <p:spPr>
          <a:xfrm>
            <a:off x="476897" y="2523978"/>
            <a:ext cx="8191074" cy="53606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24923" tIns="24923" rIns="24923" bIns="24923" rtlCol="0" anchor="t"/>
          <a:lstStyle/>
          <a:p>
            <a:pPr marL="285750" indent="-285750">
              <a:lnSpc>
                <a:spcPts val="1700"/>
              </a:lnSpc>
              <a:buFont typeface="Wingdings" panose="05000000000000000000" pitchFamily="2" charset="2"/>
              <a:buChar char="l"/>
            </a:pPr>
            <a:endParaRPr lang="en-US" altLang="ja-JP" sz="14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204D7B7C-0E85-44A9-921B-CA9A793BDCC1}"/>
              </a:ext>
            </a:extLst>
          </p:cNvPr>
          <p:cNvGraphicFramePr>
            <a:graphicFrameLocks noGrp="1"/>
          </p:cNvGraphicFramePr>
          <p:nvPr>
            <p:extLst>
              <p:ext uri="{D42A27DB-BD31-4B8C-83A1-F6EECF244321}">
                <p14:modId xmlns:p14="http://schemas.microsoft.com/office/powerpoint/2010/main" val="3258985576"/>
              </p:ext>
            </p:extLst>
          </p:nvPr>
        </p:nvGraphicFramePr>
        <p:xfrm>
          <a:off x="343428" y="2523980"/>
          <a:ext cx="5081736" cy="3555021"/>
        </p:xfrm>
        <a:graphic>
          <a:graphicData uri="http://schemas.openxmlformats.org/drawingml/2006/table">
            <a:tbl>
              <a:tblPr/>
              <a:tblGrid>
                <a:gridCol w="731151">
                  <a:extLst>
                    <a:ext uri="{9D8B030D-6E8A-4147-A177-3AD203B41FA5}">
                      <a16:colId xmlns:a16="http://schemas.microsoft.com/office/drawing/2014/main" val="2811556029"/>
                    </a:ext>
                  </a:extLst>
                </a:gridCol>
                <a:gridCol w="1218585">
                  <a:extLst>
                    <a:ext uri="{9D8B030D-6E8A-4147-A177-3AD203B41FA5}">
                      <a16:colId xmlns:a16="http://schemas.microsoft.com/office/drawing/2014/main" val="3732512200"/>
                    </a:ext>
                  </a:extLst>
                </a:gridCol>
                <a:gridCol w="684000">
                  <a:extLst>
                    <a:ext uri="{9D8B030D-6E8A-4147-A177-3AD203B41FA5}">
                      <a16:colId xmlns:a16="http://schemas.microsoft.com/office/drawing/2014/main" val="3577297448"/>
                    </a:ext>
                  </a:extLst>
                </a:gridCol>
                <a:gridCol w="864000">
                  <a:extLst>
                    <a:ext uri="{9D8B030D-6E8A-4147-A177-3AD203B41FA5}">
                      <a16:colId xmlns:a16="http://schemas.microsoft.com/office/drawing/2014/main" val="2829233624"/>
                    </a:ext>
                  </a:extLst>
                </a:gridCol>
                <a:gridCol w="720000">
                  <a:extLst>
                    <a:ext uri="{9D8B030D-6E8A-4147-A177-3AD203B41FA5}">
                      <a16:colId xmlns:a16="http://schemas.microsoft.com/office/drawing/2014/main" val="568305091"/>
                    </a:ext>
                  </a:extLst>
                </a:gridCol>
                <a:gridCol w="864000">
                  <a:extLst>
                    <a:ext uri="{9D8B030D-6E8A-4147-A177-3AD203B41FA5}">
                      <a16:colId xmlns:a16="http://schemas.microsoft.com/office/drawing/2014/main" val="2299995682"/>
                    </a:ext>
                  </a:extLst>
                </a:gridCol>
              </a:tblGrid>
              <a:tr h="302739">
                <a:tc>
                  <a:txBody>
                    <a:bodyPr/>
                    <a:lstStyle/>
                    <a:p>
                      <a:pPr algn="l"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　</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l"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　</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gridSpan="2">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府大</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旧府大</a:t>
                      </a:r>
                    </a:p>
                  </a:txBody>
                  <a:tcPr marL="45720" marR="45720"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gridSpan="2">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市大</a:t>
                      </a:r>
                    </a:p>
                  </a:txBody>
                  <a:tcPr marL="31652" marR="31652" marT="31652" marB="31652"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旧市大</a:t>
                      </a:r>
                    </a:p>
                  </a:txBody>
                  <a:tcPr marL="45720" marR="45720" anchor="ctr">
                    <a:lnL w="9525" cap="flat" cmpd="sng" algn="ctr">
                      <a:solidFill>
                        <a:schemeClr val="bg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34908903"/>
                  </a:ext>
                </a:extLst>
              </a:tr>
              <a:tr h="302739">
                <a:tc rowSpan="5">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授業料</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200" b="0" i="0" u="none" strike="noStrike" baseline="0" dirty="0">
                          <a:solidFill>
                            <a:schemeClr val="tx1"/>
                          </a:solidFill>
                          <a:effectLst/>
                          <a:latin typeface="Meiryo UI" panose="020B0604030504040204" pitchFamily="50" charset="-128"/>
                          <a:ea typeface="Meiryo UI" panose="020B0604030504040204" pitchFamily="50" charset="-128"/>
                        </a:rPr>
                        <a:t>学生</a:t>
                      </a:r>
                      <a:endParaRPr lang="ja-JP" altLang="en-US" sz="1200" b="0" i="0" u="none" strike="sngStrike" baseline="0"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535,800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535,800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81389486"/>
                  </a:ext>
                </a:extLst>
              </a:tr>
              <a:tr h="302739">
                <a:tc vMerge="1">
                  <a:txBody>
                    <a:bodyPr/>
                    <a:lstStyle/>
                    <a:p>
                      <a:endParaRPr kumimoji="1" lang="ja-JP" altLang="en-US"/>
                    </a:p>
                  </a:txBody>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科目等履修生</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１単位　　</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１単位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1042349"/>
                  </a:ext>
                </a:extLst>
              </a:tr>
              <a:tr h="302739">
                <a:tc vMerge="1">
                  <a:txBody>
                    <a:bodyPr/>
                    <a:lstStyle/>
                    <a:p>
                      <a:endParaRPr kumimoji="1" lang="ja-JP" altLang="en-US"/>
                    </a:p>
                  </a:txBody>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研修生・研究生</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月額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29,700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月額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29,700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27928900"/>
                  </a:ext>
                </a:extLst>
              </a:tr>
              <a:tr h="302739">
                <a:tc vMerge="1">
                  <a:txBody>
                    <a:bodyPr/>
                    <a:lstStyle/>
                    <a:p>
                      <a:endParaRPr kumimoji="1" lang="ja-JP" altLang="en-US"/>
                    </a:p>
                  </a:txBody>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特別履修生</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１単位　　</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ー</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1874200"/>
                  </a:ext>
                </a:extLst>
              </a:tr>
              <a:tr h="302739">
                <a:tc vMerge="1">
                  <a:txBody>
                    <a:bodyPr/>
                    <a:lstStyle/>
                    <a:p>
                      <a:endParaRPr kumimoji="1" lang="ja-JP" altLang="en-US"/>
                    </a:p>
                  </a:txBody>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特別研究生</a:t>
                      </a:r>
                    </a:p>
                  </a:txBody>
                  <a:tcPr marL="31652" marR="31652" marT="31652" marB="3165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月額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29,700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200" b="0" i="0" u="none" strike="noStrike">
                          <a:solidFill>
                            <a:schemeClr val="tx1"/>
                          </a:solidFill>
                          <a:effectLst/>
                          <a:latin typeface="Meiryo UI" panose="020B0604030504040204" pitchFamily="50" charset="-128"/>
                          <a:ea typeface="Meiryo UI" panose="020B0604030504040204" pitchFamily="50" charset="-128"/>
                        </a:rPr>
                        <a:t>ー</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0246945"/>
                  </a:ext>
                </a:extLst>
              </a:tr>
              <a:tr h="527631">
                <a:tc gridSpan="2">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実験機器充実負担金</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・実習充実負担金</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年額</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185,000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ー</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5912644"/>
                  </a:ext>
                </a:extLst>
              </a:tr>
              <a:tr h="302739">
                <a:tc gridSpan="2">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学位</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論文</a:t>
                      </a: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審査料</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１件</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57,000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１件</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57,000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8717807"/>
                  </a:ext>
                </a:extLst>
              </a:tr>
              <a:tr h="302739">
                <a:tc gridSpan="2">
                  <a:txBody>
                    <a:bodyPr/>
                    <a:lstStyle/>
                    <a:p>
                      <a:pPr algn="ctr" fontAlgn="ct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卒業証明書等</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交付</a:t>
                      </a:r>
                      <a:r>
                        <a:rPr lang="zh-TW" altLang="en-US" sz="1200" b="0" i="0" u="none" strike="noStrike" dirty="0">
                          <a:solidFill>
                            <a:schemeClr val="tx1"/>
                          </a:solidFill>
                          <a:effectLst/>
                          <a:latin typeface="Meiryo UI" panose="020B0604030504040204" pitchFamily="50" charset="-128"/>
                          <a:ea typeface="Meiryo UI" panose="020B0604030504040204" pitchFamily="50" charset="-128"/>
                        </a:rPr>
                        <a:t>手数料</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hMerge="1">
                  <a:txBody>
                    <a:bodyPr/>
                    <a:lstStyle/>
                    <a:p>
                      <a:endParaRPr kumimoji="1" lang="ja-JP" altLang="en-US"/>
                    </a:p>
                  </a:txBody>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１通</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noFill/>
                  </a:tcPr>
                </a:tc>
                <a:tc>
                  <a:txBody>
                    <a:bodyPr/>
                    <a:lstStyle/>
                    <a:p>
                      <a:pPr algn="l"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ー</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noFill/>
                  </a:tcPr>
                </a:tc>
                <a:extLst>
                  <a:ext uri="{0D108BD9-81ED-4DB2-BD59-A6C34878D82A}">
                    <a16:rowId xmlns:a16="http://schemas.microsoft.com/office/drawing/2014/main" val="833769491"/>
                  </a:ext>
                </a:extLst>
              </a:tr>
              <a:tr h="302739">
                <a:tc>
                  <a:txBody>
                    <a:bodyPr/>
                    <a:lstStyle/>
                    <a:p>
                      <a:pPr algn="ctr" fontAlgn="ctr"/>
                      <a:r>
                        <a:rPr lang="ja-JP" altLang="en-US" sz="1200" b="0" i="0" u="none" strike="noStrike">
                          <a:solidFill>
                            <a:schemeClr val="tx1"/>
                          </a:solidFill>
                          <a:effectLst/>
                          <a:latin typeface="Meiryo UI" panose="020B0604030504040204" pitchFamily="50" charset="-128"/>
                          <a:ea typeface="Meiryo UI" panose="020B0604030504040204" pitchFamily="50" charset="-128"/>
                        </a:rPr>
                        <a:t>　</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a:noFill/>
                    </a:lnB>
                    <a:noFill/>
                  </a:tcPr>
                </a:tc>
                <a:tc rowSpan="2">
                  <a:txBody>
                    <a:bodyPr/>
                    <a:lstStyle/>
                    <a:p>
                      <a:pPr algn="ct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参考</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徴収額</a:t>
                      </a:r>
                    </a:p>
                  </a:txBody>
                  <a:tcPr marL="31652" marR="31652" marT="31652" marB="31652" anchor="ctr">
                    <a:lnL w="6350" cap="flat" cmpd="sng" algn="ctr">
                      <a:solidFill>
                        <a:srgbClr val="000000"/>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在学生</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noFill/>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無料</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noFill/>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在学生</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noFill/>
                  </a:tcPr>
                </a:tc>
                <a:extLst>
                  <a:ext uri="{0D108BD9-81ED-4DB2-BD59-A6C34878D82A}">
                    <a16:rowId xmlns:a16="http://schemas.microsoft.com/office/drawing/2014/main" val="492120179"/>
                  </a:ext>
                </a:extLst>
              </a:tr>
              <a:tr h="302739">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p>
                  </a:txBody>
                  <a:tcPr marL="31652" marR="31652" marT="31652" marB="31652" anchor="ctr">
                    <a:lnL w="12700" cap="flat" cmpd="sng" algn="ctr">
                      <a:solidFill>
                        <a:schemeClr val="tx1"/>
                      </a:solidFill>
                      <a:prstDash val="solid"/>
                      <a:round/>
                      <a:headEnd type="none" w="med" len="med"/>
                      <a:tailEnd type="none" w="med" len="med"/>
                    </a:lnL>
                    <a:lnR w="6350" cap="flat" cmpd="sng" algn="ctr">
                      <a:solidFill>
                        <a:srgbClr val="000000"/>
                      </a:solidFill>
                      <a:prstDash val="dash"/>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卒業生等</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400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卒業生等</a:t>
                      </a:r>
                    </a:p>
                  </a:txBody>
                  <a:tcPr marL="31652" marR="31652" marT="31652" marB="31652" anchor="ctr">
                    <a:lnL w="6350" cap="flat" cmpd="sng" algn="ctr">
                      <a:solidFill>
                        <a:srgbClr val="000000"/>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300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2024733"/>
                  </a:ext>
                </a:extLst>
              </a:tr>
            </a:tbl>
          </a:graphicData>
        </a:graphic>
      </p:graphicFrame>
      <p:graphicFrame>
        <p:nvGraphicFramePr>
          <p:cNvPr id="10" name="表 9">
            <a:extLst>
              <a:ext uri="{FF2B5EF4-FFF2-40B4-BE49-F238E27FC236}">
                <a16:creationId xmlns:a16="http://schemas.microsoft.com/office/drawing/2014/main" id="{0C0C1970-08B4-4CEB-AB37-58CCA3FB25AA}"/>
              </a:ext>
            </a:extLst>
          </p:cNvPr>
          <p:cNvGraphicFramePr>
            <a:graphicFrameLocks noGrp="1"/>
          </p:cNvGraphicFramePr>
          <p:nvPr>
            <p:extLst>
              <p:ext uri="{D42A27DB-BD31-4B8C-83A1-F6EECF244321}">
                <p14:modId xmlns:p14="http://schemas.microsoft.com/office/powerpoint/2010/main" val="1487481611"/>
              </p:ext>
            </p:extLst>
          </p:nvPr>
        </p:nvGraphicFramePr>
        <p:xfrm>
          <a:off x="5916816" y="2523980"/>
          <a:ext cx="2874825" cy="3516388"/>
        </p:xfrm>
        <a:graphic>
          <a:graphicData uri="http://schemas.openxmlformats.org/drawingml/2006/table">
            <a:tbl>
              <a:tblPr/>
              <a:tblGrid>
                <a:gridCol w="684000">
                  <a:extLst>
                    <a:ext uri="{9D8B030D-6E8A-4147-A177-3AD203B41FA5}">
                      <a16:colId xmlns:a16="http://schemas.microsoft.com/office/drawing/2014/main" val="2932424568"/>
                    </a:ext>
                  </a:extLst>
                </a:gridCol>
                <a:gridCol w="864000">
                  <a:extLst>
                    <a:ext uri="{9D8B030D-6E8A-4147-A177-3AD203B41FA5}">
                      <a16:colId xmlns:a16="http://schemas.microsoft.com/office/drawing/2014/main" val="2030095811"/>
                    </a:ext>
                  </a:extLst>
                </a:gridCol>
                <a:gridCol w="1326825">
                  <a:extLst>
                    <a:ext uri="{9D8B030D-6E8A-4147-A177-3AD203B41FA5}">
                      <a16:colId xmlns:a16="http://schemas.microsoft.com/office/drawing/2014/main" val="2928610865"/>
                    </a:ext>
                  </a:extLst>
                </a:gridCol>
              </a:tblGrid>
              <a:tr h="295564">
                <a:tc gridSpan="2">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大阪公立大学</a:t>
                      </a:r>
                    </a:p>
                  </a:txBody>
                  <a:tcPr marL="31652" marR="31652" marT="31652" marB="31652" anchor="ctr">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pPr algn="ctr" fontAlgn="ctr"/>
                      <a:r>
                        <a:rPr lang="ja-JP" altLang="en-US" sz="1100" b="1" i="0" u="none" strike="noStrike" dirty="0">
                          <a:solidFill>
                            <a:srgbClr val="000000"/>
                          </a:solidFill>
                          <a:effectLst/>
                          <a:latin typeface="Meiryo UI" panose="020B0604030504040204" pitchFamily="50" charset="-128"/>
                          <a:ea typeface="Meiryo UI" panose="020B0604030504040204" pitchFamily="50" charset="-128"/>
                        </a:rPr>
                        <a:t>旧府大</a:t>
                      </a:r>
                    </a:p>
                  </a:txBody>
                  <a:tcPr marL="45720" marR="45720" anchor="ctr">
                    <a:lnL w="9525" cap="flat" cmpd="sng" algn="ctr">
                      <a:solidFill>
                        <a:schemeClr val="bg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rPr>
                        <a:t>備考</a:t>
                      </a: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32810962"/>
                  </a:ext>
                </a:extLst>
              </a:tr>
              <a:tr h="34627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年額</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535,800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現行と</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同額</a:t>
                      </a:r>
                      <a:endParaRPr lang="en-US" altLang="ja-JP"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323193"/>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１単位　　</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3340179"/>
                  </a:ext>
                </a:extLst>
              </a:tr>
              <a:tr h="34627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月額</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29,700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361672"/>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１単位　　</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14,800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569643"/>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月額</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29,700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113498"/>
                  </a:ext>
                </a:extLst>
              </a:tr>
              <a:tr h="40863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年額</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185,000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7198965"/>
                  </a:ext>
                </a:extLst>
              </a:tr>
              <a:tr h="346270">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１件</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57,000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r"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8748802"/>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１通</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a:txBody>
                    <a:bodyPr/>
                    <a:lstStyle/>
                    <a:p>
                      <a:pPr algn="ct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改定</a:t>
                      </a: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extLst>
                  <a:ext uri="{0D108BD9-81ED-4DB2-BD59-A6C34878D82A}">
                    <a16:rowId xmlns:a16="http://schemas.microsoft.com/office/drawing/2014/main" val="396483642"/>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在学生</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無料</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tcPr>
                </a:tc>
                <a:tc>
                  <a:txBody>
                    <a:bodyPr/>
                    <a:lstStyle/>
                    <a:p>
                      <a:pPr algn="r"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00000"/>
                      </a:solidFill>
                      <a:prstDash val="dash"/>
                      <a:round/>
                      <a:headEnd type="none" w="med" len="med"/>
                      <a:tailEnd type="none" w="med" len="med"/>
                    </a:lnT>
                    <a:lnB>
                      <a:noFill/>
                    </a:lnB>
                  </a:tcPr>
                </a:tc>
                <a:extLst>
                  <a:ext uri="{0D108BD9-81ED-4DB2-BD59-A6C34878D82A}">
                    <a16:rowId xmlns:a16="http://schemas.microsoft.com/office/drawing/2014/main" val="3919235683"/>
                  </a:ext>
                </a:extLst>
              </a:tr>
              <a:tr h="295564">
                <a:tc>
                  <a:txBody>
                    <a:bodyPr/>
                    <a:lstStyle/>
                    <a:p>
                      <a:pPr algn="l"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卒業生等</a:t>
                      </a:r>
                    </a:p>
                  </a:txBody>
                  <a:tcPr marL="31652" marR="31652" marT="31652" marB="31652" anchor="ctr">
                    <a:lnL w="2857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r" fontAlgn="ct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　</a:t>
                      </a:r>
                      <a:r>
                        <a:rPr lang="en-US" altLang="ja-JP" sz="1200" b="0" i="0" u="none" strike="noStrike" dirty="0">
                          <a:solidFill>
                            <a:schemeClr val="tx1"/>
                          </a:solidFill>
                          <a:effectLst/>
                          <a:latin typeface="Meiryo UI" panose="020B0604030504040204" pitchFamily="50" charset="-128"/>
                          <a:ea typeface="Meiryo UI" panose="020B0604030504040204" pitchFamily="50" charset="-128"/>
                        </a:rPr>
                        <a:t>500</a:t>
                      </a:r>
                      <a:r>
                        <a:rPr lang="ja-JP" altLang="en-US" sz="1200" b="0" i="0" u="none" strike="noStrike" dirty="0">
                          <a:solidFill>
                            <a:schemeClr val="tx1"/>
                          </a:solidFill>
                          <a:effectLst/>
                          <a:latin typeface="Meiryo UI" panose="020B0604030504040204" pitchFamily="50" charset="-128"/>
                          <a:ea typeface="Meiryo UI" panose="020B0604030504040204" pitchFamily="50" charset="-128"/>
                        </a:rPr>
                        <a:t>円</a:t>
                      </a:r>
                    </a:p>
                  </a:txBody>
                  <a:tcPr marL="31652" marR="31652" marT="31652" marB="31652" anchor="ctr">
                    <a:lnL w="9525"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tc>
                  <a:txBody>
                    <a:bodyPr/>
                    <a:lstStyle/>
                    <a:p>
                      <a:pPr algn="r" fontAlgn="ct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31652" marR="31652" marT="31652" marB="31652" anchor="ctr">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966932"/>
                  </a:ext>
                </a:extLst>
              </a:tr>
            </a:tbl>
          </a:graphicData>
        </a:graphic>
      </p:graphicFrame>
      <p:sp>
        <p:nvSpPr>
          <p:cNvPr id="12" name="フローチャート: 抜出し 11">
            <a:extLst>
              <a:ext uri="{FF2B5EF4-FFF2-40B4-BE49-F238E27FC236}">
                <a16:creationId xmlns:a16="http://schemas.microsoft.com/office/drawing/2014/main" id="{D9A80C68-3141-48FC-865F-8A50D7AB0C07}"/>
              </a:ext>
            </a:extLst>
          </p:cNvPr>
          <p:cNvSpPr/>
          <p:nvPr/>
        </p:nvSpPr>
        <p:spPr>
          <a:xfrm rot="5400000">
            <a:off x="4087824" y="4293835"/>
            <a:ext cx="3204000" cy="180000"/>
          </a:xfrm>
          <a:prstGeom prst="flowChartExtra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ABB5600A-18ED-4755-9DA7-CCD24E3663C1}"/>
              </a:ext>
            </a:extLst>
          </p:cNvPr>
          <p:cNvSpPr txBox="1"/>
          <p:nvPr/>
        </p:nvSpPr>
        <p:spPr>
          <a:xfrm>
            <a:off x="246079" y="6198645"/>
            <a:ext cx="8573688" cy="444730"/>
          </a:xfrm>
          <a:prstGeom prst="rect">
            <a:avLst/>
          </a:prstGeom>
          <a:noFill/>
        </p:spPr>
        <p:txBody>
          <a:bodyPr wrap="square" lIns="36000" tIns="36000" rIns="36000" bIns="36000" rtlCol="0">
            <a:noAutofit/>
          </a:bodyPr>
          <a:lstStyle/>
          <a:p>
            <a:pPr defTabSz="316520">
              <a:lnSpc>
                <a:spcPts val="1000"/>
              </a:lnSpc>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１　法科大学院の学生の授業料の上限については、年額</a:t>
            </a:r>
            <a:r>
              <a:rPr lang="en-US" altLang="ja-JP" sz="1000" dirty="0">
                <a:latin typeface="Meiryo UI" panose="020B0604030504040204" pitchFamily="50" charset="-128"/>
                <a:ea typeface="Meiryo UI" panose="020B0604030504040204" pitchFamily="50" charset="-128"/>
              </a:rPr>
              <a:t>804,000</a:t>
            </a:r>
            <a:r>
              <a:rPr lang="ja-JP" altLang="en-US" sz="1000" dirty="0">
                <a:latin typeface="Meiryo UI" panose="020B0604030504040204" pitchFamily="50" charset="-128"/>
                <a:ea typeface="Meiryo UI" panose="020B0604030504040204" pitchFamily="50" charset="-128"/>
              </a:rPr>
              <a:t>円（現行通り）。</a:t>
            </a:r>
            <a:endParaRPr lang="en-US" altLang="ja-JP" sz="1000" dirty="0">
              <a:latin typeface="Meiryo UI" panose="020B0604030504040204" pitchFamily="50" charset="-128"/>
              <a:ea typeface="Meiryo UI" panose="020B0604030504040204" pitchFamily="50" charset="-128"/>
            </a:endParaRPr>
          </a:p>
          <a:p>
            <a:pPr defTabSz="316520">
              <a:lnSpc>
                <a:spcPts val="1000"/>
              </a:lnSpc>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２　獣医臨床センターの診察料等、医学部附属病院の使用料等の上限については、現行通り。</a:t>
            </a:r>
            <a:endParaRPr lang="en-US" altLang="ja-JP" sz="1000" dirty="0">
              <a:latin typeface="Meiryo UI" panose="020B0604030504040204" pitchFamily="50" charset="-128"/>
              <a:ea typeface="Meiryo UI" panose="020B0604030504040204" pitchFamily="50" charset="-128"/>
            </a:endParaRPr>
          </a:p>
          <a:p>
            <a:pPr defTabSz="316520">
              <a:lnSpc>
                <a:spcPts val="1000"/>
              </a:lnSpc>
              <a:defRPr/>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３　上記に定めるもののほか、料金を徴収する必要がある場合の上限額は、実費相当額とする</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対象：研究料、公開講座の受講料、研究用の機器の利用料等</a:t>
            </a:r>
            <a:r>
              <a:rPr lang="en-US" altLang="ja-JP" sz="1000" dirty="0">
                <a:latin typeface="Meiryo UI" panose="020B0604030504040204" pitchFamily="50" charset="-128"/>
                <a:ea typeface="Meiryo UI" panose="020B0604030504040204" pitchFamily="50" charset="-128"/>
              </a:rPr>
              <a:t>)</a:t>
            </a:r>
          </a:p>
          <a:p>
            <a:pPr defTabSz="316520">
              <a:defRPr/>
            </a:pP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33300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スライド番号プレースホルダー 5">
            <a:extLst>
              <a:ext uri="{FF2B5EF4-FFF2-40B4-BE49-F238E27FC236}">
                <a16:creationId xmlns:a16="http://schemas.microsoft.com/office/drawing/2014/main" id="{E6B31262-13C8-48F9-BB82-9A9F381A6B7F}"/>
              </a:ext>
            </a:extLst>
          </p:cNvPr>
          <p:cNvSpPr>
            <a:spLocks noGrp="1"/>
          </p:cNvSpPr>
          <p:nvPr>
            <p:ph type="sldNum" sz="quarter" idx="4"/>
          </p:nvPr>
        </p:nvSpPr>
        <p:spPr>
          <a:xfrm>
            <a:off x="8590697" y="6336404"/>
            <a:ext cx="538300" cy="540000"/>
          </a:xfrm>
        </p:spPr>
        <p:txBody>
          <a:bodyPr/>
          <a:lstStyle/>
          <a:p>
            <a:fld id="{550421A8-C61C-410E-BA7B-E5598F9B6D0D}" type="slidenum">
              <a:rPr lang="ja-JP" altLang="en-US" sz="1800" smtClean="0"/>
              <a:pPr/>
              <a:t>6</a:t>
            </a:fld>
            <a:endParaRPr lang="ja-JP" altLang="en-US" sz="1800" dirty="0"/>
          </a:p>
        </p:txBody>
      </p:sp>
      <p:sp>
        <p:nvSpPr>
          <p:cNvPr id="9" name="正方形/長方形 8">
            <a:extLst>
              <a:ext uri="{FF2B5EF4-FFF2-40B4-BE49-F238E27FC236}">
                <a16:creationId xmlns:a16="http://schemas.microsoft.com/office/drawing/2014/main" id="{73DC8C13-58B4-48C5-B670-ED1F20DDDA2A}"/>
              </a:ext>
            </a:extLst>
          </p:cNvPr>
          <p:cNvSpPr/>
          <p:nvPr/>
        </p:nvSpPr>
        <p:spPr>
          <a:xfrm>
            <a:off x="-1" y="419011"/>
            <a:ext cx="9143999" cy="379347"/>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2400"/>
              </a:lnSpc>
            </a:pPr>
            <a:r>
              <a:rPr kumimoji="0" lang="ja-JP" altLang="en-US" sz="1600"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地方独立行政法人法（抜粋）</a:t>
            </a:r>
            <a:endParaRPr kumimoji="0" lang="en-US" altLang="ja-JP" b="1" dirty="0">
              <a:solidFill>
                <a:schemeClr val="bg2">
                  <a:lumMod val="50000"/>
                </a:scheme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73DC8C13-58B4-48C5-B670-ED1F20DDDA2A}"/>
              </a:ext>
            </a:extLst>
          </p:cNvPr>
          <p:cNvSpPr/>
          <p:nvPr/>
        </p:nvSpPr>
        <p:spPr>
          <a:xfrm>
            <a:off x="1" y="-1"/>
            <a:ext cx="9143999" cy="396000"/>
          </a:xfrm>
          <a:prstGeom prst="rect">
            <a:avLst/>
          </a:prstGeom>
          <a:solidFill>
            <a:schemeClr val="accent2"/>
          </a:solid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3000"/>
              </a:lnSpc>
            </a:pPr>
            <a:r>
              <a:rPr kumimoji="0" lang="ja-JP" altLang="en-US"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rPr>
              <a:t>◆関係法令</a:t>
            </a:r>
            <a:endParaRPr kumimoji="0" lang="en-US" altLang="ja-JP" b="1" dirty="0">
              <a:solidFill>
                <a:schemeClr val="bg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73DC8C13-58B4-48C5-B670-ED1F20DDDA2A}"/>
              </a:ext>
            </a:extLst>
          </p:cNvPr>
          <p:cNvSpPr/>
          <p:nvPr/>
        </p:nvSpPr>
        <p:spPr>
          <a:xfrm>
            <a:off x="193182" y="731874"/>
            <a:ext cx="8796271" cy="6019304"/>
          </a:xfrm>
          <a:prstGeom prst="rect">
            <a:avLst/>
          </a:prstGeom>
          <a:noFill/>
          <a:ln w="3175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（定款）</a:t>
            </a:r>
          </a:p>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第８条</a:t>
            </a:r>
            <a:r>
              <a:rPr lang="ja-JP" altLang="en-US" sz="1200" dirty="0">
                <a:solidFill>
                  <a:schemeClr val="tx1"/>
                </a:solidFill>
                <a:latin typeface="メイリオ" panose="020B0604030504040204" pitchFamily="50" charset="-128"/>
                <a:ea typeface="メイリオ" panose="020B0604030504040204" pitchFamily="50" charset="-128"/>
              </a:rPr>
              <a:t>　地方独立行政法人の定款には、次に掲げる事項を規定しなければならない。</a:t>
            </a:r>
          </a:p>
          <a:p>
            <a:pPr>
              <a:lnSpc>
                <a:spcPts val="2200"/>
              </a:lnSpc>
            </a:pPr>
            <a:r>
              <a:rPr lang="ja-JP" altLang="en-US" sz="1200" dirty="0" smtClean="0">
                <a:solidFill>
                  <a:schemeClr val="tx1"/>
                </a:solidFill>
                <a:latin typeface="メイリオ" panose="020B0604030504040204" pitchFamily="50" charset="-128"/>
                <a:ea typeface="メイリオ" panose="020B0604030504040204" pitchFamily="50" charset="-128"/>
              </a:rPr>
              <a:t>１</a:t>
            </a:r>
            <a:r>
              <a:rPr lang="ja-JP" altLang="en-US" sz="1200" dirty="0">
                <a:solidFill>
                  <a:schemeClr val="tx1"/>
                </a:solidFill>
                <a:latin typeface="メイリオ" panose="020B0604030504040204" pitchFamily="50" charset="-128"/>
                <a:ea typeface="メイリオ" panose="020B0604030504040204" pitchFamily="50" charset="-128"/>
              </a:rPr>
              <a:t>　目的</a:t>
            </a:r>
          </a:p>
          <a:p>
            <a:pPr>
              <a:lnSpc>
                <a:spcPts val="2200"/>
              </a:lnSpc>
            </a:pPr>
            <a:r>
              <a:rPr lang="ja-JP" altLang="en-US" sz="1200" dirty="0" smtClean="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・・（中略）・・・</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200" dirty="0" smtClean="0">
                <a:solidFill>
                  <a:schemeClr val="tx1"/>
                </a:solidFill>
                <a:latin typeface="メイリオ" panose="020B0604030504040204" pitchFamily="50" charset="-128"/>
                <a:ea typeface="メイリオ" panose="020B0604030504040204" pitchFamily="50" charset="-128"/>
              </a:rPr>
              <a:t>２</a:t>
            </a:r>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b="1" u="sng" dirty="0">
                <a:solidFill>
                  <a:schemeClr val="tx1"/>
                </a:solidFill>
                <a:latin typeface="メイリオ" panose="020B0604030504040204" pitchFamily="50" charset="-128"/>
                <a:ea typeface="メイリオ" panose="020B0604030504040204" pitchFamily="50" charset="-128"/>
              </a:rPr>
              <a:t>定款の変更は、設立団体</a:t>
            </a:r>
            <a:r>
              <a:rPr lang="ja-JP" altLang="en-US" sz="1200" dirty="0">
                <a:solidFill>
                  <a:schemeClr val="tx1"/>
                </a:solidFill>
                <a:latin typeface="メイリオ" panose="020B0604030504040204" pitchFamily="50" charset="-128"/>
                <a:ea typeface="メイリオ" panose="020B0604030504040204" pitchFamily="50" charset="-128"/>
              </a:rPr>
              <a:t>（設立団体の数を増加させる場合における定款の変更にあっては、設立団体及び加入設立団体（</a:t>
            </a:r>
            <a:r>
              <a:rPr lang="ja-JP" altLang="en-US" sz="1200" dirty="0" smtClean="0">
                <a:solidFill>
                  <a:schemeClr val="tx1"/>
                </a:solidFill>
                <a:latin typeface="メイリオ" panose="020B0604030504040204" pitchFamily="50" charset="-128"/>
                <a:ea typeface="メイリオ" panose="020B0604030504040204" pitchFamily="50" charset="-128"/>
              </a:rPr>
              <a:t>新たに</a:t>
            </a:r>
            <a:r>
              <a:rPr lang="ja-JP" altLang="en-US" sz="1200" dirty="0">
                <a:solidFill>
                  <a:schemeClr val="tx1"/>
                </a:solidFill>
                <a:latin typeface="メイリオ" panose="020B0604030504040204" pitchFamily="50" charset="-128"/>
                <a:ea typeface="メイリオ" panose="020B0604030504040204" pitchFamily="50" charset="-128"/>
              </a:rPr>
              <a:t>設立団体となる地方公共団体をいう。以下同じ。））</a:t>
            </a:r>
            <a:r>
              <a:rPr lang="ja-JP" altLang="en-US" sz="1200" b="1" u="sng" dirty="0">
                <a:solidFill>
                  <a:schemeClr val="tx1"/>
                </a:solidFill>
                <a:latin typeface="メイリオ" panose="020B0604030504040204" pitchFamily="50" charset="-128"/>
                <a:ea typeface="メイリオ" panose="020B0604030504040204" pitchFamily="50" charset="-128"/>
              </a:rPr>
              <a:t>の議会の議決を経て</a:t>
            </a:r>
            <a:r>
              <a:rPr lang="ja-JP" altLang="en-US" sz="1200" dirty="0">
                <a:solidFill>
                  <a:schemeClr val="tx1"/>
                </a:solidFill>
                <a:latin typeface="メイリオ" panose="020B0604030504040204" pitchFamily="50" charset="-128"/>
                <a:ea typeface="メイリオ" panose="020B0604030504040204" pitchFamily="50" charset="-128"/>
              </a:rPr>
              <a:t>前条の規定の例により総務大臣又は都道府県知事の認可を受けなければ、その効力を生じない。ただし、その変更が政令で定める軽微なものであるときは、この限りでない。</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r>
              <a:rPr lang="en-US" altLang="ja-JP" sz="1200" b="1" dirty="0">
                <a:solidFill>
                  <a:schemeClr val="tx1"/>
                </a:solidFill>
                <a:latin typeface="メイリオ" panose="020B0604030504040204" pitchFamily="50" charset="-128"/>
                <a:ea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rPr>
              <a:t>料金</a:t>
            </a:r>
            <a:r>
              <a:rPr lang="en-US" altLang="ja-JP" sz="1200" b="1" dirty="0">
                <a:solidFill>
                  <a:schemeClr val="tx1"/>
                </a:solidFill>
                <a:latin typeface="メイリオ" panose="020B0604030504040204" pitchFamily="50" charset="-128"/>
                <a:ea typeface="メイリオ" panose="020B0604030504040204" pitchFamily="50" charset="-128"/>
              </a:rPr>
              <a:t>)</a:t>
            </a:r>
          </a:p>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第</a:t>
            </a:r>
            <a:r>
              <a:rPr lang="en-US" altLang="ja-JP" sz="1200" b="1" dirty="0">
                <a:solidFill>
                  <a:schemeClr val="tx1"/>
                </a:solidFill>
                <a:latin typeface="メイリオ" panose="020B0604030504040204" pitchFamily="50" charset="-128"/>
                <a:ea typeface="メイリオ" panose="020B0604030504040204" pitchFamily="50" charset="-128"/>
              </a:rPr>
              <a:t>23</a:t>
            </a:r>
            <a:r>
              <a:rPr lang="ja-JP" altLang="en-US" sz="1200" b="1" dirty="0">
                <a:solidFill>
                  <a:schemeClr val="tx1"/>
                </a:solidFill>
                <a:latin typeface="メイリオ" panose="020B0604030504040204" pitchFamily="50" charset="-128"/>
                <a:ea typeface="メイリオ" panose="020B0604030504040204" pitchFamily="50" charset="-128"/>
              </a:rPr>
              <a:t>条</a:t>
            </a:r>
            <a:r>
              <a:rPr lang="ja-JP" altLang="en-US" sz="1200" dirty="0">
                <a:solidFill>
                  <a:schemeClr val="tx1"/>
                </a:solidFill>
                <a:latin typeface="メイリオ" panose="020B0604030504040204" pitchFamily="50" charset="-128"/>
                <a:ea typeface="メイリオ" panose="020B0604030504040204" pitchFamily="50" charset="-128"/>
              </a:rPr>
              <a:t>　地方独立行政法人は、その業務に関して料金を徴収するときは、</a:t>
            </a:r>
            <a:r>
              <a:rPr lang="ja-JP" altLang="en-US" sz="1200" b="1" u="sng" dirty="0">
                <a:solidFill>
                  <a:schemeClr val="tx1"/>
                </a:solidFill>
                <a:latin typeface="メイリオ" panose="020B0604030504040204" pitchFamily="50" charset="-128"/>
                <a:ea typeface="メイリオ" panose="020B0604030504040204" pitchFamily="50" charset="-128"/>
              </a:rPr>
              <a:t>あらかじめ、料金の上限を定め、設立団体の長の認可を受けなければならない。</a:t>
            </a:r>
            <a:r>
              <a:rPr lang="ja-JP" altLang="en-US" sz="1200" dirty="0">
                <a:solidFill>
                  <a:schemeClr val="tx1"/>
                </a:solidFill>
                <a:latin typeface="メイリオ" panose="020B0604030504040204" pitchFamily="50" charset="-128"/>
                <a:ea typeface="メイリオ" panose="020B0604030504040204" pitchFamily="50" charset="-128"/>
              </a:rPr>
              <a:t>これを変更しようとするときも、同様とする。</a:t>
            </a:r>
          </a:p>
          <a:p>
            <a:pPr>
              <a:lnSpc>
                <a:spcPts val="2200"/>
              </a:lnSpc>
            </a:pPr>
            <a:r>
              <a:rPr lang="ja-JP" altLang="en-US" sz="1200" dirty="0">
                <a:solidFill>
                  <a:schemeClr val="tx1"/>
                </a:solidFill>
                <a:latin typeface="メイリオ" panose="020B0604030504040204" pitchFamily="50" charset="-128"/>
                <a:ea typeface="メイリオ" panose="020B0604030504040204" pitchFamily="50" charset="-128"/>
              </a:rPr>
              <a:t>２　</a:t>
            </a:r>
            <a:r>
              <a:rPr lang="ja-JP" altLang="en-US" sz="1200" b="1" u="sng" dirty="0">
                <a:solidFill>
                  <a:schemeClr val="tx1"/>
                </a:solidFill>
                <a:latin typeface="メイリオ" panose="020B0604030504040204" pitchFamily="50" charset="-128"/>
                <a:ea typeface="メイリオ" panose="020B0604030504040204" pitchFamily="50" charset="-128"/>
              </a:rPr>
              <a:t>設立団体の長は、前項の認可をしようとするときは、あらかじめ、議会の議決を経なければならない。</a:t>
            </a:r>
          </a:p>
          <a:p>
            <a:pPr>
              <a:lnSpc>
                <a:spcPts val="2200"/>
              </a:lnSpc>
            </a:pPr>
            <a:r>
              <a:rPr lang="zh-TW" altLang="en-US" sz="1200" b="1" dirty="0">
                <a:solidFill>
                  <a:schemeClr val="tx1"/>
                </a:solidFill>
                <a:latin typeface="メイリオ" panose="020B0604030504040204" pitchFamily="50" charset="-128"/>
                <a:ea typeface="メイリオ" panose="020B0604030504040204" pitchFamily="50" charset="-128"/>
              </a:rPr>
              <a:t>（中期目標）</a:t>
            </a:r>
            <a:endParaRPr lang="en-US" altLang="zh-TW" sz="1200" b="1"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第</a:t>
            </a:r>
            <a:r>
              <a:rPr lang="en-US" altLang="ja-JP" sz="1200" b="1" dirty="0">
                <a:solidFill>
                  <a:schemeClr val="tx1"/>
                </a:solidFill>
                <a:latin typeface="メイリオ" panose="020B0604030504040204" pitchFamily="50" charset="-128"/>
                <a:ea typeface="メイリオ" panose="020B0604030504040204" pitchFamily="50" charset="-128"/>
              </a:rPr>
              <a:t>25</a:t>
            </a:r>
            <a:r>
              <a:rPr lang="ja-JP" altLang="en-US" sz="1200" b="1" dirty="0">
                <a:solidFill>
                  <a:schemeClr val="tx1"/>
                </a:solidFill>
                <a:latin typeface="メイリオ" panose="020B0604030504040204" pitchFamily="50" charset="-128"/>
                <a:ea typeface="メイリオ" panose="020B0604030504040204" pitchFamily="50" charset="-128"/>
              </a:rPr>
              <a:t>条</a:t>
            </a:r>
            <a:r>
              <a:rPr lang="ja-JP" altLang="en-US" sz="1200" dirty="0">
                <a:solidFill>
                  <a:schemeClr val="tx1"/>
                </a:solidFill>
                <a:latin typeface="メイリオ" panose="020B0604030504040204" pitchFamily="50" charset="-128"/>
                <a:ea typeface="メイリオ" panose="020B0604030504040204" pitchFamily="50" charset="-128"/>
              </a:rPr>
              <a:t>　設立団体の長は、３年以上５年以下の期間において地方独立行政法人が達成すべき</a:t>
            </a:r>
            <a:r>
              <a:rPr lang="ja-JP" altLang="en-US" sz="1200" b="1" u="sng" dirty="0">
                <a:solidFill>
                  <a:schemeClr val="tx1"/>
                </a:solidFill>
                <a:latin typeface="メイリオ" panose="020B0604030504040204" pitchFamily="50" charset="-128"/>
                <a:ea typeface="メイリオ" panose="020B0604030504040204" pitchFamily="50" charset="-128"/>
              </a:rPr>
              <a:t>業務運営に関する目標（以下「中期目標」という。）を定め、当該中期目標を当該地方独立行政法人に指示するとともに、公表しなければならない。当該中期目標を変更したときも、同様とする。</a:t>
            </a:r>
          </a:p>
          <a:p>
            <a:pPr>
              <a:lnSpc>
                <a:spcPts val="2200"/>
              </a:lnSpc>
            </a:pPr>
            <a:r>
              <a:rPr lang="ja-JP" altLang="en-US" sz="1200" dirty="0">
                <a:solidFill>
                  <a:schemeClr val="tx1"/>
                </a:solidFill>
                <a:latin typeface="メイリオ" panose="020B0604030504040204" pitchFamily="50" charset="-128"/>
                <a:ea typeface="メイリオ" panose="020B0604030504040204" pitchFamily="50" charset="-128"/>
              </a:rPr>
              <a:t>・・・（中略）・・・</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200" dirty="0">
                <a:solidFill>
                  <a:schemeClr val="tx1"/>
                </a:solidFill>
                <a:latin typeface="メイリオ" panose="020B0604030504040204" pitchFamily="50" charset="-128"/>
                <a:ea typeface="メイリオ" panose="020B0604030504040204" pitchFamily="50" charset="-128"/>
              </a:rPr>
              <a:t>３　</a:t>
            </a:r>
            <a:r>
              <a:rPr lang="ja-JP" altLang="en-US" sz="1200" b="1" u="sng" dirty="0">
                <a:solidFill>
                  <a:schemeClr val="tx1"/>
                </a:solidFill>
                <a:latin typeface="メイリオ" panose="020B0604030504040204" pitchFamily="50" charset="-128"/>
                <a:ea typeface="メイリオ" panose="020B0604030504040204" pitchFamily="50" charset="-128"/>
              </a:rPr>
              <a:t>設立団体の長は、中期目標を定め、又はこれを変更しようとするときは、あらかじめ、評価委員会の意見を聴くとともに、議会の議決を経なければならない</a:t>
            </a:r>
            <a:r>
              <a:rPr lang="ja-JP" altLang="en-US" sz="1200" dirty="0">
                <a:solidFill>
                  <a:schemeClr val="tx1"/>
                </a:solidFill>
                <a:latin typeface="メイリオ" panose="020B0604030504040204" pitchFamily="50" charset="-128"/>
                <a:ea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（設立団体が二以上である場合の特例）</a:t>
            </a:r>
            <a:endParaRPr lang="en-US" altLang="ja-JP" sz="1200" b="1" dirty="0">
              <a:solidFill>
                <a:schemeClr val="tx1"/>
              </a:solidFill>
              <a:latin typeface="メイリオ" panose="020B0604030504040204" pitchFamily="50" charset="-128"/>
              <a:ea typeface="メイリオ" panose="020B0604030504040204" pitchFamily="50" charset="-128"/>
            </a:endParaRPr>
          </a:p>
          <a:p>
            <a:pPr>
              <a:lnSpc>
                <a:spcPts val="2200"/>
              </a:lnSpc>
            </a:pPr>
            <a:r>
              <a:rPr lang="ja-JP" altLang="en-US" sz="1200" b="1" dirty="0">
                <a:solidFill>
                  <a:schemeClr val="tx1"/>
                </a:solidFill>
                <a:latin typeface="メイリオ" panose="020B0604030504040204" pitchFamily="50" charset="-128"/>
                <a:ea typeface="メイリオ" panose="020B0604030504040204" pitchFamily="50" charset="-128"/>
              </a:rPr>
              <a:t>第</a:t>
            </a:r>
            <a:r>
              <a:rPr lang="en-US" altLang="ja-JP" sz="1200" b="1" dirty="0">
                <a:solidFill>
                  <a:schemeClr val="tx1"/>
                </a:solidFill>
                <a:latin typeface="メイリオ" panose="020B0604030504040204" pitchFamily="50" charset="-128"/>
                <a:ea typeface="メイリオ" panose="020B0604030504040204" pitchFamily="50" charset="-128"/>
              </a:rPr>
              <a:t>123</a:t>
            </a:r>
            <a:r>
              <a:rPr lang="ja-JP" altLang="en-US" sz="1200" b="1" dirty="0">
                <a:solidFill>
                  <a:schemeClr val="tx1"/>
                </a:solidFill>
                <a:latin typeface="メイリオ" panose="020B0604030504040204" pitchFamily="50" charset="-128"/>
                <a:ea typeface="メイリオ" panose="020B0604030504040204" pitchFamily="50" charset="-128"/>
              </a:rPr>
              <a:t>条</a:t>
            </a:r>
            <a:r>
              <a:rPr lang="ja-JP" altLang="en-US" sz="1200" dirty="0">
                <a:solidFill>
                  <a:schemeClr val="tx1"/>
                </a:solidFill>
                <a:latin typeface="メイリオ" panose="020B0604030504040204" pitchFamily="50" charset="-128"/>
                <a:ea typeface="メイリオ" panose="020B0604030504040204" pitchFamily="50" charset="-128"/>
              </a:rPr>
              <a:t>　設立団体が二以上である地方独立行政法人に係る・・・（中略）・・・</a:t>
            </a:r>
            <a:r>
              <a:rPr lang="ja-JP" altLang="en-US" sz="1200" b="1" u="sng" dirty="0">
                <a:solidFill>
                  <a:schemeClr val="tx1"/>
                </a:solidFill>
                <a:latin typeface="メイリオ" panose="020B0604030504040204" pitchFamily="50" charset="-128"/>
                <a:ea typeface="メイリオ" panose="020B0604030504040204" pitchFamily="50" charset="-128"/>
              </a:rPr>
              <a:t>第２３条第１項、第２５条第１項</a:t>
            </a:r>
            <a:r>
              <a:rPr lang="ja-JP" altLang="en-US" sz="1200" dirty="0">
                <a:solidFill>
                  <a:schemeClr val="tx1"/>
                </a:solidFill>
                <a:latin typeface="メイリオ" panose="020B0604030504040204" pitchFamily="50" charset="-128"/>
                <a:ea typeface="メイリオ" panose="020B0604030504040204" pitchFamily="50" charset="-128"/>
              </a:rPr>
              <a:t>及び第２項第１号、・・・（中略）・・・</a:t>
            </a:r>
            <a:r>
              <a:rPr lang="ja-JP" altLang="en-US" sz="1200" b="1" u="sng" dirty="0">
                <a:solidFill>
                  <a:schemeClr val="tx1"/>
                </a:solidFill>
                <a:latin typeface="メイリオ" panose="020B0604030504040204" pitchFamily="50" charset="-128"/>
                <a:ea typeface="メイリオ" panose="020B0604030504040204" pitchFamily="50" charset="-128"/>
              </a:rPr>
              <a:t>に規定する権限の行使については、当該設立団体の長が協議して定めるところによる</a:t>
            </a:r>
            <a:r>
              <a:rPr lang="ja-JP" altLang="en-US" sz="1200" b="1" u="sng" dirty="0" smtClean="0">
                <a:solidFill>
                  <a:schemeClr val="tx1"/>
                </a:solidFill>
                <a:latin typeface="メイリオ" panose="020B0604030504040204" pitchFamily="50" charset="-128"/>
                <a:ea typeface="メイリオ" panose="020B0604030504040204" pitchFamily="50" charset="-128"/>
              </a:rPr>
              <a:t>。</a:t>
            </a:r>
            <a:endParaRPr lang="ja-JP" altLang="en-US" sz="1400" dirty="0">
              <a:solidFill>
                <a:schemeClr val="tx1"/>
              </a:solidFill>
              <a:latin typeface="ＭＳ Ｐ明朝" panose="02020600040205080304" pitchFamily="18" charset="-128"/>
              <a:ea typeface="ＭＳ Ｐ明朝" panose="02020600040205080304" pitchFamily="18" charset="-128"/>
            </a:endParaRPr>
          </a:p>
        </p:txBody>
      </p:sp>
      <p:sp>
        <p:nvSpPr>
          <p:cNvPr id="6" name="テキスト ボックス 5"/>
          <p:cNvSpPr txBox="1"/>
          <p:nvPr/>
        </p:nvSpPr>
        <p:spPr>
          <a:xfrm>
            <a:off x="8139447" y="-9788"/>
            <a:ext cx="1008000" cy="396000"/>
          </a:xfrm>
          <a:prstGeom prst="rect">
            <a:avLst/>
          </a:prstGeom>
          <a:solidFill>
            <a:schemeClr val="accent2"/>
          </a:solidFill>
          <a:ln>
            <a:noFill/>
          </a:ln>
        </p:spPr>
        <p:txBody>
          <a:bodyPr wrap="square" rtlCol="0">
            <a:spAutoFit/>
          </a:bodyPr>
          <a:lstStyle/>
          <a:p>
            <a:pPr algn="ctr">
              <a:lnSpc>
                <a:spcPts val="3000"/>
              </a:lnSpc>
            </a:pPr>
            <a:r>
              <a:rPr kumimoji="1" lang="ja-JP" altLang="en-US" b="1" dirty="0" smtClean="0">
                <a:solidFill>
                  <a:schemeClr val="bg1"/>
                </a:solidFill>
                <a:latin typeface="メイリオ" panose="020B0604030504040204" pitchFamily="50" charset="-128"/>
                <a:ea typeface="メイリオ" panose="020B0604030504040204" pitchFamily="50" charset="-128"/>
              </a:rPr>
              <a:t>参考</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75052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メトロポリタン">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2156</Words>
  <Application>Microsoft Office PowerPoint</Application>
  <PresentationFormat>画面に合わせる (4:3)</PresentationFormat>
  <Paragraphs>228</Paragraphs>
  <Slides>6</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6</vt:i4>
      </vt:variant>
    </vt:vector>
  </HeadingPairs>
  <TitlesOfParts>
    <vt:vector size="18" baseType="lpstr">
      <vt:lpstr>Meiryo UI</vt:lpstr>
      <vt:lpstr>ＭＳ Ｐゴシック</vt:lpstr>
      <vt:lpstr>ＭＳ Ｐ明朝</vt:lpstr>
      <vt:lpstr>MS UI Gothic</vt:lpstr>
      <vt:lpstr>UD Digi Kyokasho NK-R</vt:lpstr>
      <vt:lpstr>メイリオ</vt:lpstr>
      <vt:lpstr>游ゴシック</vt:lpstr>
      <vt:lpstr>Arial</vt:lpstr>
      <vt:lpstr>Calibri Light</vt:lpstr>
      <vt:lpstr>Times New Roman</vt:lpstr>
      <vt:lpstr>Wingdings</vt:lpstr>
      <vt:lpstr>メトロポリタン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2021-09-14T04:27:38Z</dcterms:modified>
</cp:coreProperties>
</file>