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7" r:id="rId2"/>
    <p:sldId id="276" r:id="rId3"/>
    <p:sldId id="318" r:id="rId4"/>
    <p:sldId id="258" r:id="rId5"/>
    <p:sldId id="269" r:id="rId6"/>
    <p:sldId id="317" r:id="rId7"/>
    <p:sldId id="275" r:id="rId8"/>
    <p:sldId id="324" r:id="rId9"/>
    <p:sldId id="283" r:id="rId10"/>
    <p:sldId id="278" r:id="rId11"/>
    <p:sldId id="388" r:id="rId12"/>
    <p:sldId id="383" r:id="rId13"/>
    <p:sldId id="387" r:id="rId14"/>
    <p:sldId id="381" r:id="rId15"/>
    <p:sldId id="356" r:id="rId16"/>
    <p:sldId id="366" r:id="rId17"/>
    <p:sldId id="358" r:id="rId18"/>
    <p:sldId id="377" r:id="rId19"/>
    <p:sldId id="378" r:id="rId20"/>
    <p:sldId id="360" r:id="rId21"/>
    <p:sldId id="361" r:id="rId22"/>
    <p:sldId id="344" r:id="rId23"/>
    <p:sldId id="376" r:id="rId24"/>
    <p:sldId id="342" r:id="rId25"/>
    <p:sldId id="389" r:id="rId26"/>
    <p:sldId id="365" r:id="rId27"/>
  </p:sldIdLst>
  <p:sldSz cx="9144000" cy="6858000" type="screen4x3"/>
  <p:notesSz cx="6735763" cy="987266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5pPr>
    <a:lvl6pPr marL="2286000" algn="l" defTabSz="914400" rtl="0" eaLnBrk="1" latinLnBrk="0" hangingPunct="1">
      <a:defRPr kumimoji="1" kern="1200">
        <a:solidFill>
          <a:schemeClr val="tx1"/>
        </a:solidFill>
        <a:latin typeface="Arial" charset="0"/>
        <a:ea typeface="ＭＳ Ｐゴシック" pitchFamily="4" charset="-128"/>
        <a:cs typeface="+mn-cs"/>
      </a:defRPr>
    </a:lvl6pPr>
    <a:lvl7pPr marL="2743200" algn="l" defTabSz="914400" rtl="0" eaLnBrk="1" latinLnBrk="0" hangingPunct="1">
      <a:defRPr kumimoji="1" kern="1200">
        <a:solidFill>
          <a:schemeClr val="tx1"/>
        </a:solidFill>
        <a:latin typeface="Arial" charset="0"/>
        <a:ea typeface="ＭＳ Ｐゴシック" pitchFamily="4" charset="-128"/>
        <a:cs typeface="+mn-cs"/>
      </a:defRPr>
    </a:lvl7pPr>
    <a:lvl8pPr marL="3200400" algn="l" defTabSz="914400" rtl="0" eaLnBrk="1" latinLnBrk="0" hangingPunct="1">
      <a:defRPr kumimoji="1" kern="1200">
        <a:solidFill>
          <a:schemeClr val="tx1"/>
        </a:solidFill>
        <a:latin typeface="Arial" charset="0"/>
        <a:ea typeface="ＭＳ Ｐゴシック" pitchFamily="4" charset="-128"/>
        <a:cs typeface="+mn-cs"/>
      </a:defRPr>
    </a:lvl8pPr>
    <a:lvl9pPr marL="3657600" algn="l" defTabSz="914400" rtl="0" eaLnBrk="1" latinLnBrk="0" hangingPunct="1">
      <a:defRPr kumimoji="1" kern="1200">
        <a:solidFill>
          <a:schemeClr val="tx1"/>
        </a:solidFill>
        <a:latin typeface="Arial" charset="0"/>
        <a:ea typeface="ＭＳ Ｐゴシック"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406"/>
    <a:srgbClr val="FB1C25"/>
    <a:srgbClr val="415120"/>
    <a:srgbClr val="E869A2"/>
    <a:srgbClr val="4A7EBB"/>
    <a:srgbClr val="FECBF6"/>
    <a:srgbClr val="D7FFAA"/>
    <a:srgbClr val="FFF199"/>
    <a:srgbClr val="D438CD"/>
    <a:srgbClr val="FEB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08" autoAdjust="0"/>
    <p:restoredTop sz="89880" autoAdjust="0"/>
  </p:normalViewPr>
  <p:slideViewPr>
    <p:cSldViewPr snapToGrid="0" snapToObjects="1">
      <p:cViewPr varScale="1">
        <p:scale>
          <a:sx n="117" d="100"/>
          <a:sy n="117" d="100"/>
        </p:scale>
        <p:origin x="259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800"/>
    </p:cViewPr>
  </p:sorterViewPr>
  <p:notesViewPr>
    <p:cSldViewPr snapToGrid="0" snapToObjects="1">
      <p:cViewPr varScale="1">
        <p:scale>
          <a:sx n="115" d="100"/>
          <a:sy n="115" d="100"/>
        </p:scale>
        <p:origin x="2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3713"/>
          </a:xfrm>
          <a:prstGeom prst="rect">
            <a:avLst/>
          </a:prstGeom>
        </p:spPr>
        <p:txBody>
          <a:bodyPr vert="horz" lIns="91434" tIns="45716" rIns="91434" bIns="45716" rtlCol="0"/>
          <a:lstStyle>
            <a:lvl1pPr algn="r">
              <a:defRPr sz="1200"/>
            </a:lvl1pPr>
          </a:lstStyle>
          <a:p>
            <a:fld id="{44B942DF-96A2-4D7B-996A-F70BD72C239E}" type="datetimeFigureOut">
              <a:rPr kumimoji="1" lang="ja-JP" altLang="en-US" smtClean="0"/>
              <a:pPr/>
              <a:t>2022/7/13</a:t>
            </a:fld>
            <a:endParaRPr kumimoji="1" lang="ja-JP" altLang="en-US"/>
          </a:p>
        </p:txBody>
      </p:sp>
      <p:sp>
        <p:nvSpPr>
          <p:cNvPr id="4" name="フッター プレースホルダー 3"/>
          <p:cNvSpPr>
            <a:spLocks noGrp="1"/>
          </p:cNvSpPr>
          <p:nvPr>
            <p:ph type="ftr" sz="quarter" idx="2"/>
          </p:nvPr>
        </p:nvSpPr>
        <p:spPr>
          <a:xfrm>
            <a:off x="1" y="9377363"/>
            <a:ext cx="2919413" cy="493712"/>
          </a:xfrm>
          <a:prstGeom prst="rect">
            <a:avLst/>
          </a:prstGeom>
        </p:spPr>
        <p:txBody>
          <a:bodyPr vert="horz" lIns="91434" tIns="45716" rIns="91434"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363"/>
            <a:ext cx="2919412" cy="493712"/>
          </a:xfrm>
          <a:prstGeom prst="rect">
            <a:avLst/>
          </a:prstGeom>
        </p:spPr>
        <p:txBody>
          <a:bodyPr vert="horz" lIns="91434" tIns="45716" rIns="91434" bIns="45716" rtlCol="0" anchor="b"/>
          <a:lstStyle>
            <a:lvl1pPr algn="r">
              <a:defRPr sz="1200"/>
            </a:lvl1pPr>
          </a:lstStyle>
          <a:p>
            <a:fld id="{2C7CB65A-EA44-4AD2-9EA9-F375898F3DAC}" type="slidenum">
              <a:rPr kumimoji="1" lang="ja-JP" altLang="en-US" smtClean="0"/>
              <a:pPr/>
              <a:t>‹#›</a:t>
            </a:fld>
            <a:endParaRPr kumimoji="1" lang="ja-JP" altLang="en-US"/>
          </a:p>
        </p:txBody>
      </p:sp>
    </p:spTree>
    <p:extLst>
      <p:ext uri="{BB962C8B-B14F-4D97-AF65-F5344CB8AC3E}">
        <p14:creationId xmlns:p14="http://schemas.microsoft.com/office/powerpoint/2010/main" val="84138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8831" cy="493633"/>
          </a:xfrm>
          <a:prstGeom prst="rect">
            <a:avLst/>
          </a:prstGeom>
        </p:spPr>
        <p:txBody>
          <a:bodyPr vert="horz" lIns="91434" tIns="45716" rIns="91434" bIns="45716" rtlCol="0"/>
          <a:lstStyle>
            <a:lvl1pPr algn="l">
              <a:defRPr sz="1200">
                <a:latin typeface="Arial" pitchFamily="4" charset="0"/>
                <a:cs typeface="ＭＳ Ｐゴシック" pitchFamily="4" charset="-128"/>
              </a:defRPr>
            </a:lvl1pPr>
          </a:lstStyle>
          <a:p>
            <a:pPr>
              <a:defRPr/>
            </a:pPr>
            <a:endParaRPr lang="ja-JP" altLang="en-US"/>
          </a:p>
        </p:txBody>
      </p:sp>
      <p:sp>
        <p:nvSpPr>
          <p:cNvPr id="3" name="日付プレースホルダ 2"/>
          <p:cNvSpPr>
            <a:spLocks noGrp="1"/>
          </p:cNvSpPr>
          <p:nvPr>
            <p:ph type="dt" idx="1"/>
          </p:nvPr>
        </p:nvSpPr>
        <p:spPr>
          <a:xfrm>
            <a:off x="3815374" y="1"/>
            <a:ext cx="2918831" cy="493633"/>
          </a:xfrm>
          <a:prstGeom prst="rect">
            <a:avLst/>
          </a:prstGeom>
        </p:spPr>
        <p:txBody>
          <a:bodyPr vert="horz" wrap="square" lIns="91434" tIns="45716" rIns="91434" bIns="45716" numCol="1" anchor="t" anchorCtr="0" compatLnSpc="1">
            <a:prstTxWarp prst="textNoShape">
              <a:avLst/>
            </a:prstTxWarp>
          </a:bodyPr>
          <a:lstStyle>
            <a:lvl1pPr algn="r">
              <a:defRPr sz="1200"/>
            </a:lvl1pPr>
          </a:lstStyle>
          <a:p>
            <a:fld id="{6C6B6471-3230-441A-B2B9-818A9BD765DB}" type="datetime1">
              <a:rPr lang="ja-JP" altLang="en-US"/>
              <a:pPr/>
              <a:t>2022/7/13</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34" tIns="45716" rIns="91434" bIns="45716" rtlCol="0" anchor="ctr"/>
          <a:lstStyle/>
          <a:p>
            <a:pPr lvl="0"/>
            <a:endParaRPr lang="ja-JP" altLang="en-US" noProof="0"/>
          </a:p>
        </p:txBody>
      </p:sp>
      <p:sp>
        <p:nvSpPr>
          <p:cNvPr id="5" name="ノート プレースホルダ 4"/>
          <p:cNvSpPr>
            <a:spLocks noGrp="1"/>
          </p:cNvSpPr>
          <p:nvPr>
            <p:ph type="body" sz="quarter" idx="3"/>
          </p:nvPr>
        </p:nvSpPr>
        <p:spPr>
          <a:xfrm>
            <a:off x="673577" y="4689515"/>
            <a:ext cx="5388610" cy="4442698"/>
          </a:xfrm>
          <a:prstGeom prst="rect">
            <a:avLst/>
          </a:prstGeom>
        </p:spPr>
        <p:txBody>
          <a:bodyPr vert="horz" wrap="square" lIns="91434" tIns="45716" rIns="91434" bIns="45716"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1" y="9377317"/>
            <a:ext cx="2918831" cy="493633"/>
          </a:xfrm>
          <a:prstGeom prst="rect">
            <a:avLst/>
          </a:prstGeom>
        </p:spPr>
        <p:txBody>
          <a:bodyPr vert="horz" lIns="91434" tIns="45716" rIns="91434" bIns="45716" rtlCol="0" anchor="b"/>
          <a:lstStyle>
            <a:lvl1pPr algn="l">
              <a:defRPr sz="1200">
                <a:latin typeface="Arial" pitchFamily="4" charset="0"/>
                <a:cs typeface="ＭＳ Ｐゴシック" pitchFamily="4"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5374" y="9377317"/>
            <a:ext cx="2918831" cy="493633"/>
          </a:xfrm>
          <a:prstGeom prst="rect">
            <a:avLst/>
          </a:prstGeom>
        </p:spPr>
        <p:txBody>
          <a:bodyPr vert="horz" wrap="square" lIns="91434" tIns="45716" rIns="91434" bIns="45716" numCol="1" anchor="b" anchorCtr="0" compatLnSpc="1">
            <a:prstTxWarp prst="textNoShape">
              <a:avLst/>
            </a:prstTxWarp>
          </a:bodyPr>
          <a:lstStyle>
            <a:lvl1pPr algn="r">
              <a:defRPr sz="1200"/>
            </a:lvl1pPr>
          </a:lstStyle>
          <a:p>
            <a:fld id="{9ADD32E2-EC3E-41E6-93FA-2C430CEA6CE0}" type="slidenum">
              <a:rPr lang="ja-JP" altLang="en-US"/>
              <a:pPr/>
              <a:t>‹#›</a:t>
            </a:fld>
            <a:endParaRPr lang="ja-JP" altLang="en-US"/>
          </a:p>
        </p:txBody>
      </p:sp>
    </p:spTree>
    <p:extLst>
      <p:ext uri="{BB962C8B-B14F-4D97-AF65-F5344CB8AC3E}">
        <p14:creationId xmlns:p14="http://schemas.microsoft.com/office/powerpoint/2010/main" val="381014400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kumimoji="1" sz="1200" kern="1200">
        <a:solidFill>
          <a:schemeClr val="tx1"/>
        </a:solidFill>
        <a:latin typeface="+mn-lt"/>
        <a:ea typeface="+mn-ea"/>
        <a:cs typeface="ＭＳ Ｐゴシック" pitchFamily="4" charset="-128"/>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16388"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DC4838CE-1452-4BD2-B2E1-E635147265E6}" type="datetime1">
              <a:rPr lang="ja-JP" altLang="en-US" sz="1200"/>
              <a:pPr/>
              <a:t>2022/7/13</a:t>
            </a:fld>
            <a:endParaRPr lang="en-US" altLang="ja-JP" sz="1200" dirty="0"/>
          </a:p>
        </p:txBody>
      </p:sp>
      <p:sp>
        <p:nvSpPr>
          <p:cNvPr id="1638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A0C2CBD5-D4EC-4119-A784-CB2ECE974A70}" type="slidenum">
              <a:rPr lang="en-US" altLang="ja-JP" sz="1200"/>
              <a:pPr/>
              <a:t>7</a:t>
            </a:fld>
            <a:endParaRPr lang="en-US" altLang="ja-JP" sz="1200" dirty="0"/>
          </a:p>
        </p:txBody>
      </p:sp>
      <p:sp>
        <p:nvSpPr>
          <p:cNvPr id="16390"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16391"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607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2022/7/13</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23</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409235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2022/7/13</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24</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081023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ADD32E2-EC3E-41E6-93FA-2C430CEA6CE0}" type="slidenum">
              <a:rPr lang="ja-JP" altLang="en-US" smtClean="0"/>
              <a:pPr/>
              <a:t>26</a:t>
            </a:fld>
            <a:endParaRPr lang="ja-JP" altLang="en-US"/>
          </a:p>
        </p:txBody>
      </p:sp>
    </p:spTree>
    <p:extLst>
      <p:ext uri="{BB962C8B-B14F-4D97-AF65-F5344CB8AC3E}">
        <p14:creationId xmlns:p14="http://schemas.microsoft.com/office/powerpoint/2010/main" val="154378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2022/7/13</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8</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7258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2022/7/13</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9</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2423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2022/7/13</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10</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97434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2022/7/13</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11</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7178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2022/7/13</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12</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97817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2022/7/13</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13</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70773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2022/7/13</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14</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17666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2022/7/13</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22</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87740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9CFB4FFA-1983-6B4D-8CBA-7173DB2DB42A}" type="datetime1">
              <a:t>2022/7/13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7DB70FD-E3E1-44CF-9A76-B9D3A13A8DAD}" type="slidenum">
              <a:rPr lang="ja-JP" altLang="en-US"/>
              <a:pPr/>
              <a:t>‹#›</a:t>
            </a:fld>
            <a:endParaRPr lang="ja-JP" altLang="en-US"/>
          </a:p>
        </p:txBody>
      </p:sp>
    </p:spTree>
    <p:extLst>
      <p:ext uri="{BB962C8B-B14F-4D97-AF65-F5344CB8AC3E}">
        <p14:creationId xmlns:p14="http://schemas.microsoft.com/office/powerpoint/2010/main" val="100097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5D04238-5548-EB41-9096-D394C41B0FF2}" type="datetime1">
              <a:t>2022/7/13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D8798FC-FF0F-4631-A0D1-CCFC37A4070A}" type="slidenum">
              <a:rPr lang="ja-JP" altLang="en-US"/>
              <a:pPr/>
              <a:t>‹#›</a:t>
            </a:fld>
            <a:endParaRPr lang="ja-JP" altLang="en-US"/>
          </a:p>
        </p:txBody>
      </p:sp>
    </p:spTree>
    <p:extLst>
      <p:ext uri="{BB962C8B-B14F-4D97-AF65-F5344CB8AC3E}">
        <p14:creationId xmlns:p14="http://schemas.microsoft.com/office/powerpoint/2010/main" val="42400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3E8C4BFF-DBCD-F143-BD9B-8BC8AFF6B409}" type="datetime1">
              <a:t>2022/7/13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812B777-E8CE-4B9A-9672-23B743AE992E}" type="slidenum">
              <a:rPr lang="ja-JP" altLang="en-US"/>
              <a:pPr/>
              <a:t>‹#›</a:t>
            </a:fld>
            <a:endParaRPr lang="ja-JP" altLang="en-US"/>
          </a:p>
        </p:txBody>
      </p:sp>
    </p:spTree>
    <p:extLst>
      <p:ext uri="{BB962C8B-B14F-4D97-AF65-F5344CB8AC3E}">
        <p14:creationId xmlns:p14="http://schemas.microsoft.com/office/powerpoint/2010/main" val="12066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7E70F00-CDF8-0449-BA71-E13A29708656}" type="datetime1">
              <a:t>2022/7/13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F54E126-4F8F-449A-A58C-7EBF651448B1}" type="slidenum">
              <a:rPr lang="ja-JP" altLang="en-US"/>
              <a:pPr/>
              <a:t>‹#›</a:t>
            </a:fld>
            <a:endParaRPr lang="ja-JP" altLang="en-US"/>
          </a:p>
        </p:txBody>
      </p:sp>
    </p:spTree>
    <p:extLst>
      <p:ext uri="{BB962C8B-B14F-4D97-AF65-F5344CB8AC3E}">
        <p14:creationId xmlns:p14="http://schemas.microsoft.com/office/powerpoint/2010/main" val="300376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608A319D-2C0E-2E47-8019-506B16D16107}" type="datetime1">
              <a:t>2022/7/13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957F1C7-5230-489B-BBA3-3BBC06462165}" type="slidenum">
              <a:rPr lang="ja-JP" altLang="en-US"/>
              <a:pPr/>
              <a:t>‹#›</a:t>
            </a:fld>
            <a:endParaRPr lang="ja-JP" altLang="en-US"/>
          </a:p>
        </p:txBody>
      </p:sp>
    </p:spTree>
    <p:extLst>
      <p:ext uri="{BB962C8B-B14F-4D97-AF65-F5344CB8AC3E}">
        <p14:creationId xmlns:p14="http://schemas.microsoft.com/office/powerpoint/2010/main" val="916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fld id="{7C970F7F-74E4-5741-A2A2-97EF3F9B6FE7}" type="datetime1">
              <a:t>2022/7/13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EEAC076-84E8-4651-8D67-738B7806EF4D}" type="slidenum">
              <a:rPr lang="ja-JP" altLang="en-US"/>
              <a:pPr/>
              <a:t>‹#›</a:t>
            </a:fld>
            <a:endParaRPr lang="ja-JP" altLang="en-US"/>
          </a:p>
        </p:txBody>
      </p:sp>
    </p:spTree>
    <p:extLst>
      <p:ext uri="{BB962C8B-B14F-4D97-AF65-F5344CB8AC3E}">
        <p14:creationId xmlns:p14="http://schemas.microsoft.com/office/powerpoint/2010/main" val="270495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fld id="{16A939CF-E1E9-554D-8C53-AC42A25983F7}" type="datetime1">
              <a:t>2022/7/13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34DD2A35-4312-4EF0-BA55-BA7D94D4B8A7}" type="slidenum">
              <a:rPr lang="ja-JP" altLang="en-US"/>
              <a:pPr/>
              <a:t>‹#›</a:t>
            </a:fld>
            <a:endParaRPr lang="ja-JP" altLang="en-US"/>
          </a:p>
        </p:txBody>
      </p:sp>
    </p:spTree>
    <p:extLst>
      <p:ext uri="{BB962C8B-B14F-4D97-AF65-F5344CB8AC3E}">
        <p14:creationId xmlns:p14="http://schemas.microsoft.com/office/powerpoint/2010/main" val="248715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fld id="{2834FDFE-82CC-2849-9744-0502C91CC582}" type="datetime1">
              <a:t>2022/7/13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B3CB1273-2CC3-4034-9C76-85AF918D5904}" type="slidenum">
              <a:rPr lang="ja-JP" altLang="en-US"/>
              <a:pPr/>
              <a:t>‹#›</a:t>
            </a:fld>
            <a:endParaRPr lang="ja-JP" altLang="en-US"/>
          </a:p>
        </p:txBody>
      </p:sp>
    </p:spTree>
    <p:extLst>
      <p:ext uri="{BB962C8B-B14F-4D97-AF65-F5344CB8AC3E}">
        <p14:creationId xmlns:p14="http://schemas.microsoft.com/office/powerpoint/2010/main" val="410333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ED7E0901-FBD1-7045-A1D9-81474EDE50C1}" type="datetime1">
              <a:t>2022/7/13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8084456" y="6492875"/>
            <a:ext cx="1059543" cy="365125"/>
          </a:xfrm>
        </p:spPr>
        <p:txBody>
          <a:bodyPr/>
          <a:lstStyle>
            <a:lvl1pPr>
              <a:defRPr sz="1800">
                <a:latin typeface="HG丸ｺﾞｼｯｸM-PRO" panose="020F0600000000000000" pitchFamily="50" charset="-128"/>
                <a:ea typeface="HG丸ｺﾞｼｯｸM-PRO" panose="020F0600000000000000" pitchFamily="50" charset="-128"/>
              </a:defRPr>
            </a:lvl1pPr>
          </a:lstStyle>
          <a:p>
            <a:fld id="{31574B80-8BAD-423D-BC4E-1B412F5C32AE}" type="slidenum">
              <a:rPr lang="ja-JP" altLang="en-US" smtClean="0"/>
              <a:pPr/>
              <a:t>‹#›</a:t>
            </a:fld>
            <a:endParaRPr lang="ja-JP" altLang="en-US"/>
          </a:p>
        </p:txBody>
      </p:sp>
    </p:spTree>
    <p:extLst>
      <p:ext uri="{BB962C8B-B14F-4D97-AF65-F5344CB8AC3E}">
        <p14:creationId xmlns:p14="http://schemas.microsoft.com/office/powerpoint/2010/main" val="336822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505070ED-F4B6-2949-9266-B187FDF3BB3B}" type="datetime1">
              <a:t>2022/7/13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F3D11F3-2DD3-45AD-85F1-2F3EFE020300}" type="slidenum">
              <a:rPr lang="ja-JP" altLang="en-US"/>
              <a:pPr/>
              <a:t>‹#›</a:t>
            </a:fld>
            <a:endParaRPr lang="ja-JP" altLang="en-US"/>
          </a:p>
        </p:txBody>
      </p:sp>
    </p:spTree>
    <p:extLst>
      <p:ext uri="{BB962C8B-B14F-4D97-AF65-F5344CB8AC3E}">
        <p14:creationId xmlns:p14="http://schemas.microsoft.com/office/powerpoint/2010/main" val="344310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840C28CB-6BF7-104B-BE50-AAA7CEFF66C7}" type="datetime1">
              <a:t>2022/7/13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1AF50F60-58D6-42B2-BE2E-38543404C49A}" type="slidenum">
              <a:rPr lang="ja-JP" altLang="en-US"/>
              <a:pPr/>
              <a:t>‹#›</a:t>
            </a:fld>
            <a:endParaRPr lang="ja-JP" altLang="en-US"/>
          </a:p>
        </p:txBody>
      </p:sp>
    </p:spTree>
    <p:extLst>
      <p:ext uri="{BB962C8B-B14F-4D97-AF65-F5344CB8AC3E}">
        <p14:creationId xmlns:p14="http://schemas.microsoft.com/office/powerpoint/2010/main" val="72216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8796D0E4-BEAF-9B43-9266-54E50694165E}" type="datetime1">
              <a:t>2022/7/13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defRPr>
            </a:lvl1pPr>
          </a:lstStyle>
          <a:p>
            <a:fld id="{5D35EB2A-1763-44B7-9F91-BE933D80264A}"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pitchFamily="4"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10400" y="6492875"/>
            <a:ext cx="2133600" cy="365125"/>
          </a:xfrm>
        </p:spPr>
        <p:txBody>
          <a:bodyPr/>
          <a:lstStyle/>
          <a:p>
            <a:fld id="{1F54E126-4F8F-449A-A58C-7EBF651448B1}" type="slidenum">
              <a:rPr lang="ja-JP" altLang="en-US" b="1" smtClean="0">
                <a:latin typeface="Arial" panose="020B0604020202020204" pitchFamily="34" charset="0"/>
                <a:ea typeface="+mn-ea"/>
                <a:cs typeface="Arial" panose="020B0604020202020204" pitchFamily="34" charset="0"/>
              </a:rPr>
              <a:pPr/>
              <a:t>1</a:t>
            </a:fld>
            <a:endParaRPr lang="ja-JP" altLang="en-US" b="1" dirty="0">
              <a:latin typeface="Arial" panose="020B0604020202020204" pitchFamily="34" charset="0"/>
              <a:ea typeface="+mn-ea"/>
              <a:cs typeface="Arial" panose="020B0604020202020204" pitchFamily="34" charset="0"/>
            </a:endParaRPr>
          </a:p>
        </p:txBody>
      </p:sp>
      <p:sp>
        <p:nvSpPr>
          <p:cNvPr id="9" name="タイトル 1"/>
          <p:cNvSpPr txBox="1">
            <a:spLocks/>
          </p:cNvSpPr>
          <p:nvPr/>
        </p:nvSpPr>
        <p:spPr bwMode="auto">
          <a:xfrm>
            <a:off x="1031147" y="1150678"/>
            <a:ext cx="7431271"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600" b="1" dirty="0">
                <a:latin typeface="+mn-ea"/>
                <a:ea typeface="+mn-ea"/>
                <a:cs typeface="HG丸ｺﾞｼｯｸM-PRO"/>
              </a:rPr>
              <a:t>令和</a:t>
            </a:r>
            <a:r>
              <a:rPr lang="en-US" altLang="ja-JP" sz="3600" b="1" dirty="0">
                <a:latin typeface="+mn-ea"/>
                <a:ea typeface="+mn-ea"/>
                <a:cs typeface="HG丸ｺﾞｼｯｸM-PRO"/>
              </a:rPr>
              <a:t>3</a:t>
            </a:r>
            <a:r>
              <a:rPr lang="ja-JP" altLang="en-US" sz="3600" b="1" dirty="0">
                <a:latin typeface="+mn-ea"/>
                <a:ea typeface="+mn-ea"/>
                <a:cs typeface="HG丸ｺﾞｼｯｸM-PRO"/>
              </a:rPr>
              <a:t>年度　法人業務実績について</a:t>
            </a:r>
          </a:p>
        </p:txBody>
      </p:sp>
      <p:sp>
        <p:nvSpPr>
          <p:cNvPr id="10" name="タイトル 1"/>
          <p:cNvSpPr txBox="1">
            <a:spLocks/>
          </p:cNvSpPr>
          <p:nvPr/>
        </p:nvSpPr>
        <p:spPr bwMode="auto">
          <a:xfrm>
            <a:off x="1175569" y="3179782"/>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b="1" dirty="0">
                <a:latin typeface="+mn-ea"/>
                <a:ea typeface="+mn-ea"/>
                <a:cs typeface="HG丸ｺﾞｼｯｸM-PRO"/>
              </a:rPr>
              <a:t>令和</a:t>
            </a:r>
            <a:r>
              <a:rPr lang="en-US" altLang="ja-JP" sz="3200" b="1" dirty="0">
                <a:latin typeface="+mn-ea"/>
                <a:ea typeface="+mn-ea"/>
                <a:cs typeface="HG丸ｺﾞｼｯｸM-PRO"/>
              </a:rPr>
              <a:t>4</a:t>
            </a:r>
            <a:r>
              <a:rPr lang="ja-JP" altLang="en-US" sz="3200" b="1" dirty="0">
                <a:latin typeface="+mn-ea"/>
                <a:ea typeface="+mn-ea"/>
                <a:cs typeface="HG丸ｺﾞｼｯｸM-PRO"/>
              </a:rPr>
              <a:t>年</a:t>
            </a:r>
            <a:r>
              <a:rPr lang="en-US" altLang="ja-JP" sz="3200" b="1" dirty="0">
                <a:latin typeface="+mn-ea"/>
                <a:ea typeface="+mn-ea"/>
                <a:cs typeface="HG丸ｺﾞｼｯｸM-PRO"/>
              </a:rPr>
              <a:t>7</a:t>
            </a:r>
            <a:r>
              <a:rPr lang="ja-JP" altLang="en-US" sz="3200" b="1" dirty="0">
                <a:latin typeface="+mn-ea"/>
                <a:ea typeface="+mn-ea"/>
                <a:cs typeface="HG丸ｺﾞｼｯｸM-PRO"/>
              </a:rPr>
              <a:t>月</a:t>
            </a:r>
            <a:r>
              <a:rPr lang="en-US" altLang="ja-JP" sz="3200" b="1" dirty="0">
                <a:latin typeface="+mn-ea"/>
                <a:ea typeface="+mn-ea"/>
                <a:cs typeface="HG丸ｺﾞｼｯｸM-PRO"/>
              </a:rPr>
              <a:t>25</a:t>
            </a:r>
            <a:r>
              <a:rPr lang="ja-JP" altLang="en-US" sz="3200" b="1" dirty="0">
                <a:latin typeface="+mn-ea"/>
                <a:ea typeface="+mn-ea"/>
                <a:cs typeface="HG丸ｺﾞｼｯｸM-PRO"/>
              </a:rPr>
              <a:t>日</a:t>
            </a:r>
          </a:p>
        </p:txBody>
      </p:sp>
      <p:pic>
        <p:nvPicPr>
          <p:cNvPr id="4" name="図 3">
            <a:extLst>
              <a:ext uri="{FF2B5EF4-FFF2-40B4-BE49-F238E27FC236}">
                <a16:creationId xmlns:a16="http://schemas.microsoft.com/office/drawing/2014/main" id="{618F630E-E416-CF4A-8D94-C6293B55C327}"/>
              </a:ext>
            </a:extLst>
          </p:cNvPr>
          <p:cNvPicPr>
            <a:picLocks noChangeAspect="1"/>
          </p:cNvPicPr>
          <p:nvPr/>
        </p:nvPicPr>
        <p:blipFill>
          <a:blip r:embed="rId2"/>
          <a:stretch>
            <a:fillRect/>
          </a:stretch>
        </p:blipFill>
        <p:spPr>
          <a:xfrm>
            <a:off x="2201742" y="5223542"/>
            <a:ext cx="4847217" cy="855391"/>
          </a:xfrm>
          <a:prstGeom prst="rect">
            <a:avLst/>
          </a:prstGeom>
        </p:spPr>
      </p:pic>
      <p:sp>
        <p:nvSpPr>
          <p:cNvPr id="7" name="テキスト ボックス 2"/>
          <p:cNvSpPr txBox="1">
            <a:spLocks noChangeArrowheads="1"/>
          </p:cNvSpPr>
          <p:nvPr/>
        </p:nvSpPr>
        <p:spPr bwMode="auto">
          <a:xfrm>
            <a:off x="7572779" y="8295"/>
            <a:ext cx="1555200" cy="554400"/>
          </a:xfrm>
          <a:prstGeom prst="rect">
            <a:avLst/>
          </a:prstGeom>
          <a:solidFill>
            <a:srgbClr val="FFFFFF"/>
          </a:solidFill>
          <a:ln w="6350">
            <a:solidFill>
              <a:srgbClr val="000000"/>
            </a:solidFill>
            <a:miter lim="800000"/>
            <a:headEnd/>
            <a:tailEnd/>
          </a:ln>
        </p:spPr>
        <p:txBody>
          <a:bodyPr rot="0" vert="horz" wrap="square" lIns="74295" tIns="8890" rIns="74295" bIns="8890" anchor="t" anchorCtr="0" upright="1">
            <a:noAutofit/>
          </a:bodyPr>
          <a:lstStyle/>
          <a:p>
            <a:pPr algn="ctr">
              <a:spcBef>
                <a:spcPts val="180"/>
              </a:spcBef>
              <a:spcAft>
                <a:spcPts val="0"/>
              </a:spcAft>
            </a:pPr>
            <a:r>
              <a:rPr lang="ja-JP" sz="3200" kern="100" dirty="0">
                <a:solidFill>
                  <a:srgbClr val="0070C0"/>
                </a:solidFill>
                <a:effectLst/>
                <a:latin typeface="Century" panose="02040604050505020304" pitchFamily="18" charset="0"/>
                <a:ea typeface="ＭＳ Ｐゴシック" panose="020B0600070205080204" pitchFamily="50" charset="-128"/>
                <a:cs typeface="Times New Roman" panose="02020603050405020304" pitchFamily="18" charset="0"/>
              </a:rPr>
              <a:t>資料</a:t>
            </a:r>
            <a:r>
              <a:rPr lang="ja-JP" altLang="en-US" sz="3200" kern="100" dirty="0">
                <a:solidFill>
                  <a:srgbClr val="0070C0"/>
                </a:solidFill>
                <a:latin typeface="Century" panose="02040604050505020304" pitchFamily="18" charset="0"/>
                <a:ea typeface="ＭＳ Ｐゴシック" panose="020B0600070205080204" pitchFamily="50" charset="-128"/>
                <a:cs typeface="Times New Roman" panose="02020603050405020304" pitchFamily="18" charset="0"/>
              </a:rPr>
              <a:t>５</a:t>
            </a:r>
            <a:endParaRPr lang="ja-JP" sz="14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769450" y="1682739"/>
            <a:ext cx="842079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n-ea"/>
                <a:ea typeface="+mn-ea"/>
                <a:cs typeface="HG丸ｺﾞｼｯｸM-PRO"/>
              </a:rPr>
              <a:t>食品衛生分野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食品衛生法に基づく検査業務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・食品添加物、残留農薬、アレルギー物質、遺伝子組換え食品、重金属、カビ毒、汚染物等の検査・研究</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・栄養成分の試験検査</a:t>
            </a:r>
            <a:endParaRPr lang="en-US" altLang="ja-JP" dirty="0">
              <a:latin typeface="+mn-ea"/>
              <a:ea typeface="+mn-ea"/>
              <a:cs typeface="HG丸ｺﾞｼｯｸM-PRO"/>
            </a:endParaRPr>
          </a:p>
          <a:p>
            <a:pPr marL="304800" indent="-304800"/>
            <a:endParaRPr lang="en-US" altLang="ja-JP" dirty="0">
              <a:latin typeface="+mn-ea"/>
              <a:ea typeface="+mn-ea"/>
              <a:cs typeface="HG丸ｺﾞｼｯｸM-PRO"/>
            </a:endParaRPr>
          </a:p>
          <a:p>
            <a:pPr marL="304800" indent="-304800"/>
            <a:r>
              <a:rPr lang="ja-JP" altLang="en-US" dirty="0">
                <a:latin typeface="+mn-ea"/>
                <a:ea typeface="+mn-ea"/>
                <a:cs typeface="HG丸ｺﾞｼｯｸM-PRO"/>
              </a:rPr>
              <a:t>医薬品分野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薬機法に基づく検査業務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ja-JP" altLang="en-US" dirty="0">
              <a:latin typeface="+mn-ea"/>
              <a:ea typeface="+mn-ea"/>
              <a:cs typeface="HG丸ｺﾞｼｯｸM-PRO"/>
            </a:endParaRPr>
          </a:p>
          <a:p>
            <a:pPr marL="304800" indent="-304800"/>
            <a:r>
              <a:rPr lang="ja-JP" altLang="en-US" dirty="0">
                <a:latin typeface="+mn-ea"/>
                <a:ea typeface="+mn-ea"/>
                <a:cs typeface="HG丸ｺﾞｼｯｸM-PRO"/>
              </a:rPr>
              <a:t>・医薬品等の品質確保及び健康被害防止に関する検査・研究</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・危険ドラッグに関する試験・研究</a:t>
            </a:r>
            <a:endParaRPr lang="en-US" altLang="ja-JP" dirty="0">
              <a:latin typeface="+mn-ea"/>
              <a:ea typeface="+mn-ea"/>
              <a:cs typeface="HG丸ｺﾞｼｯｸM-PRO"/>
            </a:endParaRPr>
          </a:p>
          <a:p>
            <a:pPr marL="304800" indent="-304800"/>
            <a:endParaRPr lang="en-US" altLang="ja-JP" dirty="0">
              <a:latin typeface="+mn-ea"/>
              <a:ea typeface="+mn-ea"/>
              <a:cs typeface="HG丸ｺﾞｼｯｸM-PRO"/>
            </a:endParaRPr>
          </a:p>
          <a:p>
            <a:pPr marL="304800" indent="-304800"/>
            <a:r>
              <a:rPr lang="ja-JP" altLang="en-US" dirty="0">
                <a:latin typeface="+mn-ea"/>
                <a:ea typeface="+mn-ea"/>
                <a:cs typeface="HG丸ｺﾞｼｯｸM-PRO"/>
              </a:rPr>
              <a:t>生活環境分野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水道法に基づく検査業務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en-US" altLang="ja-JP" dirty="0">
              <a:latin typeface="+mn-ea"/>
              <a:ea typeface="+mn-ea"/>
              <a:cs typeface="HG丸ｺﾞｼｯｸM-PRO"/>
            </a:endParaRPr>
          </a:p>
          <a:p>
            <a:pPr marL="342000" indent="-342000"/>
            <a:r>
              <a:rPr lang="ja-JP" altLang="en-US" dirty="0">
                <a:latin typeface="+mn-ea"/>
                <a:ea typeface="+mn-ea"/>
                <a:cs typeface="HG丸ｺﾞｼｯｸM-PRO"/>
              </a:rPr>
              <a:t>・</a:t>
            </a:r>
            <a:r>
              <a:rPr lang="ja-JP" altLang="en-US" dirty="0">
                <a:solidFill>
                  <a:srgbClr val="000000"/>
                </a:solidFill>
                <a:latin typeface="+mn-ea"/>
                <a:ea typeface="+mn-ea"/>
                <a:cs typeface="HG丸ｺﾞｼｯｸM-PRO"/>
              </a:rPr>
              <a:t>水道水等の微量有害物質の検査・研究</a:t>
            </a:r>
            <a:endParaRPr lang="en-US" altLang="ja-JP" dirty="0">
              <a:solidFill>
                <a:srgbClr val="000000"/>
              </a:solidFill>
              <a:latin typeface="+mn-ea"/>
              <a:ea typeface="+mn-ea"/>
              <a:cs typeface="HG丸ｺﾞｼｯｸM-PRO"/>
            </a:endParaRPr>
          </a:p>
          <a:p>
            <a:pPr marL="342000" indent="-342000"/>
            <a:r>
              <a:rPr lang="ja-JP" altLang="en-US" dirty="0">
                <a:latin typeface="+mn-ea"/>
                <a:ea typeface="+mn-ea"/>
                <a:cs typeface="HG丸ｺﾞｼｯｸM-PRO"/>
              </a:rPr>
              <a:t>・</a:t>
            </a:r>
            <a:r>
              <a:rPr lang="ja-JP" altLang="en-US" dirty="0">
                <a:solidFill>
                  <a:srgbClr val="000000"/>
                </a:solidFill>
                <a:latin typeface="+mn-ea"/>
                <a:ea typeface="+mn-ea"/>
                <a:cs typeface="HG丸ｺﾞｼｯｸM-PRO"/>
              </a:rPr>
              <a:t>環境中の放射能調査</a:t>
            </a:r>
            <a:endParaRPr lang="en-US" altLang="ja-JP" dirty="0">
              <a:solidFill>
                <a:srgbClr val="000000"/>
              </a:solidFill>
              <a:latin typeface="+mn-ea"/>
              <a:ea typeface="+mn-ea"/>
              <a:cs typeface="HG丸ｺﾞｼｯｸM-PRO"/>
            </a:endParaRPr>
          </a:p>
          <a:p>
            <a:pPr marL="342000" indent="-342000"/>
            <a:r>
              <a:rPr lang="ja-JP" altLang="en-US" dirty="0">
                <a:solidFill>
                  <a:srgbClr val="000000"/>
                </a:solidFill>
                <a:latin typeface="+mn-ea"/>
                <a:ea typeface="+mn-ea"/>
                <a:cs typeface="HG丸ｺﾞｼｯｸM-PRO"/>
              </a:rPr>
              <a:t>・環境微生物の検査、研究</a:t>
            </a:r>
            <a:endParaRPr lang="en-US" altLang="ja-JP" dirty="0">
              <a:solidFill>
                <a:srgbClr val="000000"/>
              </a:solidFill>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10</a:t>
            </a:fld>
            <a:endParaRPr lang="ja-JP" altLang="en-US" sz="1200" b="1" dirty="0">
              <a:latin typeface="Arial" charset="0"/>
              <a:ea typeface="Arial" charset="0"/>
              <a:cs typeface="Arial" charset="0"/>
            </a:endParaRPr>
          </a:p>
        </p:txBody>
      </p:sp>
      <p:pic>
        <p:nvPicPr>
          <p:cNvPr id="5" name="図 4"/>
          <p:cNvPicPr>
            <a:picLocks noChangeAspect="1"/>
          </p:cNvPicPr>
          <p:nvPr/>
        </p:nvPicPr>
        <p:blipFill>
          <a:blip r:embed="rId3"/>
          <a:stretch>
            <a:fillRect/>
          </a:stretch>
        </p:blipFill>
        <p:spPr>
          <a:xfrm>
            <a:off x="6467780" y="2689412"/>
            <a:ext cx="2230905" cy="1098968"/>
          </a:xfrm>
          <a:prstGeom prst="rect">
            <a:avLst/>
          </a:prstGeom>
        </p:spPr>
      </p:pic>
      <p:pic>
        <p:nvPicPr>
          <p:cNvPr id="6" name="図 5"/>
          <p:cNvPicPr>
            <a:picLocks noChangeAspect="1"/>
          </p:cNvPicPr>
          <p:nvPr/>
        </p:nvPicPr>
        <p:blipFill>
          <a:blip r:embed="rId4"/>
          <a:stretch>
            <a:fillRect/>
          </a:stretch>
        </p:blipFill>
        <p:spPr>
          <a:xfrm>
            <a:off x="6433905" y="4795053"/>
            <a:ext cx="2264781" cy="1492697"/>
          </a:xfrm>
          <a:prstGeom prst="rect">
            <a:avLst/>
          </a:prstGeom>
        </p:spPr>
      </p:pic>
      <p:sp>
        <p:nvSpPr>
          <p:cNvPr id="11" name="テキスト ボックス 17"/>
          <p:cNvSpPr txBox="1">
            <a:spLocks noChangeArrowheads="1"/>
          </p:cNvSpPr>
          <p:nvPr/>
        </p:nvSpPr>
        <p:spPr bwMode="auto">
          <a:xfrm>
            <a:off x="273050" y="1018652"/>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j-ea"/>
                <a:ea typeface="+mj-ea"/>
                <a:cs typeface="HG丸ｺﾞｼｯｸM-PRO"/>
              </a:rPr>
              <a:t>衛生化学部の主な業務</a:t>
            </a: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spTree>
    <p:extLst>
      <p:ext uri="{BB962C8B-B14F-4D97-AF65-F5344CB8AC3E}">
        <p14:creationId xmlns:p14="http://schemas.microsoft.com/office/powerpoint/2010/main" val="60595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13" y="947044"/>
            <a:ext cx="8356600" cy="2273300"/>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970708110"/>
              </p:ext>
            </p:extLst>
          </p:nvPr>
        </p:nvGraphicFramePr>
        <p:xfrm>
          <a:off x="830599" y="4008241"/>
          <a:ext cx="7783629" cy="2331971"/>
        </p:xfrm>
        <a:graphic>
          <a:graphicData uri="http://schemas.openxmlformats.org/drawingml/2006/table">
            <a:tbl>
              <a:tblPr firstRow="1" bandRow="1">
                <a:effectLst/>
                <a:tableStyleId>{5C22544A-7EE6-4342-B048-85BDC9FD1C3A}</a:tableStyleId>
              </a:tblPr>
              <a:tblGrid>
                <a:gridCol w="1835217">
                  <a:extLst>
                    <a:ext uri="{9D8B030D-6E8A-4147-A177-3AD203B41FA5}">
                      <a16:colId xmlns:a16="http://schemas.microsoft.com/office/drawing/2014/main" val="20000"/>
                    </a:ext>
                  </a:extLst>
                </a:gridCol>
                <a:gridCol w="3080085">
                  <a:extLst>
                    <a:ext uri="{9D8B030D-6E8A-4147-A177-3AD203B41FA5}">
                      <a16:colId xmlns:a16="http://schemas.microsoft.com/office/drawing/2014/main" val="20001"/>
                    </a:ext>
                  </a:extLst>
                </a:gridCol>
                <a:gridCol w="2868327">
                  <a:extLst>
                    <a:ext uri="{9D8B030D-6E8A-4147-A177-3AD203B41FA5}">
                      <a16:colId xmlns:a16="http://schemas.microsoft.com/office/drawing/2014/main" val="20002"/>
                    </a:ext>
                  </a:extLst>
                </a:gridCol>
              </a:tblGrid>
              <a:tr h="547167">
                <a:tc>
                  <a:txBody>
                    <a:bodyPr/>
                    <a:lstStyle/>
                    <a:p>
                      <a:pPr algn="ctr"/>
                      <a:r>
                        <a:rPr kumimoji="1" lang="en-US" altLang="ja-JP" sz="2400" dirty="0">
                          <a:latin typeface="+mj-ea"/>
                          <a:ea typeface="+mj-ea"/>
                        </a:rPr>
                        <a:t>PCR</a:t>
                      </a:r>
                      <a:r>
                        <a:rPr kumimoji="1" lang="ja-JP" altLang="en-US" sz="2400" dirty="0">
                          <a:latin typeface="+mj-ea"/>
                          <a:ea typeface="+mj-ea"/>
                        </a:rPr>
                        <a:t>検査</a:t>
                      </a:r>
                    </a:p>
                  </a:txBody>
                  <a:tcPr anchor="ctr"/>
                </a:tc>
                <a:tc>
                  <a:txBody>
                    <a:bodyPr/>
                    <a:lstStyle/>
                    <a:p>
                      <a:pPr algn="ctr"/>
                      <a:r>
                        <a:rPr kumimoji="1" lang="ja-JP" altLang="en-US" sz="2400" dirty="0">
                          <a:latin typeface="+mj-ea"/>
                          <a:ea typeface="+mj-ea"/>
                        </a:rPr>
                        <a:t>変異株スクリーニング</a:t>
                      </a:r>
                    </a:p>
                  </a:txBody>
                  <a:tcPr anchor="ctr"/>
                </a:tc>
                <a:tc>
                  <a:txBody>
                    <a:bodyPr/>
                    <a:lstStyle/>
                    <a:p>
                      <a:pPr algn="ctr"/>
                      <a:r>
                        <a:rPr kumimoji="1" lang="ja-JP" altLang="en-US" sz="2400" dirty="0">
                          <a:solidFill>
                            <a:srgbClr val="FFFF00"/>
                          </a:solidFill>
                          <a:latin typeface="+mj-ea"/>
                          <a:ea typeface="+mj-ea"/>
                        </a:rPr>
                        <a:t>ゲノム配列解析</a:t>
                      </a:r>
                    </a:p>
                  </a:txBody>
                  <a:tcPr anchor="ctr"/>
                </a:tc>
                <a:extLst>
                  <a:ext uri="{0D108BD9-81ED-4DB2-BD59-A6C34878D82A}">
                    <a16:rowId xmlns:a16="http://schemas.microsoft.com/office/drawing/2014/main" val="10000"/>
                  </a:ext>
                </a:extLst>
              </a:tr>
              <a:tr h="778964">
                <a:tc>
                  <a:txBody>
                    <a:bodyPr/>
                    <a:lstStyle/>
                    <a:p>
                      <a:pPr algn="ctr"/>
                      <a:r>
                        <a:rPr kumimoji="1" lang="ja-JP" altLang="en-US" sz="1800" kern="1200" dirty="0">
                          <a:solidFill>
                            <a:schemeClr val="dk1"/>
                          </a:solidFill>
                          <a:latin typeface="+mj-ea"/>
                          <a:ea typeface="+mj-ea"/>
                          <a:cs typeface="+mn-cs"/>
                        </a:rPr>
                        <a:t>ウイルス課</a:t>
                      </a:r>
                      <a:endParaRPr kumimoji="1" lang="en-US" altLang="ja-JP" sz="1800" kern="1200" dirty="0">
                        <a:solidFill>
                          <a:schemeClr val="dk1"/>
                        </a:solidFill>
                        <a:latin typeface="+mj-ea"/>
                        <a:ea typeface="+mj-ea"/>
                        <a:cs typeface="+mn-cs"/>
                      </a:endParaRPr>
                    </a:p>
                    <a:p>
                      <a:pPr algn="ctr"/>
                      <a:r>
                        <a:rPr kumimoji="1" lang="ja-JP" altLang="en-US" sz="1800" kern="1200" dirty="0">
                          <a:solidFill>
                            <a:schemeClr val="dk1"/>
                          </a:solidFill>
                          <a:latin typeface="+mj-ea"/>
                          <a:ea typeface="+mj-ea"/>
                          <a:cs typeface="+mn-cs"/>
                        </a:rPr>
                        <a:t>微生物課</a:t>
                      </a:r>
                      <a:endParaRPr kumimoji="1" lang="en-US" altLang="ja-JP" sz="1800" kern="1200" dirty="0">
                        <a:solidFill>
                          <a:schemeClr val="dk1"/>
                        </a:solidFill>
                        <a:latin typeface="+mj-ea"/>
                        <a:ea typeface="+mj-ea"/>
                        <a:cs typeface="+mn-cs"/>
                      </a:endParaRPr>
                    </a:p>
                  </a:txBody>
                  <a:tcPr anchor="ctr"/>
                </a:tc>
                <a:tc>
                  <a:txBody>
                    <a:bodyPr/>
                    <a:lstStyle/>
                    <a:p>
                      <a:pPr algn="ctr"/>
                      <a:r>
                        <a:rPr kumimoji="1" lang="ja-JP" altLang="en-US" sz="1800" dirty="0">
                          <a:latin typeface="+mj-ea"/>
                          <a:ea typeface="+mj-ea"/>
                        </a:rPr>
                        <a:t>ウイルス課</a:t>
                      </a:r>
                    </a:p>
                  </a:txBody>
                  <a:tcPr anchor="ctr"/>
                </a:tc>
                <a:tc>
                  <a:txBody>
                    <a:bodyPr/>
                    <a:lstStyle/>
                    <a:p>
                      <a:pPr algn="ctr"/>
                      <a:r>
                        <a:rPr kumimoji="1" lang="ja-JP" altLang="en-US" sz="1800" dirty="0">
                          <a:latin typeface="+mj-ea"/>
                          <a:ea typeface="+mj-ea"/>
                        </a:rPr>
                        <a:t>ゲノム解析チーム</a:t>
                      </a:r>
                    </a:p>
                  </a:txBody>
                  <a:tcPr anchor="ctr"/>
                </a:tc>
                <a:extLst>
                  <a:ext uri="{0D108BD9-81ED-4DB2-BD59-A6C34878D82A}">
                    <a16:rowId xmlns:a16="http://schemas.microsoft.com/office/drawing/2014/main" val="10001"/>
                  </a:ext>
                </a:extLst>
              </a:tr>
              <a:tr h="778964">
                <a:tc>
                  <a:txBody>
                    <a:bodyPr/>
                    <a:lstStyle/>
                    <a:p>
                      <a:pPr algn="ctr"/>
                      <a:r>
                        <a:rPr kumimoji="1" lang="ja-JP" altLang="en-US" sz="2000" kern="1200" dirty="0">
                          <a:solidFill>
                            <a:schemeClr val="dk1"/>
                          </a:solidFill>
                          <a:latin typeface="+mj-ea"/>
                          <a:ea typeface="+mn-ea"/>
                          <a:cs typeface="+mn-cs"/>
                        </a:rPr>
                        <a:t>約　</a:t>
                      </a:r>
                      <a:r>
                        <a:rPr kumimoji="1" lang="en-US" altLang="ja-JP" sz="2000" kern="1200" dirty="0">
                          <a:solidFill>
                            <a:schemeClr val="dk1"/>
                          </a:solidFill>
                          <a:latin typeface="+mj-ea"/>
                          <a:ea typeface="+mn-ea"/>
                          <a:cs typeface="+mn-cs"/>
                        </a:rPr>
                        <a:t>28,</a:t>
                      </a:r>
                      <a:r>
                        <a:rPr kumimoji="1" lang="en-US" altLang="ja-JP" sz="2000" kern="1200" baseline="0" dirty="0">
                          <a:solidFill>
                            <a:schemeClr val="dk1"/>
                          </a:solidFill>
                          <a:latin typeface="+mj-ea"/>
                          <a:ea typeface="+mn-ea"/>
                          <a:cs typeface="+mn-cs"/>
                        </a:rPr>
                        <a:t>000</a:t>
                      </a:r>
                      <a:r>
                        <a:rPr kumimoji="1" lang="ja-JP" altLang="en-US" sz="2000" kern="1200" baseline="0" dirty="0">
                          <a:solidFill>
                            <a:schemeClr val="dk1"/>
                          </a:solidFill>
                          <a:latin typeface="+mj-ea"/>
                          <a:ea typeface="+mn-ea"/>
                          <a:cs typeface="+mn-cs"/>
                        </a:rPr>
                        <a:t> 件</a:t>
                      </a:r>
                      <a:endParaRPr kumimoji="1" lang="ja-JP" altLang="en-US" sz="2000" kern="1200" dirty="0">
                        <a:solidFill>
                          <a:schemeClr val="dk1"/>
                        </a:solidFill>
                        <a:latin typeface="+mj-ea"/>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2000" kern="1200" dirty="0">
                          <a:solidFill>
                            <a:schemeClr val="dk1"/>
                          </a:solidFill>
                          <a:latin typeface="+mj-ea"/>
                          <a:ea typeface="+mn-ea"/>
                          <a:cs typeface="+mn-cs"/>
                        </a:rPr>
                        <a:t>N501Y</a:t>
                      </a:r>
                      <a:r>
                        <a:rPr kumimoji="1" lang="ja-JP" altLang="en-US" sz="2000" kern="1200" dirty="0">
                          <a:solidFill>
                            <a:schemeClr val="dk1"/>
                          </a:solidFill>
                          <a:latin typeface="+mj-ea"/>
                          <a:ea typeface="+mn-ea"/>
                          <a:cs typeface="+mn-cs"/>
                        </a:rPr>
                        <a:t>：</a:t>
                      </a:r>
                      <a:r>
                        <a:rPr kumimoji="1" lang="en-US" altLang="ja-JP" sz="2000" kern="1200" dirty="0">
                          <a:solidFill>
                            <a:schemeClr val="dk1"/>
                          </a:solidFill>
                          <a:latin typeface="+mj-ea"/>
                          <a:ea typeface="+mn-ea"/>
                          <a:cs typeface="+mn-cs"/>
                        </a:rPr>
                        <a:t>  612</a:t>
                      </a:r>
                      <a:r>
                        <a:rPr kumimoji="1" lang="ja-JP" altLang="en-US" sz="2000" kern="1200" dirty="0">
                          <a:solidFill>
                            <a:schemeClr val="dk1"/>
                          </a:solidFill>
                          <a:latin typeface="+mj-ea"/>
                          <a:ea typeface="+mn-ea"/>
                          <a:cs typeface="+mn-cs"/>
                        </a:rPr>
                        <a:t>検体</a:t>
                      </a:r>
                      <a:r>
                        <a:rPr kumimoji="1" lang="ja-JP" altLang="en-US" sz="1400" kern="1200" dirty="0">
                          <a:solidFill>
                            <a:schemeClr val="dk1"/>
                          </a:solidFill>
                          <a:latin typeface="+mj-ea"/>
                          <a:ea typeface="+mn-ea"/>
                          <a:cs typeface="+mn-cs"/>
                        </a:rPr>
                        <a:t>（</a:t>
                      </a:r>
                      <a:r>
                        <a:rPr kumimoji="1" lang="en-US" altLang="ja-JP" sz="1400" kern="1200" dirty="0">
                          <a:solidFill>
                            <a:schemeClr val="dk1"/>
                          </a:solidFill>
                          <a:latin typeface="+mj-ea"/>
                          <a:ea typeface="+mn-ea"/>
                          <a:cs typeface="+mn-cs"/>
                        </a:rPr>
                        <a:t>〜6</a:t>
                      </a:r>
                      <a:r>
                        <a:rPr kumimoji="1" lang="ja-JP" altLang="en-US" sz="1400" kern="1200" dirty="0">
                          <a:solidFill>
                            <a:schemeClr val="dk1"/>
                          </a:solidFill>
                          <a:latin typeface="+mj-ea"/>
                          <a:ea typeface="+mn-ea"/>
                          <a:cs typeface="+mn-cs"/>
                        </a:rPr>
                        <a:t>月）</a:t>
                      </a:r>
                    </a:p>
                    <a:p>
                      <a:pPr algn="ctr"/>
                      <a:r>
                        <a:rPr kumimoji="1" lang="en-US" altLang="ja-JP" sz="2000" dirty="0">
                          <a:latin typeface="+mj-ea"/>
                          <a:ea typeface="+mj-ea"/>
                        </a:rPr>
                        <a:t>L452R</a:t>
                      </a:r>
                      <a:r>
                        <a:rPr kumimoji="1" lang="ja-JP" altLang="en-US" sz="2000" dirty="0">
                          <a:latin typeface="+mj-ea"/>
                          <a:ea typeface="+mj-ea"/>
                        </a:rPr>
                        <a:t>：</a:t>
                      </a:r>
                      <a:r>
                        <a:rPr kumimoji="1" lang="en-US" altLang="ja-JP" sz="2000" dirty="0">
                          <a:latin typeface="+mj-ea"/>
                          <a:ea typeface="+mj-ea"/>
                        </a:rPr>
                        <a:t>1,674</a:t>
                      </a:r>
                      <a:r>
                        <a:rPr kumimoji="1" lang="ja-JP" altLang="en-US" sz="2000" dirty="0">
                          <a:latin typeface="+mj-ea"/>
                          <a:ea typeface="+mj-ea"/>
                        </a:rPr>
                        <a:t>検体</a:t>
                      </a:r>
                      <a:r>
                        <a:rPr kumimoji="1" lang="ja-JP" altLang="en-US" sz="1400" kern="1200" dirty="0">
                          <a:solidFill>
                            <a:schemeClr val="dk1"/>
                          </a:solidFill>
                          <a:latin typeface="+mj-ea"/>
                          <a:ea typeface="+mn-ea"/>
                          <a:cs typeface="+mn-cs"/>
                        </a:rPr>
                        <a:t>（</a:t>
                      </a:r>
                      <a:r>
                        <a:rPr kumimoji="1" lang="en-US" altLang="ja-JP" sz="1400" kern="1200" dirty="0">
                          <a:solidFill>
                            <a:schemeClr val="dk1"/>
                          </a:solidFill>
                          <a:latin typeface="+mj-ea"/>
                          <a:ea typeface="+mn-ea"/>
                          <a:cs typeface="+mn-cs"/>
                        </a:rPr>
                        <a:t>6</a:t>
                      </a:r>
                      <a:r>
                        <a:rPr kumimoji="1" lang="ja-JP" altLang="en-US" sz="1400" kern="1200" dirty="0">
                          <a:solidFill>
                            <a:schemeClr val="dk1"/>
                          </a:solidFill>
                          <a:latin typeface="+mj-ea"/>
                          <a:ea typeface="+mn-ea"/>
                          <a:cs typeface="+mn-cs"/>
                        </a:rPr>
                        <a:t>月</a:t>
                      </a:r>
                      <a:r>
                        <a:rPr kumimoji="1" lang="en-US" altLang="ja-JP" sz="1400" kern="1200" dirty="0">
                          <a:solidFill>
                            <a:schemeClr val="dk1"/>
                          </a:solidFill>
                          <a:latin typeface="+mj-ea"/>
                          <a:ea typeface="+mn-ea"/>
                          <a:cs typeface="+mn-cs"/>
                        </a:rPr>
                        <a:t>〜</a:t>
                      </a:r>
                      <a:r>
                        <a:rPr kumimoji="1" lang="ja-JP" altLang="en-US" sz="1400" kern="1200" dirty="0">
                          <a:solidFill>
                            <a:schemeClr val="dk1"/>
                          </a:solidFill>
                          <a:latin typeface="+mj-ea"/>
                          <a:ea typeface="+mn-ea"/>
                          <a:cs typeface="+mn-cs"/>
                        </a:rPr>
                        <a:t>）</a:t>
                      </a:r>
                      <a:endParaRPr kumimoji="1" lang="en-US" altLang="ja-JP" sz="1400" dirty="0">
                        <a:latin typeface="+mj-ea"/>
                        <a:ea typeface="+mj-ea"/>
                      </a:endParaRPr>
                    </a:p>
                    <a:p>
                      <a:pPr algn="ctr"/>
                      <a:r>
                        <a:rPr kumimoji="1" lang="en-US" altLang="ja-JP" sz="2000" dirty="0">
                          <a:latin typeface="+mj-ea"/>
                          <a:ea typeface="+mj-ea"/>
                        </a:rPr>
                        <a:t>ins214</a:t>
                      </a:r>
                      <a:r>
                        <a:rPr kumimoji="1" lang="ja-JP" altLang="en-US" sz="2000" dirty="0">
                          <a:latin typeface="+mj-ea"/>
                          <a:ea typeface="+mj-ea"/>
                        </a:rPr>
                        <a:t>：</a:t>
                      </a:r>
                      <a:r>
                        <a:rPr kumimoji="1" lang="en-US" altLang="ja-JP" sz="2000" dirty="0">
                          <a:latin typeface="+mj-ea"/>
                          <a:ea typeface="+mj-ea"/>
                        </a:rPr>
                        <a:t>    86</a:t>
                      </a:r>
                      <a:r>
                        <a:rPr kumimoji="1" lang="ja-JP" altLang="en-US" sz="2000" dirty="0">
                          <a:latin typeface="+mj-ea"/>
                          <a:ea typeface="+mj-ea"/>
                        </a:rPr>
                        <a:t>検体</a:t>
                      </a:r>
                      <a:r>
                        <a:rPr kumimoji="1" lang="ja-JP" altLang="en-US" sz="1400" kern="1200" dirty="0">
                          <a:solidFill>
                            <a:schemeClr val="dk1"/>
                          </a:solidFill>
                          <a:latin typeface="+mj-ea"/>
                          <a:ea typeface="+mn-ea"/>
                          <a:cs typeface="+mn-cs"/>
                        </a:rPr>
                        <a:t>（</a:t>
                      </a:r>
                      <a:r>
                        <a:rPr kumimoji="1" lang="en-US" altLang="ja-JP" sz="1400" kern="1200" dirty="0">
                          <a:solidFill>
                            <a:schemeClr val="dk1"/>
                          </a:solidFill>
                          <a:latin typeface="+mj-ea"/>
                          <a:ea typeface="+mn-ea"/>
                          <a:cs typeface="+mn-cs"/>
                        </a:rPr>
                        <a:t>3</a:t>
                      </a:r>
                      <a:r>
                        <a:rPr kumimoji="1" lang="ja-JP" altLang="en-US" sz="1400" kern="1200" dirty="0">
                          <a:solidFill>
                            <a:schemeClr val="dk1"/>
                          </a:solidFill>
                          <a:latin typeface="+mj-ea"/>
                          <a:ea typeface="+mn-ea"/>
                          <a:cs typeface="+mn-cs"/>
                        </a:rPr>
                        <a:t>月</a:t>
                      </a:r>
                      <a:r>
                        <a:rPr kumimoji="1" lang="en-US" altLang="ja-JP" sz="1400" kern="1200" dirty="0">
                          <a:solidFill>
                            <a:schemeClr val="dk1"/>
                          </a:solidFill>
                          <a:latin typeface="+mj-ea"/>
                          <a:ea typeface="+mn-ea"/>
                          <a:cs typeface="+mn-cs"/>
                        </a:rPr>
                        <a:t>〜</a:t>
                      </a:r>
                      <a:r>
                        <a:rPr kumimoji="1" lang="ja-JP" altLang="en-US" sz="1400" kern="1200" dirty="0">
                          <a:solidFill>
                            <a:schemeClr val="dk1"/>
                          </a:solidFill>
                          <a:latin typeface="+mj-ea"/>
                          <a:ea typeface="+mn-ea"/>
                          <a:cs typeface="+mn-cs"/>
                        </a:rPr>
                        <a:t>）</a:t>
                      </a:r>
                      <a:endParaRPr kumimoji="1" lang="ja-JP" altLang="en-US" sz="1400" dirty="0">
                        <a:latin typeface="+mj-ea"/>
                        <a:ea typeface="+mj-ea"/>
                      </a:endParaRPr>
                    </a:p>
                  </a:txBody>
                  <a:tcPr/>
                </a:tc>
                <a:tc>
                  <a:txBody>
                    <a:bodyPr/>
                    <a:lstStyle/>
                    <a:p>
                      <a:pPr algn="ctr"/>
                      <a:r>
                        <a:rPr kumimoji="1" lang="en-US" altLang="ja-JP" sz="2000" kern="1200" dirty="0">
                          <a:solidFill>
                            <a:schemeClr val="dk1"/>
                          </a:solidFill>
                          <a:latin typeface="+mj-ea"/>
                          <a:ea typeface="+mn-ea"/>
                          <a:cs typeface="+mn-cs"/>
                        </a:rPr>
                        <a:t>2,381</a:t>
                      </a:r>
                      <a:r>
                        <a:rPr kumimoji="1" lang="ja-JP" altLang="en-US" sz="2000" kern="1200" dirty="0">
                          <a:solidFill>
                            <a:schemeClr val="dk1"/>
                          </a:solidFill>
                          <a:latin typeface="+mj-ea"/>
                          <a:ea typeface="+mn-ea"/>
                          <a:cs typeface="+mn-cs"/>
                        </a:rPr>
                        <a:t>検体</a:t>
                      </a:r>
                      <a:endParaRPr kumimoji="1" lang="en-US" altLang="ja-JP" sz="2000" kern="1200" dirty="0">
                        <a:solidFill>
                          <a:schemeClr val="dk1"/>
                        </a:solidFill>
                        <a:latin typeface="+mj-ea"/>
                        <a:ea typeface="+mn-ea"/>
                        <a:cs typeface="+mn-cs"/>
                      </a:endParaRPr>
                    </a:p>
                    <a:p>
                      <a:pPr algn="ctr"/>
                      <a:r>
                        <a:rPr kumimoji="1" lang="ja-JP" altLang="en-US" sz="1400" kern="1200" dirty="0">
                          <a:solidFill>
                            <a:schemeClr val="dk1"/>
                          </a:solidFill>
                          <a:latin typeface="+mj-ea"/>
                          <a:ea typeface="+mn-ea"/>
                          <a:cs typeface="+mn-cs"/>
                        </a:rPr>
                        <a:t>（</a:t>
                      </a:r>
                      <a:r>
                        <a:rPr kumimoji="1" lang="en-US" altLang="ja-JP" sz="1400" kern="1200" dirty="0">
                          <a:solidFill>
                            <a:schemeClr val="dk1"/>
                          </a:solidFill>
                          <a:latin typeface="+mj-ea"/>
                          <a:ea typeface="+mn-ea"/>
                          <a:cs typeface="+mn-cs"/>
                        </a:rPr>
                        <a:t>6</a:t>
                      </a:r>
                      <a:r>
                        <a:rPr kumimoji="1" lang="ja-JP" altLang="en-US" sz="1400" kern="1200" dirty="0">
                          <a:solidFill>
                            <a:schemeClr val="dk1"/>
                          </a:solidFill>
                          <a:latin typeface="+mj-ea"/>
                          <a:ea typeface="+mn-ea"/>
                          <a:cs typeface="+mn-cs"/>
                        </a:rPr>
                        <a:t>月</a:t>
                      </a:r>
                      <a:r>
                        <a:rPr kumimoji="1" lang="en-US" altLang="ja-JP" sz="1400" kern="1200" dirty="0">
                          <a:solidFill>
                            <a:schemeClr val="dk1"/>
                          </a:solidFill>
                          <a:latin typeface="+mj-ea"/>
                          <a:ea typeface="+mn-ea"/>
                          <a:cs typeface="+mn-cs"/>
                        </a:rPr>
                        <a:t>〜</a:t>
                      </a:r>
                      <a:r>
                        <a:rPr kumimoji="1" lang="ja-JP" altLang="en-US" sz="1400" kern="1200" dirty="0">
                          <a:solidFill>
                            <a:schemeClr val="dk1"/>
                          </a:solidFill>
                          <a:latin typeface="+mj-ea"/>
                          <a:ea typeface="+mn-ea"/>
                          <a:cs typeface="+mn-cs"/>
                        </a:rPr>
                        <a:t>：　</a:t>
                      </a:r>
                      <a:r>
                        <a:rPr kumimoji="1" lang="en-US" altLang="ja-JP" sz="1400" kern="1200" dirty="0">
                          <a:solidFill>
                            <a:schemeClr val="dk1"/>
                          </a:solidFill>
                          <a:latin typeface="+mj-ea"/>
                          <a:ea typeface="+mn-ea"/>
                          <a:cs typeface="+mn-cs"/>
                        </a:rPr>
                        <a:t>48</a:t>
                      </a:r>
                      <a:r>
                        <a:rPr kumimoji="1" lang="ja-JP" altLang="en-US" sz="1400" kern="1200" dirty="0">
                          <a:solidFill>
                            <a:schemeClr val="dk1"/>
                          </a:solidFill>
                          <a:latin typeface="+mj-ea"/>
                          <a:ea typeface="+mn-ea"/>
                          <a:cs typeface="+mn-cs"/>
                        </a:rPr>
                        <a:t>検体</a:t>
                      </a:r>
                      <a:r>
                        <a:rPr kumimoji="1" lang="en-US" altLang="ja-JP" sz="1400" kern="1200" dirty="0">
                          <a:solidFill>
                            <a:schemeClr val="dk1"/>
                          </a:solidFill>
                          <a:latin typeface="+mj-ea"/>
                          <a:ea typeface="+mn-ea"/>
                          <a:cs typeface="+mn-cs"/>
                        </a:rPr>
                        <a:t>/</a:t>
                      </a:r>
                      <a:r>
                        <a:rPr kumimoji="1" lang="ja-JP" altLang="en-US" sz="1400" kern="1200" dirty="0">
                          <a:solidFill>
                            <a:schemeClr val="dk1"/>
                          </a:solidFill>
                          <a:latin typeface="+mj-ea"/>
                          <a:ea typeface="+mn-ea"/>
                          <a:cs typeface="+mn-cs"/>
                        </a:rPr>
                        <a:t>週）</a:t>
                      </a:r>
                      <a:endParaRPr kumimoji="1" lang="en-US" altLang="ja-JP" sz="1400" kern="1200" dirty="0">
                        <a:solidFill>
                          <a:schemeClr val="dk1"/>
                        </a:solidFill>
                        <a:latin typeface="+mj-ea"/>
                        <a:ea typeface="+mn-ea"/>
                        <a:cs typeface="+mn-cs"/>
                      </a:endParaRPr>
                    </a:p>
                    <a:p>
                      <a:pPr algn="ctr"/>
                      <a:r>
                        <a:rPr kumimoji="1" lang="ja-JP" altLang="en-US" sz="1400" kern="1200" dirty="0">
                          <a:solidFill>
                            <a:schemeClr val="dk1"/>
                          </a:solidFill>
                          <a:latin typeface="+mj-ea"/>
                          <a:ea typeface="+mn-ea"/>
                          <a:cs typeface="+mn-cs"/>
                        </a:rPr>
                        <a:t>（</a:t>
                      </a:r>
                      <a:r>
                        <a:rPr kumimoji="1" lang="en-US" altLang="ja-JP" sz="1400" kern="1200" dirty="0">
                          <a:solidFill>
                            <a:schemeClr val="dk1"/>
                          </a:solidFill>
                          <a:latin typeface="+mj-ea"/>
                          <a:ea typeface="+mn-ea"/>
                          <a:cs typeface="+mn-cs"/>
                        </a:rPr>
                        <a:t>1</a:t>
                      </a:r>
                      <a:r>
                        <a:rPr kumimoji="1" lang="ja-JP" altLang="en-US" sz="1400" kern="1200" dirty="0">
                          <a:solidFill>
                            <a:schemeClr val="dk1"/>
                          </a:solidFill>
                          <a:latin typeface="+mj-ea"/>
                          <a:ea typeface="+mn-ea"/>
                          <a:cs typeface="+mn-cs"/>
                        </a:rPr>
                        <a:t>月</a:t>
                      </a:r>
                      <a:r>
                        <a:rPr kumimoji="1" lang="en-US" altLang="ja-JP" sz="1400" kern="1200" dirty="0">
                          <a:solidFill>
                            <a:schemeClr val="dk1"/>
                          </a:solidFill>
                          <a:latin typeface="+mj-ea"/>
                          <a:ea typeface="+mn-ea"/>
                          <a:cs typeface="+mn-cs"/>
                        </a:rPr>
                        <a:t>〜</a:t>
                      </a:r>
                      <a:r>
                        <a:rPr kumimoji="1" lang="ja-JP" altLang="en-US" sz="1400" kern="1200" dirty="0">
                          <a:solidFill>
                            <a:schemeClr val="dk1"/>
                          </a:solidFill>
                          <a:latin typeface="+mj-ea"/>
                          <a:ea typeface="+mn-ea"/>
                          <a:cs typeface="+mn-cs"/>
                        </a:rPr>
                        <a:t>：</a:t>
                      </a:r>
                      <a:r>
                        <a:rPr kumimoji="1" lang="en-US" altLang="ja-JP" sz="1400" kern="1200" dirty="0">
                          <a:solidFill>
                            <a:schemeClr val="dk1"/>
                          </a:solidFill>
                          <a:latin typeface="+mj-ea"/>
                          <a:ea typeface="+mn-ea"/>
                          <a:cs typeface="+mn-cs"/>
                        </a:rPr>
                        <a:t>144</a:t>
                      </a:r>
                      <a:r>
                        <a:rPr kumimoji="1" lang="ja-JP" altLang="en-US" sz="1400" kern="1200" dirty="0">
                          <a:solidFill>
                            <a:schemeClr val="dk1"/>
                          </a:solidFill>
                          <a:latin typeface="+mj-ea"/>
                          <a:ea typeface="+mn-ea"/>
                          <a:cs typeface="+mn-cs"/>
                        </a:rPr>
                        <a:t>検体</a:t>
                      </a:r>
                      <a:r>
                        <a:rPr kumimoji="1" lang="en-US" altLang="ja-JP" sz="1400" kern="1200" dirty="0">
                          <a:solidFill>
                            <a:schemeClr val="dk1"/>
                          </a:solidFill>
                          <a:latin typeface="+mj-ea"/>
                          <a:ea typeface="+mn-ea"/>
                          <a:cs typeface="+mn-cs"/>
                        </a:rPr>
                        <a:t>/</a:t>
                      </a:r>
                      <a:r>
                        <a:rPr kumimoji="1" lang="ja-JP" altLang="en-US" sz="1400" kern="1200" dirty="0">
                          <a:solidFill>
                            <a:schemeClr val="dk1"/>
                          </a:solidFill>
                          <a:latin typeface="+mj-ea"/>
                          <a:ea typeface="+mn-ea"/>
                          <a:cs typeface="+mn-cs"/>
                        </a:rPr>
                        <a:t>週）</a:t>
                      </a:r>
                      <a:endParaRPr kumimoji="1" lang="en-US" altLang="ja-JP" sz="1400" kern="1200" dirty="0">
                        <a:solidFill>
                          <a:schemeClr val="dk1"/>
                        </a:solidFill>
                        <a:latin typeface="+mj-ea"/>
                        <a:ea typeface="+mn-ea"/>
                        <a:cs typeface="+mn-cs"/>
                      </a:endParaRPr>
                    </a:p>
                  </a:txBody>
                  <a:tcPr anchor="ctr"/>
                </a:tc>
                <a:extLst>
                  <a:ext uri="{0D108BD9-81ED-4DB2-BD59-A6C34878D82A}">
                    <a16:rowId xmlns:a16="http://schemas.microsoft.com/office/drawing/2014/main" val="10002"/>
                  </a:ext>
                </a:extLst>
              </a:tr>
            </a:tbl>
          </a:graphicData>
        </a:graphic>
      </p:graphicFrame>
      <p:grpSp>
        <p:nvGrpSpPr>
          <p:cNvPr id="38" name="図形グループ 37"/>
          <p:cNvGrpSpPr/>
          <p:nvPr/>
        </p:nvGrpSpPr>
        <p:grpSpPr>
          <a:xfrm>
            <a:off x="147889" y="3312377"/>
            <a:ext cx="8545852" cy="3044116"/>
            <a:chOff x="147889" y="3312377"/>
            <a:chExt cx="8545852" cy="3044116"/>
          </a:xfrm>
        </p:grpSpPr>
        <p:sp>
          <p:nvSpPr>
            <p:cNvPr id="5" name="正方形/長方形 4"/>
            <p:cNvSpPr/>
            <p:nvPr/>
          </p:nvSpPr>
          <p:spPr>
            <a:xfrm>
              <a:off x="5732378" y="4024522"/>
              <a:ext cx="2880136" cy="2331971"/>
            </a:xfrm>
            <a:prstGeom prst="rec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7" name="図形グループ 36"/>
            <p:cNvGrpSpPr/>
            <p:nvPr/>
          </p:nvGrpSpPr>
          <p:grpSpPr>
            <a:xfrm>
              <a:off x="147889" y="3312377"/>
              <a:ext cx="8545852" cy="695864"/>
              <a:chOff x="147889" y="3312377"/>
              <a:chExt cx="8545852" cy="695864"/>
            </a:xfrm>
          </p:grpSpPr>
          <p:sp>
            <p:nvSpPr>
              <p:cNvPr id="10" name="テキスト ボックス 17"/>
              <p:cNvSpPr txBox="1">
                <a:spLocks noChangeArrowheads="1"/>
              </p:cNvSpPr>
              <p:nvPr/>
            </p:nvSpPr>
            <p:spPr bwMode="auto">
              <a:xfrm>
                <a:off x="273049" y="3546576"/>
                <a:ext cx="84206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cs typeface="HG丸ｺﾞｼｯｸM-PRO"/>
                  </a:rPr>
                  <a:t>●検査関係</a:t>
                </a:r>
                <a:endParaRPr lang="en-US" altLang="ja-JP" sz="1800" dirty="0">
                  <a:latin typeface="+mn-ea"/>
                  <a:ea typeface="+mn-ea"/>
                </a:endParaRPr>
              </a:p>
            </p:txBody>
          </p:sp>
          <p:pic>
            <p:nvPicPr>
              <p:cNvPr id="11" name="図 10">
                <a:extLst>
                  <a:ext uri="{FF2B5EF4-FFF2-40B4-BE49-F238E27FC236}">
                    <a16:creationId xmlns:a16="http://schemas.microsoft.com/office/drawing/2014/main" id="{B884B04E-8414-B548-9F95-301D62B0298F}"/>
                  </a:ext>
                </a:extLst>
              </p:cNvPr>
              <p:cNvPicPr>
                <a:picLocks noChangeAspect="1"/>
              </p:cNvPicPr>
              <p:nvPr/>
            </p:nvPicPr>
            <p:blipFill>
              <a:blip r:embed="rId4"/>
              <a:stretch>
                <a:fillRect/>
              </a:stretch>
            </p:blipFill>
            <p:spPr>
              <a:xfrm rot="19800000">
                <a:off x="147889" y="3312377"/>
                <a:ext cx="934151" cy="390531"/>
              </a:xfrm>
              <a:prstGeom prst="rect">
                <a:avLst/>
              </a:prstGeom>
            </p:spPr>
          </p:pic>
        </p:grpSp>
      </p:grpSp>
      <p:sp>
        <p:nvSpPr>
          <p:cNvPr id="4" name="スライド番号プレースホルダー 3"/>
          <p:cNvSpPr>
            <a:spLocks noGrp="1"/>
          </p:cNvSpPr>
          <p:nvPr>
            <p:ph type="sldNum" sz="quarter" idx="12"/>
          </p:nvPr>
        </p:nvSpPr>
        <p:spPr>
          <a:xfrm>
            <a:off x="8084457" y="6492875"/>
            <a:ext cx="1059543" cy="365125"/>
          </a:xfrm>
        </p:spPr>
        <p:txBody>
          <a:bodyPr/>
          <a:lstStyle/>
          <a:p>
            <a:fld id="{31574B80-8BAD-423D-BC4E-1B412F5C32AE}" type="slidenum">
              <a:rPr lang="ja-JP" altLang="en-US" sz="1200" b="1" smtClean="0">
                <a:latin typeface="Arial" charset="0"/>
                <a:ea typeface="Arial" charset="0"/>
                <a:cs typeface="Arial" charset="0"/>
              </a:rPr>
              <a:pPr/>
              <a:t>11</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ja-JP" altLang="en-US" sz="2700" dirty="0">
                <a:solidFill>
                  <a:schemeClr val="bg1"/>
                </a:solidFill>
                <a:latin typeface="+mn-ea"/>
                <a:cs typeface="HG丸ｺﾞｼｯｸM-PRO"/>
              </a:rPr>
              <a:t>（</a:t>
            </a:r>
            <a:r>
              <a:rPr lang="ja-JP" altLang="en-US" sz="2000" dirty="0">
                <a:solidFill>
                  <a:schemeClr val="bg1"/>
                </a:solidFill>
                <a:latin typeface="+mn-ea"/>
                <a:cs typeface="HG丸ｺﾞｼｯｸM-PRO"/>
              </a:rPr>
              <a:t>新型コロナウイルス感染症関連</a:t>
            </a:r>
            <a:r>
              <a:rPr lang="ja-JP" altLang="en-US" sz="2700" dirty="0">
                <a:solidFill>
                  <a:schemeClr val="bg1"/>
                </a:solidFill>
                <a:latin typeface="+mn-ea"/>
                <a:cs typeface="HG丸ｺﾞｼｯｸM-PRO"/>
              </a:rPr>
              <a:t>）</a:t>
            </a:r>
          </a:p>
        </p:txBody>
      </p:sp>
      <p:sp>
        <p:nvSpPr>
          <p:cNvPr id="43" name="テキスト ボックス 42"/>
          <p:cNvSpPr txBox="1"/>
          <p:nvPr/>
        </p:nvSpPr>
        <p:spPr>
          <a:xfrm>
            <a:off x="385756" y="786108"/>
            <a:ext cx="530915" cy="230832"/>
          </a:xfrm>
          <a:prstGeom prst="rect">
            <a:avLst/>
          </a:prstGeom>
          <a:noFill/>
        </p:spPr>
        <p:txBody>
          <a:bodyPr wrap="none" rtlCol="0">
            <a:spAutoFit/>
          </a:bodyPr>
          <a:lstStyle/>
          <a:p>
            <a:r>
              <a:rPr lang="ja-JP" altLang="en-US" sz="900">
                <a:latin typeface="+mj-ea"/>
                <a:ea typeface="+mj-ea"/>
              </a:rPr>
              <a:t>（千人）</a:t>
            </a:r>
            <a:endParaRPr kumimoji="1" lang="ja-JP" altLang="en-US" sz="900" dirty="0">
              <a:latin typeface="+mj-ea"/>
              <a:ea typeface="+mj-ea"/>
            </a:endParaRPr>
          </a:p>
        </p:txBody>
      </p:sp>
      <p:grpSp>
        <p:nvGrpSpPr>
          <p:cNvPr id="49" name="図形グループ 48"/>
          <p:cNvGrpSpPr/>
          <p:nvPr/>
        </p:nvGrpSpPr>
        <p:grpSpPr>
          <a:xfrm>
            <a:off x="1373921" y="2931720"/>
            <a:ext cx="6824338" cy="246222"/>
            <a:chOff x="1261214" y="6257494"/>
            <a:chExt cx="6824338" cy="246222"/>
          </a:xfrm>
        </p:grpSpPr>
        <p:grpSp>
          <p:nvGrpSpPr>
            <p:cNvPr id="51" name="図形グループ 50"/>
            <p:cNvGrpSpPr/>
            <p:nvPr/>
          </p:nvGrpSpPr>
          <p:grpSpPr>
            <a:xfrm>
              <a:off x="1261214" y="6257495"/>
              <a:ext cx="6824338" cy="246221"/>
              <a:chOff x="1221647" y="6299387"/>
              <a:chExt cx="6824338" cy="246221"/>
            </a:xfrm>
          </p:grpSpPr>
          <p:sp>
            <p:nvSpPr>
              <p:cNvPr id="54" name="テキスト ボックス 53"/>
              <p:cNvSpPr txBox="1"/>
              <p:nvPr/>
            </p:nvSpPr>
            <p:spPr>
              <a:xfrm>
                <a:off x="1221647" y="6299387"/>
                <a:ext cx="377026" cy="246221"/>
              </a:xfrm>
              <a:prstGeom prst="rect">
                <a:avLst/>
              </a:prstGeom>
              <a:noFill/>
            </p:spPr>
            <p:txBody>
              <a:bodyPr wrap="none" rtlCol="0">
                <a:spAutoFit/>
              </a:bodyPr>
              <a:lstStyle/>
              <a:p>
                <a:r>
                  <a:rPr lang="en-US" altLang="ja-JP" sz="1000" dirty="0">
                    <a:latin typeface="+mj-ea"/>
                    <a:ea typeface="+mj-ea"/>
                  </a:rPr>
                  <a:t>5</a:t>
                </a:r>
                <a:r>
                  <a:rPr kumimoji="1" lang="ja-JP" altLang="en-US" sz="1000" dirty="0">
                    <a:latin typeface="+mj-ea"/>
                    <a:ea typeface="+mj-ea"/>
                  </a:rPr>
                  <a:t>月</a:t>
                </a:r>
              </a:p>
            </p:txBody>
          </p:sp>
          <p:sp>
            <p:nvSpPr>
              <p:cNvPr id="55" name="テキスト ボックス 54"/>
              <p:cNvSpPr txBox="1"/>
              <p:nvPr/>
            </p:nvSpPr>
            <p:spPr>
              <a:xfrm>
                <a:off x="1843295" y="6299387"/>
                <a:ext cx="377026" cy="246221"/>
              </a:xfrm>
              <a:prstGeom prst="rect">
                <a:avLst/>
              </a:prstGeom>
              <a:noFill/>
            </p:spPr>
            <p:txBody>
              <a:bodyPr wrap="none" rtlCol="0">
                <a:spAutoFit/>
              </a:bodyPr>
              <a:lstStyle/>
              <a:p>
                <a:r>
                  <a:rPr lang="en-US" altLang="ja-JP" sz="1000" dirty="0">
                    <a:latin typeface="+mj-ea"/>
                    <a:ea typeface="+mj-ea"/>
                  </a:rPr>
                  <a:t>6</a:t>
                </a:r>
                <a:r>
                  <a:rPr kumimoji="1" lang="ja-JP" altLang="en-US" sz="1000" dirty="0">
                    <a:latin typeface="+mj-ea"/>
                    <a:ea typeface="+mj-ea"/>
                  </a:rPr>
                  <a:t>月</a:t>
                </a:r>
              </a:p>
            </p:txBody>
          </p:sp>
          <p:sp>
            <p:nvSpPr>
              <p:cNvPr id="56" name="テキスト ボックス 55"/>
              <p:cNvSpPr txBox="1"/>
              <p:nvPr/>
            </p:nvSpPr>
            <p:spPr>
              <a:xfrm>
                <a:off x="7668959" y="6299387"/>
                <a:ext cx="377026" cy="246221"/>
              </a:xfrm>
              <a:prstGeom prst="rect">
                <a:avLst/>
              </a:prstGeom>
              <a:noFill/>
            </p:spPr>
            <p:txBody>
              <a:bodyPr wrap="none" rtlCol="0">
                <a:spAutoFit/>
              </a:bodyPr>
              <a:lstStyle/>
              <a:p>
                <a:r>
                  <a:rPr lang="en-US" altLang="ja-JP" sz="1000" dirty="0">
                    <a:latin typeface="+mj-ea"/>
                    <a:ea typeface="+mj-ea"/>
                  </a:rPr>
                  <a:t>3</a:t>
                </a:r>
                <a:r>
                  <a:rPr kumimoji="1" lang="ja-JP" altLang="en-US" sz="1000" dirty="0">
                    <a:latin typeface="+mj-ea"/>
                    <a:ea typeface="+mj-ea"/>
                  </a:rPr>
                  <a:t>月</a:t>
                </a:r>
              </a:p>
            </p:txBody>
          </p:sp>
          <p:sp>
            <p:nvSpPr>
              <p:cNvPr id="57" name="テキスト ボックス 56"/>
              <p:cNvSpPr txBox="1"/>
              <p:nvPr/>
            </p:nvSpPr>
            <p:spPr>
              <a:xfrm>
                <a:off x="7047314" y="6299387"/>
                <a:ext cx="377026" cy="246221"/>
              </a:xfrm>
              <a:prstGeom prst="rect">
                <a:avLst/>
              </a:prstGeom>
              <a:noFill/>
            </p:spPr>
            <p:txBody>
              <a:bodyPr wrap="none" rtlCol="0">
                <a:spAutoFit/>
              </a:bodyPr>
              <a:lstStyle/>
              <a:p>
                <a:r>
                  <a:rPr lang="en-US" altLang="ja-JP" sz="1000" dirty="0">
                    <a:latin typeface="+mj-ea"/>
                    <a:ea typeface="+mj-ea"/>
                  </a:rPr>
                  <a:t>2</a:t>
                </a:r>
                <a:r>
                  <a:rPr kumimoji="1" lang="ja-JP" altLang="en-US" sz="1000" dirty="0">
                    <a:latin typeface="+mj-ea"/>
                    <a:ea typeface="+mj-ea"/>
                  </a:rPr>
                  <a:t>月</a:t>
                </a:r>
              </a:p>
            </p:txBody>
          </p:sp>
          <p:sp>
            <p:nvSpPr>
              <p:cNvPr id="58" name="テキスト ボックス 57"/>
              <p:cNvSpPr txBox="1"/>
              <p:nvPr/>
            </p:nvSpPr>
            <p:spPr>
              <a:xfrm>
                <a:off x="6425666" y="6299387"/>
                <a:ext cx="377026" cy="246221"/>
              </a:xfrm>
              <a:prstGeom prst="rect">
                <a:avLst/>
              </a:prstGeom>
              <a:noFill/>
            </p:spPr>
            <p:txBody>
              <a:bodyPr wrap="none" rtlCol="0">
                <a:spAutoFit/>
              </a:bodyPr>
              <a:lstStyle/>
              <a:p>
                <a:r>
                  <a:rPr lang="en-US" altLang="ja-JP" sz="1000" dirty="0">
                    <a:latin typeface="+mj-ea"/>
                    <a:ea typeface="+mj-ea"/>
                  </a:rPr>
                  <a:t>1</a:t>
                </a:r>
                <a:r>
                  <a:rPr kumimoji="1" lang="ja-JP" altLang="en-US" sz="1000" dirty="0">
                    <a:latin typeface="+mj-ea"/>
                    <a:ea typeface="+mj-ea"/>
                  </a:rPr>
                  <a:t>月</a:t>
                </a:r>
              </a:p>
            </p:txBody>
          </p:sp>
          <p:sp>
            <p:nvSpPr>
              <p:cNvPr id="59" name="テキスト ボックス 58"/>
              <p:cNvSpPr txBox="1"/>
              <p:nvPr/>
            </p:nvSpPr>
            <p:spPr>
              <a:xfrm>
                <a:off x="5727073" y="6299387"/>
                <a:ext cx="441146" cy="246221"/>
              </a:xfrm>
              <a:prstGeom prst="rect">
                <a:avLst/>
              </a:prstGeom>
              <a:noFill/>
            </p:spPr>
            <p:txBody>
              <a:bodyPr wrap="none" rtlCol="0">
                <a:spAutoFit/>
              </a:bodyPr>
              <a:lstStyle/>
              <a:p>
                <a:r>
                  <a:rPr lang="en-US" altLang="ja-JP" sz="1000" dirty="0">
                    <a:latin typeface="+mj-ea"/>
                    <a:ea typeface="+mj-ea"/>
                  </a:rPr>
                  <a:t>12</a:t>
                </a:r>
                <a:r>
                  <a:rPr kumimoji="1" lang="ja-JP" altLang="en-US" sz="1000" dirty="0">
                    <a:latin typeface="+mj-ea"/>
                    <a:ea typeface="+mj-ea"/>
                  </a:rPr>
                  <a:t>月</a:t>
                </a:r>
              </a:p>
            </p:txBody>
          </p:sp>
          <p:sp>
            <p:nvSpPr>
              <p:cNvPr id="60" name="テキスト ボックス 59"/>
              <p:cNvSpPr txBox="1"/>
              <p:nvPr/>
            </p:nvSpPr>
            <p:spPr>
              <a:xfrm>
                <a:off x="4329887" y="6299387"/>
                <a:ext cx="441146" cy="246221"/>
              </a:xfrm>
              <a:prstGeom prst="rect">
                <a:avLst/>
              </a:prstGeom>
              <a:noFill/>
            </p:spPr>
            <p:txBody>
              <a:bodyPr wrap="none" rtlCol="0">
                <a:spAutoFit/>
              </a:bodyPr>
              <a:lstStyle/>
              <a:p>
                <a:r>
                  <a:rPr lang="en-US" altLang="ja-JP" sz="1000" dirty="0">
                    <a:latin typeface="+mj-ea"/>
                    <a:ea typeface="+mj-ea"/>
                  </a:rPr>
                  <a:t>10</a:t>
                </a:r>
                <a:r>
                  <a:rPr kumimoji="1" lang="ja-JP" altLang="en-US" sz="1000" dirty="0">
                    <a:latin typeface="+mj-ea"/>
                    <a:ea typeface="+mj-ea"/>
                  </a:rPr>
                  <a:t>月</a:t>
                </a:r>
              </a:p>
            </p:txBody>
          </p:sp>
          <p:sp>
            <p:nvSpPr>
              <p:cNvPr id="61" name="テキスト ボックス 60"/>
              <p:cNvSpPr txBox="1"/>
              <p:nvPr/>
            </p:nvSpPr>
            <p:spPr>
              <a:xfrm>
                <a:off x="3708239" y="6299387"/>
                <a:ext cx="377026" cy="246221"/>
              </a:xfrm>
              <a:prstGeom prst="rect">
                <a:avLst/>
              </a:prstGeom>
              <a:noFill/>
            </p:spPr>
            <p:txBody>
              <a:bodyPr wrap="none" rtlCol="0">
                <a:spAutoFit/>
              </a:bodyPr>
              <a:lstStyle/>
              <a:p>
                <a:r>
                  <a:rPr lang="en-US" altLang="ja-JP" sz="1000" dirty="0">
                    <a:latin typeface="+mj-ea"/>
                    <a:ea typeface="+mj-ea"/>
                  </a:rPr>
                  <a:t>9</a:t>
                </a:r>
                <a:r>
                  <a:rPr kumimoji="1" lang="ja-JP" altLang="en-US" sz="1000" dirty="0">
                    <a:latin typeface="+mj-ea"/>
                    <a:ea typeface="+mj-ea"/>
                  </a:rPr>
                  <a:t>月</a:t>
                </a:r>
              </a:p>
            </p:txBody>
          </p:sp>
          <p:sp>
            <p:nvSpPr>
              <p:cNvPr id="62" name="テキスト ボックス 61"/>
              <p:cNvSpPr txBox="1"/>
              <p:nvPr/>
            </p:nvSpPr>
            <p:spPr>
              <a:xfrm>
                <a:off x="3086591" y="6299387"/>
                <a:ext cx="377026" cy="246221"/>
              </a:xfrm>
              <a:prstGeom prst="rect">
                <a:avLst/>
              </a:prstGeom>
              <a:noFill/>
            </p:spPr>
            <p:txBody>
              <a:bodyPr wrap="none" rtlCol="0">
                <a:spAutoFit/>
              </a:bodyPr>
              <a:lstStyle/>
              <a:p>
                <a:r>
                  <a:rPr lang="en-US" altLang="ja-JP" sz="1000" dirty="0">
                    <a:latin typeface="+mj-ea"/>
                    <a:ea typeface="+mj-ea"/>
                  </a:rPr>
                  <a:t>8</a:t>
                </a:r>
                <a:r>
                  <a:rPr kumimoji="1" lang="ja-JP" altLang="en-US" sz="1000" dirty="0">
                    <a:latin typeface="+mj-ea"/>
                    <a:ea typeface="+mj-ea"/>
                  </a:rPr>
                  <a:t>月</a:t>
                </a:r>
              </a:p>
            </p:txBody>
          </p:sp>
          <p:sp>
            <p:nvSpPr>
              <p:cNvPr id="63" name="テキスト ボックス 62"/>
              <p:cNvSpPr txBox="1"/>
              <p:nvPr/>
            </p:nvSpPr>
            <p:spPr>
              <a:xfrm>
                <a:off x="2464943" y="6299387"/>
                <a:ext cx="377026" cy="246221"/>
              </a:xfrm>
              <a:prstGeom prst="rect">
                <a:avLst/>
              </a:prstGeom>
              <a:noFill/>
            </p:spPr>
            <p:txBody>
              <a:bodyPr wrap="none" rtlCol="0">
                <a:spAutoFit/>
              </a:bodyPr>
              <a:lstStyle/>
              <a:p>
                <a:r>
                  <a:rPr lang="en-US" altLang="ja-JP" sz="1000" dirty="0">
                    <a:latin typeface="+mj-ea"/>
                    <a:ea typeface="+mj-ea"/>
                  </a:rPr>
                  <a:t>7</a:t>
                </a:r>
                <a:r>
                  <a:rPr kumimoji="1" lang="ja-JP" altLang="en-US" sz="1000" dirty="0">
                    <a:latin typeface="+mj-ea"/>
                    <a:ea typeface="+mj-ea"/>
                  </a:rPr>
                  <a:t>月</a:t>
                </a:r>
              </a:p>
            </p:txBody>
          </p:sp>
        </p:grpSp>
        <p:sp>
          <p:nvSpPr>
            <p:cNvPr id="52" name="テキスト ボックス 51"/>
            <p:cNvSpPr txBox="1"/>
            <p:nvPr/>
          </p:nvSpPr>
          <p:spPr>
            <a:xfrm>
              <a:off x="5068047" y="6257494"/>
              <a:ext cx="441146" cy="246221"/>
            </a:xfrm>
            <a:prstGeom prst="rect">
              <a:avLst/>
            </a:prstGeom>
            <a:noFill/>
          </p:spPr>
          <p:txBody>
            <a:bodyPr wrap="none" rtlCol="0">
              <a:spAutoFit/>
            </a:bodyPr>
            <a:lstStyle/>
            <a:p>
              <a:r>
                <a:rPr lang="en-US" altLang="ja-JP" sz="1000" dirty="0">
                  <a:latin typeface="+mj-ea"/>
                  <a:ea typeface="+mj-ea"/>
                </a:rPr>
                <a:t>11</a:t>
              </a:r>
              <a:r>
                <a:rPr kumimoji="1" lang="ja-JP" altLang="en-US" sz="1000" dirty="0">
                  <a:latin typeface="+mj-ea"/>
                  <a:ea typeface="+mj-ea"/>
                </a:rPr>
                <a:t>月</a:t>
              </a:r>
            </a:p>
          </p:txBody>
        </p:sp>
      </p:grpSp>
      <p:sp>
        <p:nvSpPr>
          <p:cNvPr id="50" name="テキスト ボックス 49"/>
          <p:cNvSpPr txBox="1"/>
          <p:nvPr/>
        </p:nvSpPr>
        <p:spPr>
          <a:xfrm>
            <a:off x="888237" y="995070"/>
            <a:ext cx="5211683" cy="369332"/>
          </a:xfrm>
          <a:prstGeom prst="rect">
            <a:avLst/>
          </a:prstGeom>
          <a:noFill/>
        </p:spPr>
        <p:txBody>
          <a:bodyPr wrap="none" rtlCol="0">
            <a:spAutoFit/>
          </a:bodyPr>
          <a:lstStyle/>
          <a:p>
            <a:r>
              <a:rPr lang="ja-JP" altLang="en-US" dirty="0">
                <a:latin typeface="+mj-ea"/>
                <a:ea typeface="+mj-ea"/>
              </a:rPr>
              <a:t>＜令和</a:t>
            </a:r>
            <a:r>
              <a:rPr lang="en-US" altLang="ja-JP" dirty="0">
                <a:latin typeface="+mj-ea"/>
                <a:ea typeface="+mj-ea"/>
              </a:rPr>
              <a:t>3</a:t>
            </a:r>
            <a:r>
              <a:rPr lang="ja-JP" altLang="en-US" dirty="0">
                <a:latin typeface="+mj-ea"/>
                <a:ea typeface="+mj-ea"/>
              </a:rPr>
              <a:t>年度新型コロナウイルス陽性者数の推移＞</a:t>
            </a:r>
            <a:endParaRPr kumimoji="1" lang="ja-JP" altLang="en-US" dirty="0">
              <a:latin typeface="+mj-ea"/>
              <a:ea typeface="+mj-ea"/>
            </a:endParaRPr>
          </a:p>
        </p:txBody>
      </p:sp>
      <p:cxnSp>
        <p:nvCxnSpPr>
          <p:cNvPr id="46" name="直線コネクタ 45"/>
          <p:cNvCxnSpPr/>
          <p:nvPr/>
        </p:nvCxnSpPr>
        <p:spPr>
          <a:xfrm flipH="1">
            <a:off x="844730" y="977296"/>
            <a:ext cx="1" cy="1972531"/>
          </a:xfrm>
          <a:prstGeom prst="line">
            <a:avLst/>
          </a:prstGeom>
          <a:ln w="889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直線コネクタ 46"/>
          <p:cNvCxnSpPr/>
          <p:nvPr/>
        </p:nvCxnSpPr>
        <p:spPr>
          <a:xfrm>
            <a:off x="844730" y="2949830"/>
            <a:ext cx="7844086" cy="10766"/>
          </a:xfrm>
          <a:prstGeom prst="line">
            <a:avLst/>
          </a:prstGeom>
          <a:ln w="889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テキスト ボックス 63"/>
          <p:cNvSpPr txBox="1"/>
          <p:nvPr/>
        </p:nvSpPr>
        <p:spPr>
          <a:xfrm>
            <a:off x="763468" y="2931719"/>
            <a:ext cx="377026" cy="246221"/>
          </a:xfrm>
          <a:prstGeom prst="rect">
            <a:avLst/>
          </a:prstGeom>
          <a:noFill/>
        </p:spPr>
        <p:txBody>
          <a:bodyPr wrap="none" rtlCol="0">
            <a:spAutoFit/>
          </a:bodyPr>
          <a:lstStyle/>
          <a:p>
            <a:r>
              <a:rPr lang="en-US" altLang="ja-JP" sz="1000" dirty="0">
                <a:latin typeface="+mj-ea"/>
                <a:ea typeface="+mj-ea"/>
              </a:rPr>
              <a:t>4</a:t>
            </a:r>
            <a:r>
              <a:rPr kumimoji="1" lang="ja-JP" altLang="en-US" sz="1000" dirty="0">
                <a:latin typeface="+mj-ea"/>
                <a:ea typeface="+mj-ea"/>
              </a:rPr>
              <a:t>月</a:t>
            </a:r>
          </a:p>
        </p:txBody>
      </p:sp>
    </p:spTree>
    <p:extLst>
      <p:ext uri="{BB962C8B-B14F-4D97-AF65-F5344CB8AC3E}">
        <p14:creationId xmlns:p14="http://schemas.microsoft.com/office/powerpoint/2010/main" val="45511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177" y="1664757"/>
            <a:ext cx="1181603" cy="925589"/>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70" y="3605575"/>
            <a:ext cx="957723" cy="957723"/>
          </a:xfrm>
          <a:prstGeom prst="rect">
            <a:avLst/>
          </a:prstGeom>
        </p:spPr>
      </p:pic>
      <p:sp>
        <p:nvSpPr>
          <p:cNvPr id="49" name="円弧 48"/>
          <p:cNvSpPr/>
          <p:nvPr/>
        </p:nvSpPr>
        <p:spPr>
          <a:xfrm rot="5400000">
            <a:off x="4459052" y="1301195"/>
            <a:ext cx="2882037" cy="2218235"/>
          </a:xfrm>
          <a:prstGeom prst="arc">
            <a:avLst>
              <a:gd name="adj1" fmla="val 16200000"/>
              <a:gd name="adj2" fmla="val 749567"/>
            </a:avLst>
          </a:prstGeom>
          <a:ln>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9" name="円/楕円 28"/>
          <p:cNvSpPr/>
          <p:nvPr/>
        </p:nvSpPr>
        <p:spPr>
          <a:xfrm>
            <a:off x="4992270" y="3962121"/>
            <a:ext cx="2974239" cy="1312543"/>
          </a:xfrm>
          <a:prstGeom prst="ellipse">
            <a:avLst/>
          </a:prstGeom>
          <a:solidFill>
            <a:schemeClr val="tx2">
              <a:lumMod val="20000"/>
              <a:lumOff val="8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903137" y="4060052"/>
            <a:ext cx="2974239" cy="1312543"/>
          </a:xfrm>
          <a:prstGeom prst="ellipse">
            <a:avLst/>
          </a:prstGeom>
          <a:solidFill>
            <a:schemeClr val="accent3">
              <a:lumMod val="40000"/>
              <a:lumOff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8062369" y="6492875"/>
            <a:ext cx="1059543" cy="365125"/>
          </a:xfrm>
        </p:spPr>
        <p:txBody>
          <a:bodyPr/>
          <a:lstStyle/>
          <a:p>
            <a:fld id="{31574B80-8BAD-423D-BC4E-1B412F5C32AE}" type="slidenum">
              <a:rPr lang="ja-JP" altLang="en-US" sz="1200" b="1" smtClean="0">
                <a:latin typeface="Arial" charset="0"/>
                <a:ea typeface="Arial" charset="0"/>
                <a:cs typeface="Arial" charset="0"/>
              </a:rPr>
              <a:pPr/>
              <a:t>12</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ja-JP" altLang="en-US" sz="2700" dirty="0">
                <a:solidFill>
                  <a:schemeClr val="bg1"/>
                </a:solidFill>
                <a:latin typeface="+mn-ea"/>
                <a:cs typeface="HG丸ｺﾞｼｯｸM-PRO"/>
              </a:rPr>
              <a:t>（</a:t>
            </a:r>
            <a:r>
              <a:rPr lang="ja-JP" altLang="en-US" sz="2000" dirty="0">
                <a:solidFill>
                  <a:schemeClr val="bg1"/>
                </a:solidFill>
                <a:latin typeface="+mn-ea"/>
                <a:cs typeface="HG丸ｺﾞｼｯｸM-PRO"/>
              </a:rPr>
              <a:t>新型コロナウイルス感染症関連</a:t>
            </a:r>
            <a:r>
              <a:rPr lang="ja-JP" altLang="en-US" sz="2700" dirty="0">
                <a:solidFill>
                  <a:schemeClr val="bg1"/>
                </a:solidFill>
                <a:latin typeface="+mn-ea"/>
                <a:cs typeface="HG丸ｺﾞｼｯｸM-PRO"/>
              </a:rPr>
              <a:t>）</a:t>
            </a:r>
          </a:p>
        </p:txBody>
      </p:sp>
      <p:sp>
        <p:nvSpPr>
          <p:cNvPr id="22" name="テキスト ボックス 17"/>
          <p:cNvSpPr txBox="1">
            <a:spLocks noChangeArrowheads="1"/>
          </p:cNvSpPr>
          <p:nvPr/>
        </p:nvSpPr>
        <p:spPr bwMode="auto">
          <a:xfrm>
            <a:off x="171449" y="1198324"/>
            <a:ext cx="84206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cs typeface="HG丸ｺﾞｼｯｸM-PRO"/>
              </a:rPr>
              <a:t>●ゲノム解析チームの立ち上げ</a:t>
            </a:r>
            <a:r>
              <a:rPr lang="ja-JP" altLang="en-US" sz="1800" dirty="0">
                <a:latin typeface="+mn-ea"/>
                <a:ea typeface="+mn-ea"/>
                <a:cs typeface="HG丸ｺﾞｼｯｸM-PRO"/>
              </a:rPr>
              <a:t>　</a:t>
            </a:r>
            <a:endParaRPr lang="en-US" altLang="ja-JP" sz="1800" dirty="0">
              <a:latin typeface="+mn-ea"/>
              <a:ea typeface="+mn-ea"/>
            </a:endParaRPr>
          </a:p>
        </p:txBody>
      </p:sp>
      <p:sp>
        <p:nvSpPr>
          <p:cNvPr id="24" name="正方形/長方形 23"/>
          <p:cNvSpPr/>
          <p:nvPr/>
        </p:nvSpPr>
        <p:spPr>
          <a:xfrm>
            <a:off x="1145634" y="4076807"/>
            <a:ext cx="2414443" cy="738664"/>
          </a:xfrm>
          <a:prstGeom prst="rect">
            <a:avLst/>
          </a:prstGeom>
        </p:spPr>
        <p:txBody>
          <a:bodyPr wrap="none">
            <a:spAutoFit/>
          </a:bodyPr>
          <a:lstStyle/>
          <a:p>
            <a:pPr algn="ctr"/>
            <a:r>
              <a:rPr lang="ja-JP" altLang="en-US" sz="2400" dirty="0">
                <a:solidFill>
                  <a:srgbClr val="415120"/>
                </a:solidFill>
                <a:latin typeface="+mn-ea"/>
                <a:cs typeface="HG丸ｺﾞｼｯｸM-PRO"/>
              </a:rPr>
              <a:t>府内情報</a:t>
            </a:r>
            <a:endParaRPr lang="en-US" altLang="ja-JP" sz="2400" dirty="0">
              <a:solidFill>
                <a:srgbClr val="415120"/>
              </a:solidFill>
              <a:latin typeface="+mn-ea"/>
              <a:cs typeface="HG丸ｺﾞｼｯｸM-PRO"/>
            </a:endParaRPr>
          </a:p>
          <a:p>
            <a:pPr algn="ctr"/>
            <a:r>
              <a:rPr lang="ja-JP" altLang="en-US" dirty="0">
                <a:solidFill>
                  <a:srgbClr val="415120"/>
                </a:solidFill>
                <a:latin typeface="+mn-ea"/>
                <a:cs typeface="HG丸ｺﾞｼｯｸM-PRO"/>
              </a:rPr>
              <a:t>（公衆衛生部・</a:t>
            </a:r>
            <a:r>
              <a:rPr lang="en-US" altLang="ja-JP" dirty="0">
                <a:solidFill>
                  <a:srgbClr val="415120"/>
                </a:solidFill>
                <a:latin typeface="+mn-ea"/>
                <a:cs typeface="HG丸ｺﾞｼｯｸM-PRO"/>
              </a:rPr>
              <a:t>O-FEIT</a:t>
            </a:r>
            <a:r>
              <a:rPr lang="ja-JP" altLang="en-US" dirty="0">
                <a:solidFill>
                  <a:srgbClr val="415120"/>
                </a:solidFill>
                <a:latin typeface="+mn-ea"/>
                <a:cs typeface="HG丸ｺﾞｼｯｸM-PRO"/>
              </a:rPr>
              <a:t>）</a:t>
            </a:r>
            <a:endParaRPr lang="en-US" altLang="ja-JP" dirty="0">
              <a:solidFill>
                <a:srgbClr val="415120"/>
              </a:solidFill>
              <a:latin typeface="+mn-ea"/>
              <a:cs typeface="HG丸ｺﾞｼｯｸM-PRO"/>
            </a:endParaRPr>
          </a:p>
        </p:txBody>
      </p:sp>
      <p:pic>
        <p:nvPicPr>
          <p:cNvPr id="31" name="図 30">
            <a:extLst>
              <a:ext uri="{FF2B5EF4-FFF2-40B4-BE49-F238E27FC236}">
                <a16:creationId xmlns:a16="http://schemas.microsoft.com/office/drawing/2014/main" id="{5FB99D0E-73CA-6B44-9801-5E2D3EE06C85}"/>
              </a:ext>
            </a:extLst>
          </p:cNvPr>
          <p:cNvPicPr>
            <a:picLocks noChangeAspect="1"/>
          </p:cNvPicPr>
          <p:nvPr/>
        </p:nvPicPr>
        <p:blipFill>
          <a:blip r:embed="rId5"/>
          <a:stretch>
            <a:fillRect/>
          </a:stretch>
        </p:blipFill>
        <p:spPr>
          <a:xfrm>
            <a:off x="5213774" y="4793307"/>
            <a:ext cx="947996" cy="395522"/>
          </a:xfrm>
          <a:prstGeom prst="rect">
            <a:avLst/>
          </a:prstGeom>
        </p:spPr>
      </p:pic>
      <p:sp>
        <p:nvSpPr>
          <p:cNvPr id="17" name="正方形/長方形 16"/>
          <p:cNvSpPr/>
          <p:nvPr/>
        </p:nvSpPr>
        <p:spPr>
          <a:xfrm>
            <a:off x="6105583" y="4837180"/>
            <a:ext cx="2339102" cy="307777"/>
          </a:xfrm>
          <a:prstGeom prst="rect">
            <a:avLst/>
          </a:prstGeom>
        </p:spPr>
        <p:txBody>
          <a:bodyPr wrap="none">
            <a:spAutoFit/>
          </a:bodyPr>
          <a:lstStyle/>
          <a:p>
            <a:r>
              <a:rPr lang="ja-JP" altLang="en-US" sz="1400" dirty="0">
                <a:solidFill>
                  <a:schemeClr val="dk1"/>
                </a:solidFill>
                <a:latin typeface="+mj-ea"/>
              </a:rPr>
              <a:t>国内外の変異株の情報収集</a:t>
            </a:r>
            <a:endParaRPr lang="en-US" altLang="ja-JP" sz="1400" dirty="0">
              <a:solidFill>
                <a:schemeClr val="dk1"/>
              </a:solidFill>
              <a:latin typeface="+mj-ea"/>
            </a:endParaRPr>
          </a:p>
        </p:txBody>
      </p:sp>
      <p:sp>
        <p:nvSpPr>
          <p:cNvPr id="33" name="正方形/長方形 32"/>
          <p:cNvSpPr/>
          <p:nvPr/>
        </p:nvSpPr>
        <p:spPr>
          <a:xfrm>
            <a:off x="1805449" y="4815697"/>
            <a:ext cx="2576346" cy="523220"/>
          </a:xfrm>
          <a:prstGeom prst="rect">
            <a:avLst/>
          </a:prstGeom>
        </p:spPr>
        <p:txBody>
          <a:bodyPr wrap="none">
            <a:spAutoFit/>
          </a:bodyPr>
          <a:lstStyle/>
          <a:p>
            <a:r>
              <a:rPr lang="ja-JP" altLang="en-US" sz="1400" dirty="0">
                <a:solidFill>
                  <a:schemeClr val="dk1"/>
                </a:solidFill>
                <a:latin typeface="+mj-ea"/>
              </a:rPr>
              <a:t>感染拡大に寄与する共通性</a:t>
            </a:r>
            <a:endParaRPr lang="en-US" altLang="ja-JP" sz="1400" dirty="0">
              <a:solidFill>
                <a:schemeClr val="dk1"/>
              </a:solidFill>
              <a:latin typeface="+mj-ea"/>
            </a:endParaRPr>
          </a:p>
          <a:p>
            <a:r>
              <a:rPr lang="ja-JP" altLang="en-US" sz="1400" dirty="0">
                <a:solidFill>
                  <a:schemeClr val="dk1"/>
                </a:solidFill>
                <a:latin typeface="+mj-ea"/>
              </a:rPr>
              <a:t>（集団性、重症例、渡航状況等）</a:t>
            </a:r>
            <a:endParaRPr lang="en-US" altLang="ja-JP" sz="1400" dirty="0">
              <a:solidFill>
                <a:schemeClr val="dk1"/>
              </a:solidFill>
              <a:latin typeface="+mj-ea"/>
            </a:endParaRPr>
          </a:p>
        </p:txBody>
      </p:sp>
      <p:sp>
        <p:nvSpPr>
          <p:cNvPr id="36" name="正方形/長方形 35"/>
          <p:cNvSpPr/>
          <p:nvPr/>
        </p:nvSpPr>
        <p:spPr>
          <a:xfrm>
            <a:off x="5252411" y="4028682"/>
            <a:ext cx="2608407" cy="738664"/>
          </a:xfrm>
          <a:prstGeom prst="rect">
            <a:avLst/>
          </a:prstGeom>
        </p:spPr>
        <p:txBody>
          <a:bodyPr wrap="none">
            <a:spAutoFit/>
          </a:bodyPr>
          <a:lstStyle/>
          <a:p>
            <a:pPr algn="ctr"/>
            <a:r>
              <a:rPr lang="ja-JP" altLang="en-US" sz="2400" dirty="0">
                <a:solidFill>
                  <a:srgbClr val="002060"/>
                </a:solidFill>
                <a:latin typeface="+mn-ea"/>
                <a:cs typeface="HG丸ｺﾞｼｯｸM-PRO"/>
              </a:rPr>
              <a:t>国内外情報</a:t>
            </a:r>
            <a:endParaRPr lang="en-US" altLang="ja-JP" sz="2400" dirty="0">
              <a:solidFill>
                <a:srgbClr val="002060"/>
              </a:solidFill>
              <a:latin typeface="+mn-ea"/>
              <a:cs typeface="HG丸ｺﾞｼｯｸM-PRO"/>
            </a:endParaRPr>
          </a:p>
          <a:p>
            <a:pPr algn="ctr"/>
            <a:r>
              <a:rPr lang="ja-JP" altLang="en-US" dirty="0">
                <a:solidFill>
                  <a:srgbClr val="002060"/>
                </a:solidFill>
                <a:latin typeface="+mn-ea"/>
                <a:cs typeface="HG丸ｺﾞｼｯｸM-PRO"/>
              </a:rPr>
              <a:t>（公衆衛生部・微生物部）</a:t>
            </a:r>
            <a:endParaRPr lang="en-US" altLang="ja-JP" dirty="0">
              <a:solidFill>
                <a:srgbClr val="002060"/>
              </a:solidFill>
              <a:latin typeface="+mn-ea"/>
              <a:cs typeface="HG丸ｺﾞｼｯｸM-PRO"/>
            </a:endParaRPr>
          </a:p>
        </p:txBody>
      </p:sp>
      <p:cxnSp>
        <p:nvCxnSpPr>
          <p:cNvPr id="39" name="直線矢印コネクタ 38"/>
          <p:cNvCxnSpPr/>
          <p:nvPr/>
        </p:nvCxnSpPr>
        <p:spPr>
          <a:xfrm flipV="1">
            <a:off x="1276057" y="5385456"/>
            <a:ext cx="529392" cy="51008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flipH="1" flipV="1">
            <a:off x="7275134" y="5385456"/>
            <a:ext cx="529392" cy="510086"/>
          </a:xfrm>
          <a:prstGeom prst="straightConnector1">
            <a:avLst/>
          </a:prstGeom>
          <a:ln w="50800">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2" name="正方形/長方形 41"/>
          <p:cNvSpPr/>
          <p:nvPr/>
        </p:nvSpPr>
        <p:spPr>
          <a:xfrm>
            <a:off x="469197" y="5958485"/>
            <a:ext cx="2492990" cy="369332"/>
          </a:xfrm>
          <a:prstGeom prst="rect">
            <a:avLst/>
          </a:prstGeom>
        </p:spPr>
        <p:txBody>
          <a:bodyPr wrap="none">
            <a:spAutoFit/>
          </a:bodyPr>
          <a:lstStyle/>
          <a:p>
            <a:r>
              <a:rPr lang="ja-JP" altLang="en-US">
                <a:solidFill>
                  <a:schemeClr val="dk1"/>
                </a:solidFill>
                <a:latin typeface="+mj-ea"/>
              </a:rPr>
              <a:t>保健所・大阪府・大阪市</a:t>
            </a:r>
            <a:endParaRPr lang="en-US" altLang="ja-JP" sz="1000" dirty="0">
              <a:solidFill>
                <a:schemeClr val="dk1"/>
              </a:solidFill>
              <a:latin typeface="+mj-ea"/>
            </a:endParaRPr>
          </a:p>
        </p:txBody>
      </p:sp>
      <p:sp>
        <p:nvSpPr>
          <p:cNvPr id="43" name="正方形/長方形 42"/>
          <p:cNvSpPr/>
          <p:nvPr/>
        </p:nvSpPr>
        <p:spPr>
          <a:xfrm>
            <a:off x="7422236" y="5958485"/>
            <a:ext cx="877163" cy="369332"/>
          </a:xfrm>
          <a:prstGeom prst="rect">
            <a:avLst/>
          </a:prstGeom>
        </p:spPr>
        <p:txBody>
          <a:bodyPr wrap="none">
            <a:spAutoFit/>
          </a:bodyPr>
          <a:lstStyle/>
          <a:p>
            <a:r>
              <a:rPr lang="ja-JP" altLang="en-US" dirty="0">
                <a:solidFill>
                  <a:schemeClr val="dk1"/>
                </a:solidFill>
                <a:latin typeface="+mj-ea"/>
              </a:rPr>
              <a:t>感染研</a:t>
            </a:r>
            <a:endParaRPr lang="en-US" altLang="ja-JP" sz="1000" dirty="0">
              <a:solidFill>
                <a:schemeClr val="dk1"/>
              </a:solidFill>
              <a:latin typeface="+mj-ea"/>
            </a:endParaRPr>
          </a:p>
        </p:txBody>
      </p:sp>
      <p:sp>
        <p:nvSpPr>
          <p:cNvPr id="45" name="正方形/長方形 44"/>
          <p:cNvSpPr/>
          <p:nvPr/>
        </p:nvSpPr>
        <p:spPr>
          <a:xfrm>
            <a:off x="4756567" y="1390481"/>
            <a:ext cx="45719"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8" name="図形グループ 47"/>
          <p:cNvGrpSpPr/>
          <p:nvPr/>
        </p:nvGrpSpPr>
        <p:grpSpPr>
          <a:xfrm>
            <a:off x="4754775" y="1251660"/>
            <a:ext cx="4187365" cy="1188346"/>
            <a:chOff x="4756567" y="1359267"/>
            <a:chExt cx="4187365" cy="1188346"/>
          </a:xfrm>
        </p:grpSpPr>
        <p:sp>
          <p:nvSpPr>
            <p:cNvPr id="44" name="正方形/長方形 43"/>
            <p:cNvSpPr/>
            <p:nvPr/>
          </p:nvSpPr>
          <p:spPr>
            <a:xfrm>
              <a:off x="4756567" y="1393451"/>
              <a:ext cx="4187365" cy="1154162"/>
            </a:xfrm>
            <a:prstGeom prst="rect">
              <a:avLst/>
            </a:prstGeom>
            <a:solidFill>
              <a:schemeClr val="accent6">
                <a:lumMod val="20000"/>
                <a:lumOff val="80000"/>
              </a:schemeClr>
            </a:solidFill>
            <a:ln w="25400">
              <a:solidFill>
                <a:srgbClr val="C00000"/>
              </a:solidFill>
            </a:ln>
          </p:spPr>
          <p:txBody>
            <a:bodyPr wrap="none">
              <a:spAutoFit/>
            </a:bodyPr>
            <a:lstStyle/>
            <a:p>
              <a:endParaRPr lang="en-US" altLang="ja-JP" sz="900" dirty="0">
                <a:solidFill>
                  <a:srgbClr val="002060"/>
                </a:solidFill>
                <a:latin typeface="+mn-ea"/>
                <a:cs typeface="HG丸ｺﾞｼｯｸM-PRO"/>
              </a:endParaRPr>
            </a:p>
            <a:p>
              <a:endParaRPr lang="en-US" altLang="ja-JP" sz="900" dirty="0">
                <a:solidFill>
                  <a:srgbClr val="002060"/>
                </a:solidFill>
                <a:latin typeface="+mn-ea"/>
                <a:cs typeface="HG丸ｺﾞｼｯｸM-PRO"/>
              </a:endParaRPr>
            </a:p>
            <a:p>
              <a:r>
                <a:rPr lang="ja-JP" altLang="en-US" sz="1700" dirty="0">
                  <a:solidFill>
                    <a:srgbClr val="002060"/>
                  </a:solidFill>
                  <a:latin typeface="+mn-ea"/>
                  <a:cs typeface="HG丸ｺﾞｼｯｸM-PRO"/>
                </a:rPr>
                <a:t>・ワクチン効果を左右するウイルス株の検出</a:t>
              </a:r>
              <a:endParaRPr lang="en-US" altLang="ja-JP" sz="1700" dirty="0">
                <a:solidFill>
                  <a:srgbClr val="002060"/>
                </a:solidFill>
                <a:latin typeface="+mn-ea"/>
                <a:cs typeface="HG丸ｺﾞｼｯｸM-PRO"/>
              </a:endParaRPr>
            </a:p>
            <a:p>
              <a:r>
                <a:rPr lang="ja-JP" altLang="en-US" sz="1700" dirty="0">
                  <a:solidFill>
                    <a:srgbClr val="002060"/>
                  </a:solidFill>
                  <a:latin typeface="+mn-ea"/>
                  <a:cs typeface="HG丸ｺﾞｼｯｸM-PRO"/>
                </a:rPr>
                <a:t>・感染リンクの追跡、クラスター対策</a:t>
              </a:r>
              <a:endParaRPr lang="en-US" altLang="ja-JP" sz="1700" dirty="0">
                <a:solidFill>
                  <a:srgbClr val="002060"/>
                </a:solidFill>
                <a:latin typeface="+mn-ea"/>
                <a:cs typeface="HG丸ｺﾞｼｯｸM-PRO"/>
              </a:endParaRPr>
            </a:p>
            <a:p>
              <a:r>
                <a:rPr lang="ja-JP" altLang="en-US" sz="1700" dirty="0">
                  <a:solidFill>
                    <a:srgbClr val="002060"/>
                  </a:solidFill>
                  <a:latin typeface="+mn-ea"/>
                  <a:cs typeface="HG丸ｺﾞｼｯｸM-PRO"/>
                </a:rPr>
                <a:t>・感染拡大対策の評価</a:t>
              </a:r>
              <a:endParaRPr lang="ja-JP" altLang="en-US" sz="1700" dirty="0">
                <a:solidFill>
                  <a:srgbClr val="002060"/>
                </a:solidFill>
              </a:endParaRPr>
            </a:p>
          </p:txBody>
        </p:sp>
        <p:sp>
          <p:nvSpPr>
            <p:cNvPr id="47" name="正方形/長方形 46"/>
            <p:cNvSpPr/>
            <p:nvPr/>
          </p:nvSpPr>
          <p:spPr>
            <a:xfrm>
              <a:off x="4756567" y="1403891"/>
              <a:ext cx="4187365" cy="295853"/>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4831880" y="1359267"/>
              <a:ext cx="1338828" cy="369332"/>
            </a:xfrm>
            <a:prstGeom prst="rect">
              <a:avLst/>
            </a:prstGeom>
          </p:spPr>
          <p:txBody>
            <a:bodyPr wrap="none">
              <a:spAutoFit/>
            </a:bodyPr>
            <a:lstStyle/>
            <a:p>
              <a:r>
                <a:rPr lang="ja-JP" altLang="en-US" b="1" dirty="0">
                  <a:solidFill>
                    <a:schemeClr val="bg1"/>
                  </a:solidFill>
                  <a:latin typeface="+mn-ea"/>
                  <a:cs typeface="HG丸ｺﾞｼｯｸM-PRO"/>
                </a:rPr>
                <a:t>解析の目的</a:t>
              </a:r>
              <a:endParaRPr lang="en-US" altLang="ja-JP" b="1" dirty="0">
                <a:solidFill>
                  <a:schemeClr val="bg1"/>
                </a:solidFill>
                <a:latin typeface="+mn-ea"/>
                <a:cs typeface="HG丸ｺﾞｼｯｸM-PRO"/>
              </a:endParaRPr>
            </a:p>
          </p:txBody>
        </p:sp>
      </p:grpSp>
      <p:pic>
        <p:nvPicPr>
          <p:cNvPr id="50" name="図 49">
            <a:extLst>
              <a:ext uri="{FF2B5EF4-FFF2-40B4-BE49-F238E27FC236}">
                <a16:creationId xmlns:a16="http://schemas.microsoft.com/office/drawing/2014/main" id="{B884B04E-8414-B548-9F95-301D62B0298F}"/>
              </a:ext>
            </a:extLst>
          </p:cNvPr>
          <p:cNvPicPr>
            <a:picLocks noChangeAspect="1"/>
          </p:cNvPicPr>
          <p:nvPr/>
        </p:nvPicPr>
        <p:blipFill>
          <a:blip r:embed="rId6"/>
          <a:stretch>
            <a:fillRect/>
          </a:stretch>
        </p:blipFill>
        <p:spPr>
          <a:xfrm rot="-1800000">
            <a:off x="46289" y="887125"/>
            <a:ext cx="934151" cy="390531"/>
          </a:xfrm>
          <a:prstGeom prst="rect">
            <a:avLst/>
          </a:prstGeom>
        </p:spPr>
      </p:pic>
      <p:pic>
        <p:nvPicPr>
          <p:cNvPr id="7" name="図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62" y="2430583"/>
            <a:ext cx="1180262" cy="877328"/>
          </a:xfrm>
          <a:prstGeom prst="rect">
            <a:avLst/>
          </a:prstGeom>
        </p:spPr>
      </p:pic>
      <p:sp>
        <p:nvSpPr>
          <p:cNvPr id="27" name="円/楕円 26"/>
          <p:cNvSpPr/>
          <p:nvPr/>
        </p:nvSpPr>
        <p:spPr>
          <a:xfrm>
            <a:off x="1857641" y="2338941"/>
            <a:ext cx="2974239" cy="1312543"/>
          </a:xfrm>
          <a:prstGeom prst="ellipse">
            <a:avLst/>
          </a:prstGeom>
          <a:solidFill>
            <a:schemeClr val="accent2">
              <a:lumMod val="20000"/>
              <a:lumOff val="8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正方形/長方形 22"/>
          <p:cNvSpPr/>
          <p:nvPr/>
        </p:nvSpPr>
        <p:spPr>
          <a:xfrm>
            <a:off x="2002901" y="2341036"/>
            <a:ext cx="2608406" cy="1107996"/>
          </a:xfrm>
          <a:prstGeom prst="rect">
            <a:avLst/>
          </a:prstGeom>
        </p:spPr>
        <p:txBody>
          <a:bodyPr wrap="none">
            <a:spAutoFit/>
          </a:bodyPr>
          <a:lstStyle/>
          <a:p>
            <a:pPr algn="ctr"/>
            <a:r>
              <a:rPr lang="ja-JP" altLang="en-US" sz="2400" dirty="0">
                <a:solidFill>
                  <a:srgbClr val="7030A0"/>
                </a:solidFill>
                <a:latin typeface="+mn-ea"/>
                <a:cs typeface="HG丸ｺﾞｼｯｸM-PRO"/>
              </a:rPr>
              <a:t>ゲノム調査</a:t>
            </a:r>
            <a:endParaRPr lang="en-US" altLang="ja-JP" sz="2400" dirty="0">
              <a:solidFill>
                <a:srgbClr val="7030A0"/>
              </a:solidFill>
              <a:latin typeface="+mn-ea"/>
              <a:cs typeface="HG丸ｺﾞｼｯｸM-PRO"/>
            </a:endParaRPr>
          </a:p>
          <a:p>
            <a:pPr algn="ctr"/>
            <a:r>
              <a:rPr lang="ja-JP" altLang="en-US" dirty="0">
                <a:solidFill>
                  <a:srgbClr val="7030A0"/>
                </a:solidFill>
                <a:latin typeface="+mn-ea"/>
                <a:cs typeface="HG丸ｺﾞｼｯｸM-PRO"/>
              </a:rPr>
              <a:t>（微生物部・衛生化学部）</a:t>
            </a:r>
            <a:endParaRPr lang="en-US" altLang="ja-JP" dirty="0">
              <a:solidFill>
                <a:srgbClr val="7030A0"/>
              </a:solidFill>
              <a:latin typeface="+mn-ea"/>
              <a:cs typeface="HG丸ｺﾞｼｯｸM-PRO"/>
            </a:endParaRPr>
          </a:p>
          <a:p>
            <a:pPr algn="ctr"/>
            <a:endParaRPr lang="ja-JP" altLang="en-US" sz="2400" dirty="0">
              <a:solidFill>
                <a:srgbClr val="7030A0"/>
              </a:solidFill>
            </a:endParaRPr>
          </a:p>
        </p:txBody>
      </p:sp>
      <p:sp>
        <p:nvSpPr>
          <p:cNvPr id="26" name="円/楕円 25"/>
          <p:cNvSpPr/>
          <p:nvPr/>
        </p:nvSpPr>
        <p:spPr>
          <a:xfrm>
            <a:off x="2829794" y="3489532"/>
            <a:ext cx="2974239" cy="952901"/>
          </a:xfrm>
          <a:prstGeom prst="ellipse">
            <a:avLst/>
          </a:prstGeom>
          <a:solidFill>
            <a:srgbClr val="C00000"/>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136991" y="3731456"/>
            <a:ext cx="2494594" cy="461665"/>
          </a:xfrm>
          <a:prstGeom prst="rect">
            <a:avLst/>
          </a:prstGeom>
        </p:spPr>
        <p:txBody>
          <a:bodyPr wrap="none">
            <a:spAutoFit/>
          </a:bodyPr>
          <a:lstStyle/>
          <a:p>
            <a:r>
              <a:rPr lang="ja-JP" altLang="en-US" sz="2400">
                <a:solidFill>
                  <a:schemeClr val="bg1"/>
                </a:solidFill>
                <a:latin typeface="+mn-ea"/>
                <a:cs typeface="HG丸ｺﾞｼｯｸM-PRO"/>
              </a:rPr>
              <a:t>ゲノム解析チーム</a:t>
            </a:r>
            <a:endParaRPr lang="ja-JP" altLang="en-US" sz="2400">
              <a:solidFill>
                <a:schemeClr val="bg1"/>
              </a:solidFill>
            </a:endParaRPr>
          </a:p>
        </p:txBody>
      </p:sp>
      <p:sp>
        <p:nvSpPr>
          <p:cNvPr id="38" name="正方形/長方形 37"/>
          <p:cNvSpPr/>
          <p:nvPr/>
        </p:nvSpPr>
        <p:spPr>
          <a:xfrm>
            <a:off x="3020798" y="3008142"/>
            <a:ext cx="4034110" cy="523220"/>
          </a:xfrm>
          <a:prstGeom prst="rect">
            <a:avLst/>
          </a:prstGeom>
        </p:spPr>
        <p:txBody>
          <a:bodyPr wrap="square">
            <a:spAutoFit/>
          </a:bodyPr>
          <a:lstStyle/>
          <a:p>
            <a:r>
              <a:rPr lang="ja-JP" altLang="en-US" sz="1400" dirty="0">
                <a:solidFill>
                  <a:schemeClr val="dk1"/>
                </a:solidFill>
                <a:latin typeface="+mj-ea"/>
              </a:rPr>
              <a:t>コロナ全ゲノム配列の確定</a:t>
            </a:r>
            <a:endParaRPr lang="en-US" altLang="ja-JP" sz="1400" dirty="0">
              <a:solidFill>
                <a:schemeClr val="dk1"/>
              </a:solidFill>
              <a:latin typeface="+mj-ea"/>
            </a:endParaRPr>
          </a:p>
          <a:p>
            <a:r>
              <a:rPr lang="ja-JP" altLang="en-US" sz="1400" dirty="0">
                <a:solidFill>
                  <a:schemeClr val="dk1"/>
                </a:solidFill>
                <a:latin typeface="+mj-ea"/>
              </a:rPr>
              <a:t>抗原性、病原性、感染力の変化について解析</a:t>
            </a:r>
          </a:p>
        </p:txBody>
      </p:sp>
    </p:spTree>
    <p:extLst>
      <p:ext uri="{BB962C8B-B14F-4D97-AF65-F5344CB8AC3E}">
        <p14:creationId xmlns:p14="http://schemas.microsoft.com/office/powerpoint/2010/main" val="613113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角丸四角形 57"/>
          <p:cNvSpPr/>
          <p:nvPr/>
        </p:nvSpPr>
        <p:spPr>
          <a:xfrm>
            <a:off x="2069432" y="3287712"/>
            <a:ext cx="5056309" cy="2391620"/>
          </a:xfrm>
          <a:prstGeom prst="roundRect">
            <a:avLst/>
          </a:prstGeom>
          <a:solidFill>
            <a:schemeClr val="accent6">
              <a:lumMod val="40000"/>
              <a:lumOff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682047" y="1496186"/>
            <a:ext cx="7729086" cy="1357163"/>
          </a:xfrm>
          <a:prstGeom prst="roundRect">
            <a:avLst/>
          </a:prstGeom>
          <a:solidFill>
            <a:schemeClr val="accent5">
              <a:lumMod val="40000"/>
              <a:lumOff val="60000"/>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7"/>
          <p:cNvSpPr txBox="1">
            <a:spLocks noChangeArrowheads="1"/>
          </p:cNvSpPr>
          <p:nvPr/>
        </p:nvSpPr>
        <p:spPr bwMode="auto">
          <a:xfrm>
            <a:off x="171449" y="842191"/>
            <a:ext cx="84206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cs typeface="HG丸ｺﾞｼｯｸM-PRO"/>
              </a:rPr>
              <a:t>●行政への還元、連携状況　等</a:t>
            </a:r>
            <a:endParaRPr lang="en-US" altLang="ja-JP" dirty="0">
              <a:latin typeface="+mn-ea"/>
              <a:cs typeface="HG丸ｺﾞｼｯｸM-PRO"/>
            </a:endParaRPr>
          </a:p>
          <a:p>
            <a:r>
              <a:rPr lang="ja-JP" altLang="en-US" sz="1800" dirty="0">
                <a:latin typeface="+mn-ea"/>
                <a:ea typeface="+mn-ea"/>
                <a:cs typeface="HG丸ｺﾞｼｯｸM-PRO"/>
              </a:rPr>
              <a:t>　</a:t>
            </a:r>
            <a:endParaRPr lang="en-US" altLang="ja-JP" sz="1800" dirty="0">
              <a:latin typeface="+mn-ea"/>
              <a:ea typeface="+mn-ea"/>
            </a:endParaRPr>
          </a:p>
        </p:txBody>
      </p:sp>
      <p:sp>
        <p:nvSpPr>
          <p:cNvPr id="4" name="スライド番号プレースホルダー 3"/>
          <p:cNvSpPr>
            <a:spLocks noGrp="1"/>
          </p:cNvSpPr>
          <p:nvPr>
            <p:ph type="sldNum" sz="quarter" idx="12"/>
          </p:nvPr>
        </p:nvSpPr>
        <p:spPr>
          <a:xfrm>
            <a:off x="8121611" y="7161297"/>
            <a:ext cx="1059543" cy="365125"/>
          </a:xfrm>
        </p:spPr>
        <p:txBody>
          <a:bodyPr/>
          <a:lstStyle/>
          <a:p>
            <a:fld id="{31574B80-8BAD-423D-BC4E-1B412F5C32AE}" type="slidenum">
              <a:rPr lang="ja-JP" altLang="en-US" sz="1200" b="1" smtClean="0">
                <a:latin typeface="Arial" charset="0"/>
                <a:ea typeface="Arial" charset="0"/>
                <a:cs typeface="Arial" charset="0"/>
              </a:rPr>
              <a:pPr/>
              <a:t>13</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ja-JP" altLang="en-US" sz="2700" dirty="0">
                <a:solidFill>
                  <a:schemeClr val="bg1"/>
                </a:solidFill>
                <a:latin typeface="+mn-ea"/>
                <a:cs typeface="HG丸ｺﾞｼｯｸM-PRO"/>
              </a:rPr>
              <a:t>（</a:t>
            </a:r>
            <a:r>
              <a:rPr lang="ja-JP" altLang="en-US" sz="2000" dirty="0">
                <a:solidFill>
                  <a:schemeClr val="bg1"/>
                </a:solidFill>
                <a:latin typeface="+mn-ea"/>
                <a:cs typeface="HG丸ｺﾞｼｯｸM-PRO"/>
              </a:rPr>
              <a:t>新型コロナウイルス感染症関連</a:t>
            </a:r>
            <a:r>
              <a:rPr lang="ja-JP" altLang="en-US" sz="2700" dirty="0">
                <a:solidFill>
                  <a:schemeClr val="bg1"/>
                </a:solidFill>
                <a:latin typeface="+mn-ea"/>
                <a:cs typeface="HG丸ｺﾞｼｯｸM-PRO"/>
              </a:rPr>
              <a:t>）</a:t>
            </a:r>
          </a:p>
        </p:txBody>
      </p:sp>
      <p:sp>
        <p:nvSpPr>
          <p:cNvPr id="18" name="円/楕円 17"/>
          <p:cNvSpPr/>
          <p:nvPr/>
        </p:nvSpPr>
        <p:spPr>
          <a:xfrm>
            <a:off x="3429626" y="1659738"/>
            <a:ext cx="2184935" cy="952901"/>
          </a:xfrm>
          <a:prstGeom prst="ellipse">
            <a:avLst/>
          </a:prstGeom>
          <a:solidFill>
            <a:srgbClr val="0070C0"/>
          </a:solid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822215" y="1597579"/>
            <a:ext cx="1380506" cy="1015663"/>
          </a:xfrm>
          <a:prstGeom prst="rect">
            <a:avLst/>
          </a:prstGeom>
        </p:spPr>
        <p:txBody>
          <a:bodyPr wrap="none">
            <a:spAutoFit/>
          </a:bodyPr>
          <a:lstStyle/>
          <a:p>
            <a:pPr algn="ctr"/>
            <a:r>
              <a:rPr lang="ja-JP" altLang="en-US" sz="3000" dirty="0">
                <a:solidFill>
                  <a:schemeClr val="bg1"/>
                </a:solidFill>
                <a:latin typeface="+mj-ea"/>
              </a:rPr>
              <a:t>大阪市</a:t>
            </a:r>
            <a:endParaRPr lang="en-US" altLang="ja-JP" sz="3000" dirty="0">
              <a:solidFill>
                <a:schemeClr val="bg1"/>
              </a:solidFill>
              <a:latin typeface="+mj-ea"/>
            </a:endParaRPr>
          </a:p>
          <a:p>
            <a:pPr algn="ctr"/>
            <a:r>
              <a:rPr lang="ja-JP" altLang="en-US" sz="3000" dirty="0">
                <a:solidFill>
                  <a:schemeClr val="bg1"/>
                </a:solidFill>
                <a:latin typeface="+mj-ea"/>
              </a:rPr>
              <a:t>（</a:t>
            </a:r>
            <a:r>
              <a:rPr lang="en-US" altLang="ja-JP" sz="3000" dirty="0">
                <a:solidFill>
                  <a:schemeClr val="bg1"/>
                </a:solidFill>
                <a:latin typeface="+mj-ea"/>
              </a:rPr>
              <a:t>HC</a:t>
            </a:r>
            <a:r>
              <a:rPr lang="ja-JP" altLang="en-US" sz="3000" dirty="0">
                <a:solidFill>
                  <a:schemeClr val="bg1"/>
                </a:solidFill>
                <a:latin typeface="+mj-ea"/>
              </a:rPr>
              <a:t>含</a:t>
            </a:r>
            <a:r>
              <a:rPr lang="en-US" altLang="ja-JP" sz="3000" dirty="0">
                <a:solidFill>
                  <a:schemeClr val="bg1"/>
                </a:solidFill>
                <a:latin typeface="+mj-ea"/>
              </a:rPr>
              <a:t>)</a:t>
            </a:r>
          </a:p>
        </p:txBody>
      </p:sp>
      <p:grpSp>
        <p:nvGrpSpPr>
          <p:cNvPr id="57" name="図形グループ 56"/>
          <p:cNvGrpSpPr/>
          <p:nvPr/>
        </p:nvGrpSpPr>
        <p:grpSpPr>
          <a:xfrm>
            <a:off x="6796687" y="5632614"/>
            <a:ext cx="1772028" cy="795895"/>
            <a:chOff x="818147" y="5928770"/>
            <a:chExt cx="1772028" cy="795895"/>
          </a:xfrm>
        </p:grpSpPr>
        <p:sp>
          <p:nvSpPr>
            <p:cNvPr id="21" name="円/楕円 20"/>
            <p:cNvSpPr/>
            <p:nvPr/>
          </p:nvSpPr>
          <p:spPr>
            <a:xfrm>
              <a:off x="818147" y="5928770"/>
              <a:ext cx="1772028" cy="795895"/>
            </a:xfrm>
            <a:prstGeom prst="ellipse">
              <a:avLst/>
            </a:prstGeom>
            <a:solidFill>
              <a:srgbClr val="0070C0"/>
            </a:solid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161252" y="6027983"/>
              <a:ext cx="1085818" cy="462718"/>
            </a:xfrm>
            <a:prstGeom prst="rect">
              <a:avLst/>
            </a:prstGeom>
          </p:spPr>
          <p:txBody>
            <a:bodyPr wrap="none">
              <a:spAutoFit/>
            </a:bodyPr>
            <a:lstStyle/>
            <a:p>
              <a:pPr algn="ctr"/>
              <a:r>
                <a:rPr lang="ja-JP" altLang="en-US" sz="3000" dirty="0">
                  <a:solidFill>
                    <a:schemeClr val="bg1"/>
                  </a:solidFill>
                  <a:latin typeface="+mj-ea"/>
                </a:rPr>
                <a:t>感染研</a:t>
              </a:r>
              <a:endParaRPr lang="en-US" altLang="ja-JP" sz="3000" dirty="0">
                <a:solidFill>
                  <a:schemeClr val="bg1"/>
                </a:solidFill>
                <a:latin typeface="+mj-ea"/>
              </a:endParaRPr>
            </a:p>
          </p:txBody>
        </p:sp>
      </p:grpSp>
      <p:sp>
        <p:nvSpPr>
          <p:cNvPr id="24" name="円/楕円 23"/>
          <p:cNvSpPr/>
          <p:nvPr/>
        </p:nvSpPr>
        <p:spPr>
          <a:xfrm>
            <a:off x="5736164" y="1661001"/>
            <a:ext cx="2184935" cy="952901"/>
          </a:xfrm>
          <a:prstGeom prst="ellipse">
            <a:avLst/>
          </a:prstGeom>
          <a:solidFill>
            <a:srgbClr val="0070C0"/>
          </a:solid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581109" y="2714248"/>
            <a:ext cx="2316660" cy="923330"/>
          </a:xfrm>
          <a:prstGeom prst="rect">
            <a:avLst/>
          </a:prstGeom>
        </p:spPr>
        <p:txBody>
          <a:bodyPr wrap="none">
            <a:spAutoFit/>
          </a:bodyPr>
          <a:lstStyle/>
          <a:p>
            <a:r>
              <a:rPr lang="ja-JP" altLang="en-US" dirty="0">
                <a:latin typeface="+mj-ea"/>
              </a:rPr>
              <a:t>週報</a:t>
            </a:r>
            <a:endParaRPr lang="en-US" altLang="ja-JP" dirty="0">
              <a:latin typeface="+mj-ea"/>
            </a:endParaRPr>
          </a:p>
          <a:p>
            <a:r>
              <a:rPr lang="ja-JP" altLang="en-US" dirty="0">
                <a:latin typeface="+mj-ea"/>
              </a:rPr>
              <a:t>各種クラスター報告書</a:t>
            </a:r>
            <a:endParaRPr lang="en-US" altLang="ja-JP" dirty="0">
              <a:latin typeface="+mj-ea"/>
            </a:endParaRPr>
          </a:p>
          <a:p>
            <a:r>
              <a:rPr lang="ja-JP" altLang="en-US" dirty="0">
                <a:latin typeface="+mj-ea"/>
              </a:rPr>
              <a:t>各種情報・データ提供</a:t>
            </a:r>
            <a:endParaRPr lang="en-US" altLang="ja-JP" dirty="0">
              <a:latin typeface="+mj-ea"/>
            </a:endParaRPr>
          </a:p>
        </p:txBody>
      </p:sp>
      <p:cxnSp>
        <p:nvCxnSpPr>
          <p:cNvPr id="32" name="直線矢印コネクタ 31"/>
          <p:cNvCxnSpPr/>
          <p:nvPr/>
        </p:nvCxnSpPr>
        <p:spPr>
          <a:xfrm flipH="1">
            <a:off x="5762802" y="2748492"/>
            <a:ext cx="843814" cy="587141"/>
          </a:xfrm>
          <a:prstGeom prst="straightConnector1">
            <a:avLst/>
          </a:prstGeom>
          <a:ln w="63500" cap="sq">
            <a:beve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34" name="正方形/長方形 33"/>
          <p:cNvSpPr/>
          <p:nvPr/>
        </p:nvSpPr>
        <p:spPr>
          <a:xfrm>
            <a:off x="3398390" y="2659922"/>
            <a:ext cx="1107996" cy="646331"/>
          </a:xfrm>
          <a:prstGeom prst="rect">
            <a:avLst/>
          </a:prstGeom>
        </p:spPr>
        <p:txBody>
          <a:bodyPr wrap="none">
            <a:spAutoFit/>
          </a:bodyPr>
          <a:lstStyle/>
          <a:p>
            <a:pPr algn="ctr"/>
            <a:r>
              <a:rPr lang="ja-JP" altLang="en-US" dirty="0">
                <a:latin typeface="+mj-ea"/>
              </a:rPr>
              <a:t>検査依頼</a:t>
            </a:r>
            <a:endParaRPr lang="en-US" altLang="ja-JP" dirty="0">
              <a:latin typeface="+mj-ea"/>
            </a:endParaRPr>
          </a:p>
          <a:p>
            <a:pPr algn="ctr"/>
            <a:r>
              <a:rPr lang="ja-JP" altLang="en-US" dirty="0">
                <a:latin typeface="+mj-ea"/>
              </a:rPr>
              <a:t>各種結果</a:t>
            </a:r>
            <a:endParaRPr lang="ja-JP" altLang="en-US" dirty="0"/>
          </a:p>
        </p:txBody>
      </p:sp>
      <p:cxnSp>
        <p:nvCxnSpPr>
          <p:cNvPr id="17" name="直線矢印コネクタ 16"/>
          <p:cNvCxnSpPr/>
          <p:nvPr/>
        </p:nvCxnSpPr>
        <p:spPr>
          <a:xfrm>
            <a:off x="4592203" y="2748492"/>
            <a:ext cx="0" cy="512220"/>
          </a:xfrm>
          <a:prstGeom prst="straightConnector1">
            <a:avLst/>
          </a:prstGeom>
          <a:ln w="635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a:off x="2414019" y="2687071"/>
            <a:ext cx="843814" cy="587141"/>
          </a:xfrm>
          <a:prstGeom prst="straightConnector1">
            <a:avLst/>
          </a:prstGeom>
          <a:ln w="63500" cap="sq">
            <a:beve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0" name="正方形/長方形 19"/>
          <p:cNvSpPr/>
          <p:nvPr/>
        </p:nvSpPr>
        <p:spPr>
          <a:xfrm>
            <a:off x="612086" y="2839373"/>
            <a:ext cx="2044149" cy="923330"/>
          </a:xfrm>
          <a:prstGeom prst="rect">
            <a:avLst/>
          </a:prstGeom>
        </p:spPr>
        <p:txBody>
          <a:bodyPr wrap="none">
            <a:spAutoFit/>
          </a:bodyPr>
          <a:lstStyle/>
          <a:p>
            <a:pPr algn="r"/>
            <a:r>
              <a:rPr lang="ja-JP" altLang="en-US" dirty="0">
                <a:latin typeface="+mj-ea"/>
              </a:rPr>
              <a:t>提言</a:t>
            </a:r>
            <a:endParaRPr lang="en-US" altLang="ja-JP" dirty="0">
              <a:latin typeface="+mj-ea"/>
            </a:endParaRPr>
          </a:p>
          <a:p>
            <a:pPr algn="r"/>
            <a:r>
              <a:rPr lang="ja-JP" altLang="en-US" dirty="0">
                <a:latin typeface="+mj-ea"/>
              </a:rPr>
              <a:t>ゲノム解析結果</a:t>
            </a:r>
            <a:endParaRPr lang="en-US" altLang="ja-JP" dirty="0">
              <a:latin typeface="+mj-ea"/>
            </a:endParaRPr>
          </a:p>
          <a:p>
            <a:pPr algn="r"/>
            <a:r>
              <a:rPr lang="ja-JP" altLang="en-US" dirty="0">
                <a:latin typeface="+mj-ea"/>
              </a:rPr>
              <a:t>ゲノム</a:t>
            </a:r>
            <a:r>
              <a:rPr lang="ja-JP" altLang="en-US">
                <a:latin typeface="+mj-ea"/>
              </a:rPr>
              <a:t>解析レポート</a:t>
            </a:r>
            <a:endParaRPr lang="en-US" altLang="ja-JP" dirty="0">
              <a:latin typeface="+mj-ea"/>
            </a:endParaRPr>
          </a:p>
        </p:txBody>
      </p:sp>
      <p:grpSp>
        <p:nvGrpSpPr>
          <p:cNvPr id="23" name="図形グループ 22"/>
          <p:cNvGrpSpPr/>
          <p:nvPr/>
        </p:nvGrpSpPr>
        <p:grpSpPr>
          <a:xfrm>
            <a:off x="2248882" y="3987310"/>
            <a:ext cx="1722917" cy="779842"/>
            <a:chOff x="2605905" y="4188513"/>
            <a:chExt cx="1722917" cy="779842"/>
          </a:xfrm>
        </p:grpSpPr>
        <p:sp>
          <p:nvSpPr>
            <p:cNvPr id="40" name="円/楕円 39"/>
            <p:cNvSpPr/>
            <p:nvPr/>
          </p:nvSpPr>
          <p:spPr>
            <a:xfrm>
              <a:off x="2605905" y="4188513"/>
              <a:ext cx="1722917" cy="779842"/>
            </a:xfrm>
            <a:prstGeom prst="ellipse">
              <a:avLst/>
            </a:prstGeom>
            <a:solidFill>
              <a:schemeClr val="accent6">
                <a:lumMod val="40000"/>
                <a:lumOff val="60000"/>
              </a:schemeClr>
            </a:solidFill>
            <a:ln w="2540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808369" y="4316824"/>
              <a:ext cx="1317989" cy="523220"/>
            </a:xfrm>
            <a:prstGeom prst="rect">
              <a:avLst/>
            </a:prstGeom>
            <a:noFill/>
            <a:ln>
              <a:noFill/>
            </a:ln>
          </p:spPr>
          <p:txBody>
            <a:bodyPr wrap="none">
              <a:spAutoFit/>
            </a:bodyPr>
            <a:lstStyle/>
            <a:p>
              <a:pPr algn="ctr"/>
              <a:r>
                <a:rPr lang="en-US" altLang="ja-JP" sz="2800" dirty="0">
                  <a:latin typeface="+mj-ea"/>
                </a:rPr>
                <a:t>O-FEIT</a:t>
              </a:r>
              <a:endParaRPr lang="ja-JP" altLang="en-US" sz="2800" dirty="0">
                <a:latin typeface="+mj-ea"/>
              </a:endParaRPr>
            </a:p>
          </p:txBody>
        </p:sp>
      </p:grpSp>
      <p:grpSp>
        <p:nvGrpSpPr>
          <p:cNvPr id="42" name="図形グループ 41"/>
          <p:cNvGrpSpPr/>
          <p:nvPr/>
        </p:nvGrpSpPr>
        <p:grpSpPr>
          <a:xfrm>
            <a:off x="5234812" y="3977682"/>
            <a:ext cx="1722917" cy="779842"/>
            <a:chOff x="4543110" y="3966115"/>
            <a:chExt cx="1722917" cy="779842"/>
          </a:xfrm>
        </p:grpSpPr>
        <p:sp>
          <p:nvSpPr>
            <p:cNvPr id="43" name="円/楕円 42"/>
            <p:cNvSpPr/>
            <p:nvPr/>
          </p:nvSpPr>
          <p:spPr>
            <a:xfrm>
              <a:off x="4543110" y="3966115"/>
              <a:ext cx="1722917" cy="779842"/>
            </a:xfrm>
            <a:prstGeom prst="ellipse">
              <a:avLst/>
            </a:prstGeom>
            <a:solidFill>
              <a:schemeClr val="accent6">
                <a:lumMod val="40000"/>
                <a:lumOff val="60000"/>
              </a:schemeClr>
            </a:solidFill>
            <a:ln w="2540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4773626" y="4094426"/>
              <a:ext cx="1261885" cy="523220"/>
            </a:xfrm>
            <a:prstGeom prst="rect">
              <a:avLst/>
            </a:prstGeom>
            <a:noFill/>
            <a:ln>
              <a:noFill/>
            </a:ln>
          </p:spPr>
          <p:txBody>
            <a:bodyPr wrap="none">
              <a:spAutoFit/>
            </a:bodyPr>
            <a:lstStyle/>
            <a:p>
              <a:pPr algn="ctr"/>
              <a:r>
                <a:rPr lang="ja-JP" altLang="en-US" sz="2800" dirty="0">
                  <a:latin typeface="+mj-ea"/>
                </a:rPr>
                <a:t>検査課</a:t>
              </a:r>
            </a:p>
          </p:txBody>
        </p:sp>
      </p:grpSp>
      <p:sp>
        <p:nvSpPr>
          <p:cNvPr id="46" name="円/楕円 45"/>
          <p:cNvSpPr/>
          <p:nvPr/>
        </p:nvSpPr>
        <p:spPr>
          <a:xfrm>
            <a:off x="3227159" y="4325050"/>
            <a:ext cx="2819690" cy="1181488"/>
          </a:xfrm>
          <a:prstGeom prst="ellipse">
            <a:avLst/>
          </a:prstGeom>
          <a:solidFill>
            <a:schemeClr val="accent6">
              <a:lumMod val="60000"/>
              <a:lumOff val="40000"/>
            </a:schemeClr>
          </a:solidFill>
          <a:ln w="2540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3711109" y="4490571"/>
            <a:ext cx="1851789" cy="954107"/>
          </a:xfrm>
          <a:prstGeom prst="rect">
            <a:avLst/>
          </a:prstGeom>
          <a:noFill/>
          <a:ln>
            <a:noFill/>
          </a:ln>
        </p:spPr>
        <p:txBody>
          <a:bodyPr wrap="none">
            <a:spAutoFit/>
          </a:bodyPr>
          <a:lstStyle/>
          <a:p>
            <a:pPr algn="ctr"/>
            <a:r>
              <a:rPr lang="ja-JP" altLang="en-US" sz="2800" dirty="0">
                <a:latin typeface="+mj-ea"/>
              </a:rPr>
              <a:t>ゲノム解析</a:t>
            </a:r>
            <a:endParaRPr lang="en-US" altLang="ja-JP" sz="2800" dirty="0">
              <a:latin typeface="+mj-ea"/>
            </a:endParaRPr>
          </a:p>
          <a:p>
            <a:pPr algn="ctr"/>
            <a:r>
              <a:rPr lang="ja-JP" altLang="en-US" sz="2800" dirty="0">
                <a:latin typeface="+mj-ea"/>
              </a:rPr>
              <a:t>チーム</a:t>
            </a:r>
          </a:p>
        </p:txBody>
      </p:sp>
      <p:cxnSp>
        <p:nvCxnSpPr>
          <p:cNvPr id="62" name="直線矢印コネクタ 61"/>
          <p:cNvCxnSpPr/>
          <p:nvPr/>
        </p:nvCxnSpPr>
        <p:spPr>
          <a:xfrm flipH="1" flipV="1">
            <a:off x="5809056" y="5301257"/>
            <a:ext cx="918157" cy="605344"/>
          </a:xfrm>
          <a:prstGeom prst="straightConnector1">
            <a:avLst/>
          </a:prstGeom>
          <a:ln w="63500" cap="sq">
            <a:beve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5" name="正方形/長方形 64"/>
          <p:cNvSpPr/>
          <p:nvPr/>
        </p:nvSpPr>
        <p:spPr>
          <a:xfrm>
            <a:off x="3952388" y="5552306"/>
            <a:ext cx="2255746" cy="646331"/>
          </a:xfrm>
          <a:prstGeom prst="rect">
            <a:avLst/>
          </a:prstGeom>
        </p:spPr>
        <p:txBody>
          <a:bodyPr wrap="none">
            <a:spAutoFit/>
          </a:bodyPr>
          <a:lstStyle/>
          <a:p>
            <a:pPr algn="r"/>
            <a:r>
              <a:rPr lang="ja-JP" altLang="en-US" dirty="0"/>
              <a:t>情報共有</a:t>
            </a:r>
            <a:endParaRPr lang="en-US" altLang="ja-JP" dirty="0"/>
          </a:p>
          <a:p>
            <a:pPr algn="r"/>
            <a:r>
              <a:rPr lang="ja-JP" altLang="en-US" dirty="0"/>
              <a:t>（定例ミーティング等）</a:t>
            </a:r>
            <a:endParaRPr lang="en-US" altLang="ja-JP" dirty="0"/>
          </a:p>
        </p:txBody>
      </p:sp>
      <p:sp>
        <p:nvSpPr>
          <p:cNvPr id="67" name="正方形/長方形 66"/>
          <p:cNvSpPr/>
          <p:nvPr/>
        </p:nvSpPr>
        <p:spPr>
          <a:xfrm>
            <a:off x="4626099" y="2789127"/>
            <a:ext cx="1619353" cy="338554"/>
          </a:xfrm>
          <a:prstGeom prst="rect">
            <a:avLst/>
          </a:prstGeom>
        </p:spPr>
        <p:txBody>
          <a:bodyPr wrap="none">
            <a:spAutoFit/>
          </a:bodyPr>
          <a:lstStyle/>
          <a:p>
            <a:pPr algn="ctr"/>
            <a:r>
              <a:rPr lang="ja-JP" altLang="en-US" sz="1600" dirty="0"/>
              <a:t>定例ミーティング</a:t>
            </a:r>
            <a:endParaRPr lang="en-US" altLang="ja-JP" sz="1600" dirty="0"/>
          </a:p>
        </p:txBody>
      </p:sp>
      <p:sp>
        <p:nvSpPr>
          <p:cNvPr id="7" name="円/楕円 6"/>
          <p:cNvSpPr/>
          <p:nvPr/>
        </p:nvSpPr>
        <p:spPr>
          <a:xfrm>
            <a:off x="3485268" y="3444259"/>
            <a:ext cx="2184935" cy="952901"/>
          </a:xfrm>
          <a:prstGeom prst="ellipse">
            <a:avLst/>
          </a:prstGeom>
          <a:solidFill>
            <a:srgbClr val="C00000"/>
          </a:solidFill>
          <a:ln w="2540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792905" y="3568669"/>
            <a:ext cx="1569661" cy="646331"/>
          </a:xfrm>
          <a:prstGeom prst="rect">
            <a:avLst/>
          </a:prstGeom>
          <a:noFill/>
          <a:ln>
            <a:noFill/>
          </a:ln>
        </p:spPr>
        <p:txBody>
          <a:bodyPr wrap="none">
            <a:spAutoFit/>
          </a:bodyPr>
          <a:lstStyle/>
          <a:p>
            <a:pPr algn="ctr"/>
            <a:r>
              <a:rPr lang="ja-JP" altLang="en-US" sz="3600" dirty="0">
                <a:solidFill>
                  <a:schemeClr val="bg1"/>
                </a:solidFill>
                <a:latin typeface="+mj-ea"/>
              </a:rPr>
              <a:t>大安研</a:t>
            </a:r>
          </a:p>
        </p:txBody>
      </p:sp>
      <p:sp>
        <p:nvSpPr>
          <p:cNvPr id="45" name="正方形/長方形 44"/>
          <p:cNvSpPr/>
          <p:nvPr/>
        </p:nvSpPr>
        <p:spPr>
          <a:xfrm>
            <a:off x="6172807" y="1596976"/>
            <a:ext cx="1380506" cy="1015663"/>
          </a:xfrm>
          <a:prstGeom prst="rect">
            <a:avLst/>
          </a:prstGeom>
        </p:spPr>
        <p:txBody>
          <a:bodyPr wrap="none">
            <a:spAutoFit/>
          </a:bodyPr>
          <a:lstStyle/>
          <a:p>
            <a:pPr algn="ctr"/>
            <a:r>
              <a:rPr lang="ja-JP" altLang="en-US" sz="3000" dirty="0">
                <a:solidFill>
                  <a:schemeClr val="bg1"/>
                </a:solidFill>
                <a:latin typeface="+mj-ea"/>
              </a:rPr>
              <a:t>中核市</a:t>
            </a:r>
            <a:endParaRPr lang="en-US" altLang="ja-JP" sz="3000" dirty="0">
              <a:solidFill>
                <a:schemeClr val="bg1"/>
              </a:solidFill>
              <a:latin typeface="+mj-ea"/>
            </a:endParaRPr>
          </a:p>
          <a:p>
            <a:pPr algn="ctr"/>
            <a:r>
              <a:rPr lang="ja-JP" altLang="en-US" sz="3000" dirty="0">
                <a:solidFill>
                  <a:schemeClr val="bg1"/>
                </a:solidFill>
                <a:latin typeface="+mj-ea"/>
              </a:rPr>
              <a:t>（</a:t>
            </a:r>
            <a:r>
              <a:rPr lang="en-US" altLang="ja-JP" sz="3000" dirty="0">
                <a:solidFill>
                  <a:schemeClr val="bg1"/>
                </a:solidFill>
                <a:latin typeface="+mj-ea"/>
              </a:rPr>
              <a:t>HC</a:t>
            </a:r>
            <a:r>
              <a:rPr lang="ja-JP" altLang="en-US" sz="3000" dirty="0">
                <a:solidFill>
                  <a:schemeClr val="bg1"/>
                </a:solidFill>
                <a:latin typeface="+mj-ea"/>
              </a:rPr>
              <a:t>含</a:t>
            </a:r>
            <a:r>
              <a:rPr lang="en-US" altLang="ja-JP" sz="3000" dirty="0">
                <a:solidFill>
                  <a:schemeClr val="bg1"/>
                </a:solidFill>
                <a:latin typeface="+mj-ea"/>
              </a:rPr>
              <a:t>)</a:t>
            </a:r>
          </a:p>
        </p:txBody>
      </p:sp>
      <p:sp>
        <p:nvSpPr>
          <p:cNvPr id="14" name="円/楕円 13"/>
          <p:cNvSpPr/>
          <p:nvPr/>
        </p:nvSpPr>
        <p:spPr>
          <a:xfrm>
            <a:off x="1103837" y="1653296"/>
            <a:ext cx="2184935" cy="952901"/>
          </a:xfrm>
          <a:prstGeom prst="ellipse">
            <a:avLst/>
          </a:prstGeom>
          <a:solidFill>
            <a:srgbClr val="0070C0"/>
          </a:solid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506051" y="1615441"/>
            <a:ext cx="1380506" cy="1015663"/>
          </a:xfrm>
          <a:prstGeom prst="rect">
            <a:avLst/>
          </a:prstGeom>
        </p:spPr>
        <p:txBody>
          <a:bodyPr wrap="none">
            <a:spAutoFit/>
          </a:bodyPr>
          <a:lstStyle/>
          <a:p>
            <a:pPr algn="ctr"/>
            <a:r>
              <a:rPr lang="ja-JP" altLang="en-US" sz="3000" dirty="0">
                <a:solidFill>
                  <a:schemeClr val="bg1"/>
                </a:solidFill>
                <a:latin typeface="+mj-ea"/>
              </a:rPr>
              <a:t>大阪府</a:t>
            </a:r>
            <a:endParaRPr lang="en-US" altLang="ja-JP" sz="3000" dirty="0">
              <a:solidFill>
                <a:schemeClr val="bg1"/>
              </a:solidFill>
              <a:latin typeface="+mj-ea"/>
            </a:endParaRPr>
          </a:p>
          <a:p>
            <a:pPr algn="ctr"/>
            <a:r>
              <a:rPr lang="ja-JP" altLang="en-US" sz="3000" dirty="0">
                <a:solidFill>
                  <a:schemeClr val="bg1"/>
                </a:solidFill>
                <a:latin typeface="+mj-ea"/>
              </a:rPr>
              <a:t>（</a:t>
            </a:r>
            <a:r>
              <a:rPr lang="en-US" altLang="ja-JP" sz="3000" dirty="0">
                <a:solidFill>
                  <a:schemeClr val="bg1"/>
                </a:solidFill>
                <a:latin typeface="+mj-ea"/>
              </a:rPr>
              <a:t>HC</a:t>
            </a:r>
            <a:r>
              <a:rPr lang="ja-JP" altLang="en-US" sz="3000" dirty="0">
                <a:solidFill>
                  <a:schemeClr val="bg1"/>
                </a:solidFill>
                <a:latin typeface="+mj-ea"/>
              </a:rPr>
              <a:t>含</a:t>
            </a:r>
            <a:r>
              <a:rPr lang="en-US" altLang="ja-JP" sz="3000" dirty="0">
                <a:solidFill>
                  <a:schemeClr val="bg1"/>
                </a:solidFill>
                <a:latin typeface="+mj-ea"/>
              </a:rPr>
              <a:t>)</a:t>
            </a:r>
          </a:p>
        </p:txBody>
      </p:sp>
      <p:sp>
        <p:nvSpPr>
          <p:cNvPr id="59" name="スライド番号プレースホルダー 3"/>
          <p:cNvSpPr txBox="1">
            <a:spLocks/>
          </p:cNvSpPr>
          <p:nvPr/>
        </p:nvSpPr>
        <p:spPr>
          <a:xfrm>
            <a:off x="8062369" y="6492875"/>
            <a:ext cx="1059543"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defTabSz="457200" rtl="0" fontAlgn="base">
              <a:spcBef>
                <a:spcPct val="0"/>
              </a:spcBef>
              <a:spcAft>
                <a:spcPct val="0"/>
              </a:spcAft>
              <a:defRPr kumimoji="1" sz="1800" kern="1200">
                <a:solidFill>
                  <a:srgbClr val="898989"/>
                </a:solidFill>
                <a:latin typeface="HG丸ｺﾞｼｯｸM-PRO" panose="020F0600000000000000" pitchFamily="50" charset="-128"/>
                <a:ea typeface="HG丸ｺﾞｼｯｸM-PRO" panose="020F0600000000000000" pitchFamily="50"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5pPr>
            <a:lvl6pPr marL="2286000" algn="l" defTabSz="914400" rtl="0" eaLnBrk="1" latinLnBrk="0" hangingPunct="1">
              <a:defRPr kumimoji="1" kern="1200">
                <a:solidFill>
                  <a:schemeClr val="tx1"/>
                </a:solidFill>
                <a:latin typeface="Arial" charset="0"/>
                <a:ea typeface="ＭＳ Ｐゴシック" pitchFamily="4" charset="-128"/>
                <a:cs typeface="+mn-cs"/>
              </a:defRPr>
            </a:lvl6pPr>
            <a:lvl7pPr marL="2743200" algn="l" defTabSz="914400" rtl="0" eaLnBrk="1" latinLnBrk="0" hangingPunct="1">
              <a:defRPr kumimoji="1" kern="1200">
                <a:solidFill>
                  <a:schemeClr val="tx1"/>
                </a:solidFill>
                <a:latin typeface="Arial" charset="0"/>
                <a:ea typeface="ＭＳ Ｐゴシック" pitchFamily="4" charset="-128"/>
                <a:cs typeface="+mn-cs"/>
              </a:defRPr>
            </a:lvl7pPr>
            <a:lvl8pPr marL="3200400" algn="l" defTabSz="914400" rtl="0" eaLnBrk="1" latinLnBrk="0" hangingPunct="1">
              <a:defRPr kumimoji="1" kern="1200">
                <a:solidFill>
                  <a:schemeClr val="tx1"/>
                </a:solidFill>
                <a:latin typeface="Arial" charset="0"/>
                <a:ea typeface="ＭＳ Ｐゴシック" pitchFamily="4" charset="-128"/>
                <a:cs typeface="+mn-cs"/>
              </a:defRPr>
            </a:lvl8pPr>
            <a:lvl9pPr marL="3657600" algn="l" defTabSz="914400" rtl="0" eaLnBrk="1" latinLnBrk="0" hangingPunct="1">
              <a:defRPr kumimoji="1" kern="1200">
                <a:solidFill>
                  <a:schemeClr val="tx1"/>
                </a:solidFill>
                <a:latin typeface="Arial" charset="0"/>
                <a:ea typeface="ＭＳ Ｐゴシック" pitchFamily="4" charset="-128"/>
                <a:cs typeface="+mn-cs"/>
              </a:defRPr>
            </a:lvl9pPr>
          </a:lstStyle>
          <a:p>
            <a:fld id="{31574B80-8BAD-423D-BC4E-1B412F5C32AE}" type="slidenum">
              <a:rPr lang="ja-JP" altLang="en-US" sz="1200" b="1" smtClean="0">
                <a:latin typeface="Arial" charset="0"/>
                <a:ea typeface="Arial" charset="0"/>
                <a:cs typeface="Arial" charset="0"/>
              </a:rPr>
              <a:pPr/>
              <a:t>13</a:t>
            </a:fld>
            <a:endParaRPr lang="ja-JP" altLang="en-US" sz="1200" b="1" dirty="0">
              <a:latin typeface="Arial" charset="0"/>
              <a:ea typeface="Arial" charset="0"/>
              <a:cs typeface="Arial" charset="0"/>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31" y="1454757"/>
            <a:ext cx="1409920" cy="794255"/>
          </a:xfrm>
          <a:prstGeom prst="rect">
            <a:avLst/>
          </a:prstGeom>
          <a:ln w="38100">
            <a:solidFill>
              <a:srgbClr val="0070C0"/>
            </a:solidFill>
          </a:ln>
        </p:spPr>
      </p:pic>
    </p:spTree>
    <p:extLst>
      <p:ext uri="{BB962C8B-B14F-4D97-AF65-F5344CB8AC3E}">
        <p14:creationId xmlns:p14="http://schemas.microsoft.com/office/powerpoint/2010/main" val="75556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136524" y="1086238"/>
            <a:ext cx="8870952" cy="344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800" dirty="0">
                <a:latin typeface="+mn-ea"/>
                <a:ea typeface="+mn-ea"/>
                <a:cs typeface="HG丸ｺﾞｼｯｸM-PRO"/>
              </a:rPr>
              <a:t>　　</a:t>
            </a:r>
            <a:r>
              <a:rPr lang="ja-JP" altLang="en-US" dirty="0">
                <a:latin typeface="+mn-ea"/>
                <a:ea typeface="+mn-ea"/>
                <a:cs typeface="HG丸ｺﾞｼｯｸM-PRO"/>
              </a:rPr>
              <a:t>●実地疫学専門家の養成</a:t>
            </a:r>
            <a:endParaRPr lang="en-US" altLang="ja-JP" dirty="0">
              <a:latin typeface="+mn-ea"/>
              <a:ea typeface="+mn-ea"/>
              <a:cs typeface="HG丸ｺﾞｼｯｸM-PRO"/>
            </a:endParaRPr>
          </a:p>
          <a:p>
            <a:endParaRPr lang="en-US" altLang="ja-JP" sz="1800" dirty="0">
              <a:latin typeface="+mn-ea"/>
              <a:ea typeface="+mn-ea"/>
            </a:endParaRPr>
          </a:p>
          <a:p>
            <a:pPr>
              <a:lnSpc>
                <a:spcPts val="2500"/>
              </a:lnSpc>
            </a:pPr>
            <a:r>
              <a:rPr lang="ja-JP" altLang="en-US" sz="1800" dirty="0">
                <a:latin typeface="+mn-ea"/>
                <a:ea typeface="+mn-ea"/>
                <a:cs typeface="HG丸ｺﾞｼｯｸM-PRO"/>
              </a:rPr>
              <a:t>　　　　・</a:t>
            </a:r>
            <a:r>
              <a:rPr lang="ja-JP" altLang="en-US" sz="1800" dirty="0">
                <a:latin typeface="+mn-ea"/>
                <a:ea typeface="+mn-ea"/>
              </a:rPr>
              <a:t>実地疫学研修（国立感染症研究所）に研究員を派遣（</a:t>
            </a:r>
            <a:r>
              <a:rPr lang="en-US" altLang="ja-JP" sz="1800" dirty="0">
                <a:latin typeface="+mn-ea"/>
                <a:ea typeface="+mn-ea"/>
              </a:rPr>
              <a:t>2</a:t>
            </a:r>
            <a:r>
              <a:rPr lang="ja-JP" altLang="en-US" sz="1800" dirty="0">
                <a:latin typeface="+mn-ea"/>
                <a:ea typeface="+mn-ea"/>
              </a:rPr>
              <a:t>年の研修期間終了）</a:t>
            </a:r>
            <a:endParaRPr lang="en-US" altLang="ja-JP" sz="1800" dirty="0">
              <a:latin typeface="+mn-ea"/>
              <a:ea typeface="+mn-ea"/>
            </a:endParaRPr>
          </a:p>
          <a:p>
            <a:pPr>
              <a:lnSpc>
                <a:spcPts val="2500"/>
              </a:lnSpc>
            </a:pPr>
            <a:r>
              <a:rPr lang="ja-JP" altLang="en-US" sz="1800" dirty="0">
                <a:latin typeface="+mn-ea"/>
                <a:ea typeface="+mn-ea"/>
              </a:rPr>
              <a:t>　　　　　　　研修課程において、新型コロナウイルス感染症クラスター対策班の一員として</a:t>
            </a:r>
            <a:endParaRPr lang="en-US" altLang="ja-JP" sz="1800" dirty="0">
              <a:latin typeface="+mn-ea"/>
              <a:ea typeface="+mn-ea"/>
            </a:endParaRPr>
          </a:p>
          <a:p>
            <a:pPr>
              <a:lnSpc>
                <a:spcPts val="2500"/>
              </a:lnSpc>
            </a:pPr>
            <a:r>
              <a:rPr lang="ja-JP" altLang="en-US" sz="1800" dirty="0">
                <a:latin typeface="+mn-ea"/>
                <a:ea typeface="+mn-ea"/>
              </a:rPr>
              <a:t>　　　　　　　活動（大阪集団発生事案）</a:t>
            </a:r>
            <a:endParaRPr lang="en-US" altLang="ja-JP" sz="1800" dirty="0">
              <a:latin typeface="+mn-ea"/>
              <a:ea typeface="+mn-ea"/>
            </a:endParaRPr>
          </a:p>
          <a:p>
            <a:endParaRPr lang="en-US" altLang="ja-JP" sz="1800" dirty="0">
              <a:latin typeface="+mn-ea"/>
              <a:ea typeface="+mn-ea"/>
              <a:cs typeface="HG丸ｺﾞｼｯｸM-PRO"/>
            </a:endParaRPr>
          </a:p>
          <a:p>
            <a:endParaRPr lang="en-US" altLang="ja-JP" sz="1800" dirty="0">
              <a:latin typeface="+mn-ea"/>
              <a:ea typeface="+mn-ea"/>
              <a:cs typeface="HG丸ｺﾞｼｯｸM-PRO"/>
            </a:endParaRPr>
          </a:p>
          <a:p>
            <a:r>
              <a:rPr lang="ja-JP" altLang="en-US" sz="2800">
                <a:latin typeface="+mn-ea"/>
                <a:ea typeface="+mn-ea"/>
                <a:cs typeface="HG丸ｺﾞｼｯｸM-PRO"/>
              </a:rPr>
              <a:t>　</a:t>
            </a:r>
            <a:r>
              <a:rPr lang="ja-JP" altLang="en-US" dirty="0">
                <a:latin typeface="+mn-ea"/>
                <a:ea typeface="+mn-ea"/>
                <a:cs typeface="HG丸ｺﾞｼｯｸM-PRO"/>
              </a:rPr>
              <a:t>●情報発信</a:t>
            </a:r>
            <a:endParaRPr lang="en-US" altLang="ja-JP" dirty="0">
              <a:latin typeface="+mn-ea"/>
              <a:ea typeface="+mn-ea"/>
              <a:cs typeface="HG丸ｺﾞｼｯｸM-PRO"/>
            </a:endParaRPr>
          </a:p>
          <a:p>
            <a:endParaRPr lang="en-US" altLang="ja-JP" sz="1000" dirty="0">
              <a:latin typeface="+mn-ea"/>
              <a:ea typeface="+mn-ea"/>
              <a:cs typeface="HG丸ｺﾞｼｯｸM-PRO"/>
            </a:endParaRPr>
          </a:p>
          <a:p>
            <a:pPr>
              <a:lnSpc>
                <a:spcPts val="2500"/>
              </a:lnSpc>
            </a:pPr>
            <a:r>
              <a:rPr lang="ja-JP" altLang="en-US" sz="2000">
                <a:latin typeface="+mn-ea"/>
                <a:cs typeface="HG丸ｺﾞｼｯｸM-PRO"/>
              </a:rPr>
              <a:t>　　　　</a:t>
            </a:r>
            <a:r>
              <a:rPr lang="ja-JP" altLang="en-US" sz="1800">
                <a:latin typeface="+mn-ea"/>
                <a:ea typeface="+mn-ea"/>
                <a:cs typeface="HG丸ｺﾞｼｯｸM-PRO"/>
              </a:rPr>
              <a:t>・報道機関連絡会の開催（毎月</a:t>
            </a:r>
            <a:r>
              <a:rPr lang="en-US" altLang="ja-JP" sz="1800" dirty="0">
                <a:latin typeface="+mn-ea"/>
                <a:ea typeface="+mn-ea"/>
                <a:cs typeface="HG丸ｺﾞｼｯｸM-PRO"/>
              </a:rPr>
              <a:t>1</a:t>
            </a:r>
            <a:r>
              <a:rPr lang="ja-JP" altLang="en-US" sz="1800">
                <a:latin typeface="+mn-ea"/>
                <a:ea typeface="+mn-ea"/>
                <a:cs typeface="HG丸ｺﾞｼｯｸM-PRO"/>
              </a:rPr>
              <a:t>回）</a:t>
            </a:r>
            <a:endParaRPr lang="en-US" altLang="ja-JP" sz="1800" dirty="0">
              <a:latin typeface="+mn-ea"/>
              <a:ea typeface="+mn-ea"/>
              <a:cs typeface="HG丸ｺﾞｼｯｸM-PRO"/>
            </a:endParaRPr>
          </a:p>
          <a:p>
            <a:pPr>
              <a:lnSpc>
                <a:spcPts val="2500"/>
              </a:lnSpc>
            </a:pPr>
            <a:r>
              <a:rPr lang="ja-JP" altLang="en-US" sz="2000">
                <a:latin typeface="+mn-ea"/>
                <a:cs typeface="HG丸ｺﾞｼｯｸM-PRO"/>
              </a:rPr>
              <a:t>　　　　</a:t>
            </a:r>
            <a:r>
              <a:rPr lang="ja-JP" altLang="en-US" sz="1800">
                <a:latin typeface="+mn-ea"/>
                <a:ea typeface="+mn-ea"/>
                <a:cs typeface="HG丸ｺﾞｼｯｸM-PRO"/>
              </a:rPr>
              <a:t>・</a:t>
            </a:r>
            <a:r>
              <a:rPr lang="ja-JP" altLang="en-US" sz="1800">
                <a:latin typeface="+mn-ea"/>
                <a:ea typeface="+mn-ea"/>
              </a:rPr>
              <a:t>大安</a:t>
            </a:r>
            <a:r>
              <a:rPr lang="ja-JP" altLang="en-US" sz="1800" dirty="0">
                <a:latin typeface="+mn-ea"/>
                <a:ea typeface="+mn-ea"/>
              </a:rPr>
              <a:t>研ちゃんねるの開設：大安研</a:t>
            </a:r>
            <a:r>
              <a:rPr lang="en-US" altLang="ja-JP" sz="1800" dirty="0">
                <a:latin typeface="+mn-ea"/>
                <a:ea typeface="+mn-ea"/>
              </a:rPr>
              <a:t>HP</a:t>
            </a:r>
            <a:r>
              <a:rPr lang="ja-JP" altLang="en-US" sz="1800" dirty="0">
                <a:latin typeface="+mn-ea"/>
                <a:ea typeface="+mn-ea"/>
              </a:rPr>
              <a:t>や大阪府健康アプリ「アスマイル」</a:t>
            </a:r>
            <a:r>
              <a:rPr lang="ja-JP" altLang="en-US" sz="1800">
                <a:latin typeface="+mn-ea"/>
                <a:ea typeface="+mn-ea"/>
              </a:rPr>
              <a:t>とリンク　　　　　　　　　　　　　　　　　　　　　　　　　　</a:t>
            </a:r>
            <a:endParaRPr lang="en-US" altLang="ja-JP" sz="1800" dirty="0">
              <a:latin typeface="+mn-ea"/>
              <a:ea typeface="+mn-ea"/>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14</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ja-JP" altLang="en-US" sz="2700" dirty="0">
                <a:solidFill>
                  <a:schemeClr val="bg1"/>
                </a:solidFill>
                <a:latin typeface="+mn-ea"/>
                <a:cs typeface="HG丸ｺﾞｼｯｸM-PRO"/>
              </a:rPr>
              <a:t>（</a:t>
            </a:r>
            <a:r>
              <a:rPr lang="ja-JP" altLang="en-US" dirty="0">
                <a:solidFill>
                  <a:schemeClr val="bg1"/>
                </a:solidFill>
                <a:latin typeface="+mn-ea"/>
                <a:cs typeface="HG丸ｺﾞｼｯｸM-PRO"/>
              </a:rPr>
              <a:t>感染症拡大防止・情報発信</a:t>
            </a:r>
            <a:r>
              <a:rPr lang="ja-JP" altLang="en-US" sz="2700" dirty="0">
                <a:solidFill>
                  <a:schemeClr val="bg1"/>
                </a:solidFill>
                <a:latin typeface="+mn-ea"/>
                <a:cs typeface="HG丸ｺﾞｼｯｸM-PRO"/>
              </a:rPr>
              <a:t>）</a:t>
            </a:r>
          </a:p>
        </p:txBody>
      </p:sp>
      <p:pic>
        <p:nvPicPr>
          <p:cNvPr id="8" name="図 7">
            <a:extLst>
              <a:ext uri="{FF2B5EF4-FFF2-40B4-BE49-F238E27FC236}">
                <a16:creationId xmlns:a16="http://schemas.microsoft.com/office/drawing/2014/main" id="{D129030B-F542-4F57-9B1D-37B60AF8F5C6}"/>
              </a:ext>
            </a:extLst>
          </p:cNvPr>
          <p:cNvPicPr>
            <a:picLocks noChangeAspect="1"/>
          </p:cNvPicPr>
          <p:nvPr/>
        </p:nvPicPr>
        <p:blipFill>
          <a:blip r:embed="rId3"/>
          <a:stretch>
            <a:fillRect/>
          </a:stretch>
        </p:blipFill>
        <p:spPr>
          <a:xfrm rot="-1800000">
            <a:off x="171579" y="2954099"/>
            <a:ext cx="934151" cy="390531"/>
          </a:xfrm>
          <a:prstGeom prst="rect">
            <a:avLst/>
          </a:prstGeom>
        </p:spPr>
      </p:pic>
      <p:pic>
        <p:nvPicPr>
          <p:cNvPr id="19" name="図 18">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35056" y="957167"/>
            <a:ext cx="934151" cy="390531"/>
          </a:xfrm>
          <a:prstGeom prst="rect">
            <a:avLst/>
          </a:prstGeom>
        </p:spPr>
      </p:pic>
      <p:pic>
        <p:nvPicPr>
          <p:cNvPr id="5" name="図 4">
            <a:extLst>
              <a:ext uri="{FF2B5EF4-FFF2-40B4-BE49-F238E27FC236}">
                <a16:creationId xmlns:a16="http://schemas.microsoft.com/office/drawing/2014/main" id="{721D8E30-7DA7-3C4B-ADA6-0E424E0909B3}"/>
              </a:ext>
            </a:extLst>
          </p:cNvPr>
          <p:cNvPicPr>
            <a:picLocks noChangeAspect="1"/>
          </p:cNvPicPr>
          <p:nvPr/>
        </p:nvPicPr>
        <p:blipFill>
          <a:blip r:embed="rId4"/>
          <a:stretch>
            <a:fillRect/>
          </a:stretch>
        </p:blipFill>
        <p:spPr>
          <a:xfrm>
            <a:off x="5122018" y="2415182"/>
            <a:ext cx="1409700" cy="1409700"/>
          </a:xfrm>
          <a:prstGeom prst="rect">
            <a:avLst/>
          </a:prstGeom>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230" y="4589421"/>
            <a:ext cx="3702987" cy="2086016"/>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654" y="4589421"/>
            <a:ext cx="3810000" cy="2082800"/>
          </a:xfrm>
          <a:prstGeom prst="rect">
            <a:avLst/>
          </a:prstGeom>
        </p:spPr>
      </p:pic>
    </p:spTree>
    <p:extLst>
      <p:ext uri="{BB962C8B-B14F-4D97-AF65-F5344CB8AC3E}">
        <p14:creationId xmlns:p14="http://schemas.microsoft.com/office/powerpoint/2010/main" val="142767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rot="-1800000">
            <a:off x="182608" y="2022665"/>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4" name="テキスト ボックス 3"/>
          <p:cNvSpPr txBox="1"/>
          <p:nvPr/>
        </p:nvSpPr>
        <p:spPr>
          <a:xfrm>
            <a:off x="285490" y="2071340"/>
            <a:ext cx="7417415" cy="4539512"/>
          </a:xfrm>
          <a:prstGeom prst="rect">
            <a:avLst/>
          </a:prstGeom>
          <a:noFill/>
        </p:spPr>
        <p:txBody>
          <a:bodyPr wrap="none" rtlCol="0">
            <a:spAutoFit/>
          </a:bodyPr>
          <a:lstStyle/>
          <a:p>
            <a:pPr>
              <a:lnSpc>
                <a:spcPts val="2500"/>
              </a:lnSpc>
            </a:pPr>
            <a:r>
              <a:rPr lang="ja-JP" altLang="en-US" dirty="0">
                <a:latin typeface="+mn-ea"/>
                <a:ea typeface="+mn-ea"/>
              </a:rPr>
              <a:t>○迅速かつ正確な検査の実施：</a:t>
            </a:r>
          </a:p>
          <a:p>
            <a:pPr marL="9525" indent="173038">
              <a:lnSpc>
                <a:spcPts val="2500"/>
              </a:lnSpc>
            </a:pPr>
            <a:r>
              <a:rPr lang="ja-JP" altLang="en-US" dirty="0">
                <a:latin typeface="+mn-ea"/>
                <a:ea typeface="+mn-ea"/>
              </a:rPr>
              <a:t>・急増する新型コロナウイルス検査需要への対応（約</a:t>
            </a:r>
            <a:r>
              <a:rPr lang="en-US" altLang="ja-JP" dirty="0">
                <a:latin typeface="+mn-ea"/>
                <a:ea typeface="+mn-ea"/>
              </a:rPr>
              <a:t>2.8</a:t>
            </a:r>
            <a:r>
              <a:rPr lang="ja-JP" altLang="en-US" dirty="0">
                <a:latin typeface="+mn-ea"/>
                <a:ea typeface="+mn-ea"/>
              </a:rPr>
              <a:t>万件）</a:t>
            </a:r>
            <a:endParaRPr lang="en-US" altLang="ja-JP" dirty="0">
              <a:latin typeface="+mn-ea"/>
              <a:ea typeface="+mn-ea"/>
            </a:endParaRPr>
          </a:p>
          <a:p>
            <a:pPr marL="9525" indent="173038">
              <a:lnSpc>
                <a:spcPts val="2500"/>
              </a:lnSpc>
            </a:pPr>
            <a:r>
              <a:rPr lang="ja-JP" altLang="en-US" dirty="0">
                <a:latin typeface="+mn-ea"/>
                <a:ea typeface="+mn-ea"/>
              </a:rPr>
              <a:t>　　　検査機器の追加整備・法人内での</a:t>
            </a:r>
            <a:r>
              <a:rPr lang="ja-JP" altLang="en-US">
                <a:latin typeface="+mn-ea"/>
                <a:ea typeface="+mn-ea"/>
              </a:rPr>
              <a:t>応援体制</a:t>
            </a:r>
            <a:endParaRPr lang="en-US" altLang="ja-JP" dirty="0">
              <a:latin typeface="+mn-ea"/>
              <a:ea typeface="+mn-ea"/>
            </a:endParaRPr>
          </a:p>
          <a:p>
            <a:pPr marL="9525" indent="173038">
              <a:lnSpc>
                <a:spcPts val="2500"/>
              </a:lnSpc>
            </a:pPr>
            <a:r>
              <a:rPr lang="ja-JP" altLang="en-US" dirty="0">
                <a:latin typeface="+mn-ea"/>
                <a:ea typeface="+mn-ea"/>
              </a:rPr>
              <a:t>　　　変異株スクリーニング（</a:t>
            </a:r>
            <a:r>
              <a:rPr lang="en-US" altLang="ja-JP" dirty="0">
                <a:latin typeface="+mn-ea"/>
                <a:ea typeface="+mn-ea"/>
              </a:rPr>
              <a:t>N501Y</a:t>
            </a:r>
            <a:r>
              <a:rPr lang="ja-JP" altLang="en-US" dirty="0">
                <a:latin typeface="+mn-ea"/>
                <a:ea typeface="+mn-ea"/>
              </a:rPr>
              <a:t>、</a:t>
            </a:r>
            <a:r>
              <a:rPr lang="en-US" altLang="ja-JP" dirty="0">
                <a:latin typeface="+mn-ea"/>
                <a:ea typeface="+mn-ea"/>
              </a:rPr>
              <a:t>L452R</a:t>
            </a:r>
            <a:r>
              <a:rPr lang="ja-JP" altLang="en-US" dirty="0">
                <a:latin typeface="+mn-ea"/>
                <a:ea typeface="+mn-ea"/>
              </a:rPr>
              <a:t>、</a:t>
            </a:r>
            <a:r>
              <a:rPr lang="en-US" altLang="ja-JP" dirty="0">
                <a:latin typeface="+mn-ea"/>
                <a:ea typeface="+mn-ea"/>
              </a:rPr>
              <a:t>ins214</a:t>
            </a:r>
            <a:r>
              <a:rPr lang="ja-JP" altLang="en-US" dirty="0">
                <a:latin typeface="+mn-ea"/>
                <a:ea typeface="+mn-ea"/>
              </a:rPr>
              <a:t>）の実施</a:t>
            </a:r>
            <a:endParaRPr lang="en-US" altLang="ja-JP" dirty="0">
              <a:latin typeface="+mn-ea"/>
              <a:ea typeface="+mn-ea"/>
            </a:endParaRPr>
          </a:p>
          <a:p>
            <a:pPr marL="9525" indent="173038">
              <a:lnSpc>
                <a:spcPts val="2500"/>
              </a:lnSpc>
            </a:pPr>
            <a:r>
              <a:rPr lang="ja-JP" altLang="en-US" dirty="0">
                <a:latin typeface="+mn-ea"/>
                <a:ea typeface="+mn-ea"/>
              </a:rPr>
              <a:t>・新型コロナウイルスの全ゲノム配列解析への取組み（</a:t>
            </a:r>
            <a:r>
              <a:rPr lang="ja-JP" altLang="en-US" dirty="0">
                <a:latin typeface="+mn-ea"/>
              </a:rPr>
              <a:t>全所体制）</a:t>
            </a:r>
            <a:endParaRPr lang="en-US" altLang="ja-JP" dirty="0">
              <a:latin typeface="+mn-ea"/>
            </a:endParaRPr>
          </a:p>
          <a:p>
            <a:pPr marL="9525" indent="173038">
              <a:lnSpc>
                <a:spcPts val="2500"/>
              </a:lnSpc>
            </a:pPr>
            <a:r>
              <a:rPr lang="ja-JP" altLang="en-US" dirty="0">
                <a:latin typeface="+mn-ea"/>
                <a:ea typeface="+mn-ea"/>
              </a:rPr>
              <a:t>・業務統一化：検査の集約</a:t>
            </a:r>
            <a:endParaRPr lang="en-US" altLang="ja-JP" dirty="0">
              <a:latin typeface="+mn-ea"/>
              <a:ea typeface="+mn-ea"/>
            </a:endParaRPr>
          </a:p>
          <a:p>
            <a:pPr marL="9525" indent="173038">
              <a:lnSpc>
                <a:spcPts val="2500"/>
              </a:lnSpc>
            </a:pPr>
            <a:r>
              <a:rPr lang="ja-JP" altLang="en-US" dirty="0">
                <a:latin typeface="+mn-ea"/>
                <a:ea typeface="+mn-ea"/>
              </a:rPr>
              <a:t>　　　新型コロナウイルス変異株スクリーニング、</a:t>
            </a:r>
            <a:r>
              <a:rPr lang="en-US" altLang="ja-JP" dirty="0">
                <a:latin typeface="+mn-ea"/>
                <a:ea typeface="+mn-ea"/>
              </a:rPr>
              <a:t>HIV</a:t>
            </a:r>
            <a:r>
              <a:rPr lang="ja-JP" altLang="en-US" dirty="0">
                <a:latin typeface="+mn-ea"/>
                <a:ea typeface="+mn-ea"/>
              </a:rPr>
              <a:t>、麻疹、風疹</a:t>
            </a:r>
            <a:endParaRPr lang="en-US" altLang="ja-JP" dirty="0">
              <a:latin typeface="+mn-ea"/>
              <a:ea typeface="+mn-ea"/>
            </a:endParaRPr>
          </a:p>
          <a:p>
            <a:pPr marL="9525" indent="173038">
              <a:lnSpc>
                <a:spcPts val="2500"/>
              </a:lnSpc>
            </a:pPr>
            <a:r>
              <a:rPr lang="ja-JP" altLang="en-US" dirty="0">
                <a:latin typeface="+mn-ea"/>
                <a:ea typeface="+mn-ea"/>
              </a:rPr>
              <a:t>　　　ウエストナイルウイルス、二酸化硫黄</a:t>
            </a:r>
            <a:endParaRPr lang="en-US" altLang="ja-JP" dirty="0">
              <a:latin typeface="+mn-ea"/>
              <a:ea typeface="+mn-ea"/>
            </a:endParaRPr>
          </a:p>
          <a:p>
            <a:pPr marL="9525" indent="173038">
              <a:lnSpc>
                <a:spcPts val="2500"/>
              </a:lnSpc>
            </a:pPr>
            <a:r>
              <a:rPr lang="ja-JP" altLang="en-US" sz="900" dirty="0">
                <a:latin typeface="+mn-ea"/>
                <a:ea typeface="+mn-ea"/>
              </a:rPr>
              <a:t>　　　　　　　</a:t>
            </a:r>
            <a:endParaRPr lang="en-US" altLang="ja-JP" sz="900" dirty="0">
              <a:latin typeface="+mn-ea"/>
              <a:ea typeface="+mn-ea"/>
            </a:endParaRPr>
          </a:p>
          <a:p>
            <a:pPr marL="9525" indent="1588">
              <a:lnSpc>
                <a:spcPts val="2500"/>
              </a:lnSpc>
            </a:pPr>
            <a:r>
              <a:rPr lang="ja-JP" altLang="en-US" dirty="0">
                <a:latin typeface="+mn-ea"/>
                <a:ea typeface="+mn-ea"/>
              </a:rPr>
              <a:t>○信頼性確保・保証業務の実施：</a:t>
            </a:r>
          </a:p>
          <a:p>
            <a:pPr>
              <a:lnSpc>
                <a:spcPts val="2500"/>
              </a:lnSpc>
            </a:pPr>
            <a:r>
              <a:rPr lang="ja-JP" altLang="en-US" dirty="0">
                <a:latin typeface="+mn-ea"/>
                <a:ea typeface="+mn-ea"/>
              </a:rPr>
              <a:t>　・</a:t>
            </a:r>
            <a:r>
              <a:rPr lang="ja-JP" altLang="en-US" dirty="0">
                <a:latin typeface="+mn-ea"/>
              </a:rPr>
              <a:t>信頼性確保意識の醸成を図るため、</a:t>
            </a:r>
            <a:r>
              <a:rPr lang="en-US" altLang="ja-JP" dirty="0">
                <a:latin typeface="+mn-ea"/>
                <a:ea typeface="+mn-ea"/>
              </a:rPr>
              <a:t>e-</a:t>
            </a:r>
            <a:r>
              <a:rPr lang="ja-JP" altLang="en-US" dirty="0">
                <a:latin typeface="+mn-ea"/>
                <a:ea typeface="+mn-ea"/>
              </a:rPr>
              <a:t>ラーニング形式の研修を実施</a:t>
            </a:r>
            <a:endParaRPr lang="en-US" altLang="ja-JP" dirty="0">
              <a:latin typeface="+mn-ea"/>
              <a:ea typeface="+mn-ea"/>
            </a:endParaRPr>
          </a:p>
          <a:p>
            <a:pPr>
              <a:lnSpc>
                <a:spcPts val="2500"/>
              </a:lnSpc>
            </a:pPr>
            <a:r>
              <a:rPr lang="ja-JP" altLang="en-US" dirty="0">
                <a:latin typeface="+mn-ea"/>
                <a:ea typeface="+mn-ea"/>
              </a:rPr>
              <a:t>　・各試験検査部門に対し、信頼性確保部門が内部監査等を実施</a:t>
            </a:r>
            <a:endParaRPr lang="en-US" altLang="ja-JP" dirty="0">
              <a:latin typeface="+mn-ea"/>
              <a:ea typeface="+mn-ea"/>
            </a:endParaRPr>
          </a:p>
          <a:p>
            <a:pPr>
              <a:lnSpc>
                <a:spcPts val="2500"/>
              </a:lnSpc>
            </a:pPr>
            <a:r>
              <a:rPr lang="ja-JP" altLang="en-US" dirty="0">
                <a:latin typeface="+mn-ea"/>
                <a:ea typeface="+mn-ea"/>
              </a:rPr>
              <a:t>　・外部精度管理調査：食品衛生検査、許可試験、水質検査、感染症検査、</a:t>
            </a:r>
            <a:endParaRPr lang="en-US" altLang="ja-JP" dirty="0">
              <a:latin typeface="+mn-ea"/>
              <a:ea typeface="+mn-ea"/>
            </a:endParaRPr>
          </a:p>
          <a:p>
            <a:pPr>
              <a:lnSpc>
                <a:spcPts val="2500"/>
              </a:lnSpc>
            </a:pPr>
            <a:r>
              <a:rPr lang="ja-JP" altLang="en-US" dirty="0">
                <a:latin typeface="+mn-ea"/>
                <a:ea typeface="+mn-ea"/>
              </a:rPr>
              <a:t>　　　　　　　　　　　　　　</a:t>
            </a:r>
            <a:r>
              <a:rPr lang="en-US" altLang="ja-JP" dirty="0">
                <a:latin typeface="+mn-ea"/>
                <a:ea typeface="+mn-ea"/>
              </a:rPr>
              <a:t> </a:t>
            </a:r>
            <a:r>
              <a:rPr lang="ja-JP" altLang="en-US" dirty="0">
                <a:latin typeface="+mn-ea"/>
                <a:ea typeface="+mn-ea"/>
              </a:rPr>
              <a:t>医薬品</a:t>
            </a:r>
            <a:r>
              <a:rPr lang="en-US" altLang="ja-JP" dirty="0">
                <a:latin typeface="+mn-ea"/>
                <a:ea typeface="+mn-ea"/>
              </a:rPr>
              <a:t>GMP</a:t>
            </a:r>
            <a:r>
              <a:rPr lang="ja-JP" altLang="en-US" dirty="0">
                <a:latin typeface="+mn-ea"/>
                <a:ea typeface="+mn-ea"/>
              </a:rPr>
              <a:t>検査等（計</a:t>
            </a:r>
            <a:r>
              <a:rPr lang="en-US" altLang="ja-JP" dirty="0">
                <a:latin typeface="+mn-ea"/>
                <a:ea typeface="+mn-ea"/>
              </a:rPr>
              <a:t>23</a:t>
            </a:r>
            <a:r>
              <a:rPr lang="ja-JP" altLang="en-US" dirty="0">
                <a:latin typeface="+mn-ea"/>
                <a:ea typeface="+mn-ea"/>
              </a:rPr>
              <a:t>件）で、良好な結果を確認</a:t>
            </a:r>
            <a:endParaRPr lang="en-US" altLang="ja-JP" dirty="0">
              <a:latin typeface="+mn-ea"/>
              <a:ea typeface="+mn-ea"/>
            </a:endParaRP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15</a:t>
            </a:fld>
            <a:endParaRPr lang="ja-JP" altLang="en-US" sz="1200" b="1" dirty="0">
              <a:solidFill>
                <a:schemeClr val="tx1"/>
              </a:solidFill>
              <a:latin typeface="Arial" charset="0"/>
              <a:ea typeface="Arial" charset="0"/>
              <a:cs typeface="Arial" charset="0"/>
            </a:endParaRPr>
          </a:p>
        </p:txBody>
      </p:sp>
      <p:sp>
        <p:nvSpPr>
          <p:cNvPr id="3" name="正方形/長方形 2"/>
          <p:cNvSpPr/>
          <p:nvPr/>
        </p:nvSpPr>
        <p:spPr>
          <a:xfrm>
            <a:off x="50400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大項目番号</a:t>
            </a: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1</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(3) </a:t>
            </a:r>
            <a:r>
              <a:rPr lang="ja-JP" altLang="en-US" sz="1400" b="1" dirty="0">
                <a:solidFill>
                  <a:schemeClr val="tx1"/>
                </a:solidFill>
                <a:latin typeface="MS PGothic" panose="020B0600070205080204" pitchFamily="34" charset="-128"/>
                <a:ea typeface="MS PGothic" panose="020B0600070205080204" pitchFamily="34" charset="-128"/>
              </a:rPr>
              <a:t>試験検査機能の充実</a:t>
            </a:r>
          </a:p>
        </p:txBody>
      </p:sp>
      <p:sp>
        <p:nvSpPr>
          <p:cNvPr id="8" name="正方形/長方形 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令和</a:t>
            </a:r>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29493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2381" y="2103472"/>
            <a:ext cx="8429863" cy="2336537"/>
          </a:xfrm>
          <a:prstGeom prst="rect">
            <a:avLst/>
          </a:prstGeom>
          <a:noFill/>
        </p:spPr>
        <p:txBody>
          <a:bodyPr wrap="square" rtlCol="0">
            <a:spAutoFit/>
          </a:bodyPr>
          <a:lstStyle/>
          <a:p>
            <a:pPr>
              <a:lnSpc>
                <a:spcPts val="2500"/>
              </a:lnSpc>
            </a:pPr>
            <a:r>
              <a:rPr lang="ja-JP" altLang="en-US" dirty="0">
                <a:latin typeface="+mn-ea"/>
                <a:ea typeface="+mn-ea"/>
              </a:rPr>
              <a:t>・新型コロナウイルスに関する研究</a:t>
            </a:r>
            <a:endParaRPr lang="en-US" altLang="ja-JP" dirty="0">
              <a:latin typeface="+mn-ea"/>
              <a:ea typeface="+mn-ea"/>
            </a:endParaRPr>
          </a:p>
          <a:p>
            <a:pPr>
              <a:lnSpc>
                <a:spcPts val="2500"/>
              </a:lnSpc>
            </a:pPr>
            <a:r>
              <a:rPr lang="ja-JP" altLang="en-US" dirty="0">
                <a:latin typeface="+mn-ea"/>
                <a:ea typeface="+mn-ea"/>
              </a:rPr>
              <a:t>　　　　ワクチン接種者における既存株・変異株等に対する中和抗体価の測定</a:t>
            </a:r>
            <a:endParaRPr lang="en-US" altLang="ja-JP" dirty="0">
              <a:latin typeface="+mn-ea"/>
              <a:ea typeface="+mn-ea"/>
            </a:endParaRPr>
          </a:p>
          <a:p>
            <a:pPr>
              <a:lnSpc>
                <a:spcPts val="2500"/>
              </a:lnSpc>
            </a:pPr>
            <a:r>
              <a:rPr lang="ja-JP" altLang="ja-JP" dirty="0">
                <a:latin typeface="+mn-ea"/>
                <a:ea typeface="+mn-ea"/>
              </a:rPr>
              <a:t>・重点研究課題</a:t>
            </a:r>
            <a:r>
              <a:rPr lang="ja-JP" altLang="en-US" dirty="0">
                <a:latin typeface="+mn-ea"/>
                <a:ea typeface="+mn-ea"/>
              </a:rPr>
              <a:t>の選定、推進：</a:t>
            </a:r>
            <a:r>
              <a:rPr lang="en-US" altLang="ja-JP" dirty="0">
                <a:latin typeface="+mn-ea"/>
                <a:ea typeface="+mn-ea"/>
              </a:rPr>
              <a:t>2</a:t>
            </a:r>
            <a:r>
              <a:rPr lang="ja-JP" altLang="en-US" dirty="0">
                <a:latin typeface="+mn-ea"/>
                <a:ea typeface="+mn-ea"/>
              </a:rPr>
              <a:t>課題</a:t>
            </a:r>
            <a:endParaRPr lang="en-US" altLang="ja-JP" dirty="0">
              <a:latin typeface="+mn-ea"/>
              <a:ea typeface="+mn-ea"/>
            </a:endParaRPr>
          </a:p>
          <a:p>
            <a:pPr>
              <a:lnSpc>
                <a:spcPts val="2500"/>
              </a:lnSpc>
            </a:pPr>
            <a:r>
              <a:rPr lang="ja-JP" altLang="en-US" dirty="0">
                <a:latin typeface="+mn-ea"/>
                <a:ea typeface="+mn-ea"/>
              </a:rPr>
              <a:t>　　　　細菌の細胞内動態に関する遺伝子発現量、環境水中の薬剤耐性菌</a:t>
            </a:r>
            <a:endParaRPr lang="en-US" altLang="ja-JP" dirty="0">
              <a:latin typeface="+mn-ea"/>
              <a:ea typeface="+mn-ea"/>
            </a:endParaRPr>
          </a:p>
          <a:p>
            <a:pPr>
              <a:lnSpc>
                <a:spcPts val="2500"/>
              </a:lnSpc>
            </a:pPr>
            <a:r>
              <a:rPr lang="ja-JP" altLang="ja-JP" dirty="0">
                <a:latin typeface="+mn-ea"/>
                <a:ea typeface="+mn-ea"/>
              </a:rPr>
              <a:t>・外部有識者による調査研究評価</a:t>
            </a:r>
            <a:r>
              <a:rPr lang="ja-JP" altLang="en-US" dirty="0">
                <a:latin typeface="+mn-ea"/>
                <a:ea typeface="+mn-ea"/>
              </a:rPr>
              <a:t>：</a:t>
            </a:r>
            <a:r>
              <a:rPr lang="ja-JP" altLang="ja-JP" dirty="0">
                <a:latin typeface="+mn-ea"/>
                <a:ea typeface="+mn-ea"/>
              </a:rPr>
              <a:t>総合評価</a:t>
            </a:r>
            <a:r>
              <a:rPr lang="ja-JP" altLang="en-US" dirty="0">
                <a:latin typeface="+mn-ea"/>
                <a:ea typeface="+mn-ea"/>
              </a:rPr>
              <a:t>の</a:t>
            </a:r>
            <a:r>
              <a:rPr lang="ja-JP" altLang="ja-JP" dirty="0">
                <a:latin typeface="+mn-ea"/>
                <a:ea typeface="+mn-ea"/>
              </a:rPr>
              <a:t>平均</a:t>
            </a:r>
            <a:r>
              <a:rPr lang="en-US" altLang="ja-JP" dirty="0">
                <a:latin typeface="+mn-ea"/>
                <a:ea typeface="+mn-ea"/>
              </a:rPr>
              <a:t>3.75</a:t>
            </a:r>
            <a:r>
              <a:rPr lang="ja-JP" altLang="ja-JP" dirty="0">
                <a:latin typeface="+mn-ea"/>
                <a:ea typeface="+mn-ea"/>
              </a:rPr>
              <a:t>（</a:t>
            </a:r>
            <a:r>
              <a:rPr lang="en-US" altLang="ja-JP" dirty="0">
                <a:latin typeface="+mn-ea"/>
                <a:ea typeface="+mn-ea"/>
              </a:rPr>
              <a:t>5</a:t>
            </a:r>
            <a:r>
              <a:rPr lang="ja-JP" altLang="ja-JP" dirty="0">
                <a:latin typeface="+mn-ea"/>
                <a:ea typeface="+mn-ea"/>
              </a:rPr>
              <a:t>段階評価</a:t>
            </a:r>
            <a:r>
              <a:rPr lang="ja-JP" altLang="en-US" dirty="0">
                <a:latin typeface="+mn-ea"/>
                <a:ea typeface="+mn-ea"/>
              </a:rPr>
              <a:t>）</a:t>
            </a:r>
            <a:endParaRPr lang="en-US" altLang="ja-JP" dirty="0">
              <a:latin typeface="+mn-ea"/>
              <a:ea typeface="+mn-ea"/>
            </a:endParaRPr>
          </a:p>
          <a:p>
            <a:pPr>
              <a:lnSpc>
                <a:spcPts val="2500"/>
              </a:lnSpc>
            </a:pPr>
            <a:r>
              <a:rPr lang="ja-JP" altLang="ja-JP" dirty="0">
                <a:latin typeface="+mn-ea"/>
                <a:ea typeface="+mn-ea"/>
              </a:rPr>
              <a:t>・外部</a:t>
            </a:r>
            <a:r>
              <a:rPr lang="ja-JP" altLang="en-US" dirty="0">
                <a:latin typeface="+mn-ea"/>
                <a:ea typeface="+mn-ea"/>
              </a:rPr>
              <a:t>研究資金獲得支援：募集情報の収集・周知、ピアレビュー制度の活用</a:t>
            </a:r>
            <a:endParaRPr lang="ja-JP" altLang="ja-JP" dirty="0">
              <a:solidFill>
                <a:srgbClr val="FF0000"/>
              </a:solidFill>
              <a:latin typeface="+mn-ea"/>
              <a:ea typeface="+mn-ea"/>
            </a:endParaRPr>
          </a:p>
          <a:p>
            <a:pPr>
              <a:lnSpc>
                <a:spcPts val="2500"/>
              </a:lnSpc>
            </a:pPr>
            <a:r>
              <a:rPr lang="ja-JP" altLang="ja-JP" dirty="0">
                <a:latin typeface="+mn-ea"/>
                <a:ea typeface="+mn-ea"/>
              </a:rPr>
              <a:t>・学術分野</a:t>
            </a:r>
            <a:r>
              <a:rPr lang="ja-JP" altLang="en-US" dirty="0">
                <a:latin typeface="+mn-ea"/>
                <a:ea typeface="+mn-ea"/>
              </a:rPr>
              <a:t>、</a:t>
            </a:r>
            <a:r>
              <a:rPr lang="ja-JP" altLang="ja-JP" dirty="0">
                <a:latin typeface="+mn-ea"/>
                <a:ea typeface="+mn-ea"/>
              </a:rPr>
              <a:t>産業界等</a:t>
            </a:r>
            <a:r>
              <a:rPr lang="ja-JP" altLang="en-US" dirty="0">
                <a:latin typeface="+mn-ea"/>
                <a:ea typeface="+mn-ea"/>
              </a:rPr>
              <a:t>連携：</a:t>
            </a:r>
            <a:r>
              <a:rPr lang="ja-JP" altLang="ja-JP" dirty="0">
                <a:latin typeface="+mn-ea"/>
                <a:ea typeface="+mn-ea"/>
              </a:rPr>
              <a:t>受託研究</a:t>
            </a:r>
            <a:r>
              <a:rPr lang="ja-JP" altLang="en-US" dirty="0">
                <a:latin typeface="+mn-ea"/>
                <a:ea typeface="+mn-ea"/>
              </a:rPr>
              <a:t>（</a:t>
            </a:r>
            <a:r>
              <a:rPr lang="en-US" altLang="ja-JP" dirty="0">
                <a:latin typeface="+mn-ea"/>
                <a:ea typeface="+mn-ea"/>
              </a:rPr>
              <a:t>12</a:t>
            </a:r>
            <a:r>
              <a:rPr lang="ja-JP" altLang="ja-JP" dirty="0">
                <a:latin typeface="+mn-ea"/>
                <a:ea typeface="+mn-ea"/>
              </a:rPr>
              <a:t>件</a:t>
            </a:r>
            <a:r>
              <a:rPr lang="ja-JP" altLang="en-US" dirty="0">
                <a:latin typeface="+mn-ea"/>
                <a:ea typeface="+mn-ea"/>
              </a:rPr>
              <a:t>）</a:t>
            </a:r>
            <a:r>
              <a:rPr lang="ja-JP" altLang="ja-JP" dirty="0">
                <a:latin typeface="+mn-ea"/>
                <a:ea typeface="+mn-ea"/>
              </a:rPr>
              <a:t>、共同研究</a:t>
            </a:r>
            <a:r>
              <a:rPr lang="ja-JP" altLang="en-US" dirty="0">
                <a:latin typeface="+mn-ea"/>
                <a:ea typeface="+mn-ea"/>
              </a:rPr>
              <a:t>（</a:t>
            </a:r>
            <a:r>
              <a:rPr lang="en-US" altLang="ja-JP" dirty="0">
                <a:latin typeface="+mn-ea"/>
                <a:ea typeface="+mn-ea"/>
              </a:rPr>
              <a:t>22</a:t>
            </a:r>
            <a:r>
              <a:rPr lang="ja-JP" altLang="ja-JP" dirty="0">
                <a:latin typeface="+mn-ea"/>
                <a:ea typeface="+mn-ea"/>
              </a:rPr>
              <a:t>件</a:t>
            </a:r>
            <a:r>
              <a:rPr lang="ja-JP" altLang="en-US" dirty="0">
                <a:latin typeface="+mn-ea"/>
                <a:ea typeface="+mn-ea"/>
              </a:rPr>
              <a:t>）の</a:t>
            </a:r>
            <a:r>
              <a:rPr lang="ja-JP" altLang="ja-JP" dirty="0">
                <a:latin typeface="+mn-ea"/>
                <a:ea typeface="+mn-ea"/>
              </a:rPr>
              <a:t>実施</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16</a:t>
            </a:fld>
            <a:endParaRPr lang="ja-JP" altLang="en-US" sz="1200" b="1" dirty="0">
              <a:solidFill>
                <a:schemeClr val="tx1"/>
              </a:solidFill>
              <a:latin typeface="Arial" charset="0"/>
              <a:ea typeface="Arial" charset="0"/>
              <a:cs typeface="Arial" charset="0"/>
            </a:endParaRPr>
          </a:p>
        </p:txBody>
      </p:sp>
      <p:sp>
        <p:nvSpPr>
          <p:cNvPr id="11" name="二等辺三角形 3"/>
          <p:cNvSpPr/>
          <p:nvPr/>
        </p:nvSpPr>
        <p:spPr>
          <a:xfrm rot="5400000">
            <a:off x="3114891" y="5603682"/>
            <a:ext cx="1044000" cy="272434"/>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791249132"/>
              </p:ext>
            </p:extLst>
          </p:nvPr>
        </p:nvGraphicFramePr>
        <p:xfrm>
          <a:off x="273050" y="5132952"/>
          <a:ext cx="2980290" cy="1213895"/>
        </p:xfrm>
        <a:graphic>
          <a:graphicData uri="http://schemas.openxmlformats.org/drawingml/2006/table">
            <a:tbl>
              <a:tblPr bandRow="1">
                <a:tableStyleId>{5C22544A-7EE6-4342-B048-85BDC9FD1C3A}</a:tableStyleId>
              </a:tblPr>
              <a:tblGrid>
                <a:gridCol w="1149519">
                  <a:extLst>
                    <a:ext uri="{9D8B030D-6E8A-4147-A177-3AD203B41FA5}">
                      <a16:colId xmlns:a16="http://schemas.microsoft.com/office/drawing/2014/main" val="20002"/>
                    </a:ext>
                  </a:extLst>
                </a:gridCol>
                <a:gridCol w="902515">
                  <a:extLst>
                    <a:ext uri="{9D8B030D-6E8A-4147-A177-3AD203B41FA5}">
                      <a16:colId xmlns:a16="http://schemas.microsoft.com/office/drawing/2014/main" val="20000"/>
                    </a:ext>
                  </a:extLst>
                </a:gridCol>
                <a:gridCol w="928256">
                  <a:extLst>
                    <a:ext uri="{9D8B030D-6E8A-4147-A177-3AD203B41FA5}">
                      <a16:colId xmlns:a16="http://schemas.microsoft.com/office/drawing/2014/main" val="20001"/>
                    </a:ext>
                  </a:extLst>
                </a:gridCol>
              </a:tblGrid>
              <a:tr h="255825">
                <a:tc gridSpan="3">
                  <a:txBody>
                    <a:bodyPr/>
                    <a:lstStyle/>
                    <a:p>
                      <a:pPr algn="ctr"/>
                      <a:r>
                        <a:rPr kumimoji="1" lang="ja-JP" altLang="en-US" sz="1200" b="1" dirty="0">
                          <a:latin typeface="+mn-ea"/>
                          <a:ea typeface="+mn-ea"/>
                        </a:rPr>
                        <a:t>数値目標</a:t>
                      </a:r>
                    </a:p>
                  </a:txBody>
                  <a:tcPr anchor="ct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a16="http://schemas.microsoft.com/office/drawing/2014/main" val="10000"/>
                  </a:ext>
                </a:extLst>
              </a:tr>
              <a:tr h="255825">
                <a:tc>
                  <a:txBody>
                    <a:bodyPr/>
                    <a:lstStyle/>
                    <a:p>
                      <a:pPr algn="ctr"/>
                      <a:endParaRPr kumimoji="1" lang="ja-JP" altLang="en-US" sz="1200" b="1" dirty="0">
                        <a:latin typeface="+mn-ea"/>
                        <a:ea typeface="+mn-ea"/>
                      </a:endParaRPr>
                    </a:p>
                  </a:txBody>
                  <a:tcPr anchor="ctr"/>
                </a:tc>
                <a:tc>
                  <a:txBody>
                    <a:bodyPr/>
                    <a:lstStyle/>
                    <a:p>
                      <a:pPr algn="ctr"/>
                      <a:r>
                        <a:rPr kumimoji="1" lang="ja-JP" altLang="en-US" sz="1200" b="1" dirty="0">
                          <a:latin typeface="+mn-ea"/>
                          <a:ea typeface="+mn-ea"/>
                        </a:rPr>
                        <a:t>単年度</a:t>
                      </a:r>
                    </a:p>
                  </a:txBody>
                  <a:tcPr anchor="ctr"/>
                </a:tc>
                <a:tc>
                  <a:txBody>
                    <a:bodyPr/>
                    <a:lstStyle/>
                    <a:p>
                      <a:pPr algn="ctr"/>
                      <a:r>
                        <a:rPr kumimoji="1" lang="en-US" altLang="ja-JP" sz="1200" b="1" dirty="0">
                          <a:latin typeface="+mn-ea"/>
                          <a:ea typeface="+mn-ea"/>
                        </a:rPr>
                        <a:t>5</a:t>
                      </a:r>
                      <a:r>
                        <a:rPr kumimoji="1" lang="ja-JP" altLang="en-US" sz="1200" b="1" dirty="0">
                          <a:latin typeface="+mn-ea"/>
                          <a:ea typeface="+mn-ea"/>
                        </a:rPr>
                        <a:t>か年</a:t>
                      </a:r>
                    </a:p>
                  </a:txBody>
                  <a:tcPr anchor="ctr"/>
                </a:tc>
                <a:extLst>
                  <a:ext uri="{0D108BD9-81ED-4DB2-BD59-A6C34878D82A}">
                    <a16:rowId xmlns:a16="http://schemas.microsoft.com/office/drawing/2014/main" val="10001"/>
                  </a:ext>
                </a:extLst>
              </a:tr>
              <a:tr h="390935">
                <a:tc>
                  <a:txBody>
                    <a:bodyPr/>
                    <a:lstStyle/>
                    <a:p>
                      <a:pPr algn="ctr"/>
                      <a:r>
                        <a:rPr kumimoji="1" lang="ja-JP" altLang="en-US" sz="1200" b="1" dirty="0">
                          <a:latin typeface="+mn-ea"/>
                          <a:ea typeface="+mn-ea"/>
                        </a:rPr>
                        <a:t>成果発表</a:t>
                      </a:r>
                    </a:p>
                  </a:txBody>
                  <a:tcPr anchor="ctr"/>
                </a:tc>
                <a:tc>
                  <a:txBody>
                    <a:bodyPr/>
                    <a:lstStyle/>
                    <a:p>
                      <a:pPr algn="ctr"/>
                      <a:r>
                        <a:rPr kumimoji="1" lang="en-US" altLang="ja-JP" sz="1200" b="1" dirty="0">
                          <a:latin typeface="+mn-ea"/>
                          <a:ea typeface="+mn-ea"/>
                        </a:rPr>
                        <a:t>76</a:t>
                      </a:r>
                      <a:r>
                        <a:rPr kumimoji="1" lang="ja-JP" altLang="en-US" sz="1200" b="1" dirty="0">
                          <a:latin typeface="+mn-ea"/>
                          <a:ea typeface="+mn-ea"/>
                        </a:rPr>
                        <a:t>件以上</a:t>
                      </a:r>
                    </a:p>
                  </a:txBody>
                  <a:tcPr anchor="ctr"/>
                </a:tc>
                <a:tc>
                  <a:txBody>
                    <a:bodyPr/>
                    <a:lstStyle/>
                    <a:p>
                      <a:pPr algn="ctr"/>
                      <a:r>
                        <a:rPr kumimoji="1" lang="en-US" altLang="ja-JP" sz="1200" b="1" dirty="0">
                          <a:latin typeface="+mn-ea"/>
                          <a:ea typeface="+mn-ea"/>
                        </a:rPr>
                        <a:t>380</a:t>
                      </a:r>
                      <a:r>
                        <a:rPr kumimoji="1" lang="ja-JP" altLang="en-US" sz="1200" b="1" dirty="0">
                          <a:latin typeface="+mn-ea"/>
                          <a:ea typeface="+mn-ea"/>
                        </a:rPr>
                        <a:t>件以上</a:t>
                      </a:r>
                    </a:p>
                  </a:txBody>
                  <a:tcPr anchor="ctr"/>
                </a:tc>
                <a:extLst>
                  <a:ext uri="{0D108BD9-81ED-4DB2-BD59-A6C34878D82A}">
                    <a16:rowId xmlns:a16="http://schemas.microsoft.com/office/drawing/2014/main" val="10002"/>
                  </a:ext>
                </a:extLst>
              </a:tr>
              <a:tr h="255825">
                <a:tc>
                  <a:txBody>
                    <a:bodyPr/>
                    <a:lstStyle/>
                    <a:p>
                      <a:pPr algn="ctr"/>
                      <a:r>
                        <a:rPr kumimoji="1" lang="ja-JP" altLang="en-US" sz="1200" b="1" dirty="0">
                          <a:latin typeface="+mn-ea"/>
                          <a:ea typeface="+mn-ea"/>
                        </a:rPr>
                        <a:t>外部資金応募</a:t>
                      </a:r>
                    </a:p>
                  </a:txBody>
                  <a:tcPr anchor="ctr"/>
                </a:tc>
                <a:tc>
                  <a:txBody>
                    <a:bodyPr/>
                    <a:lstStyle/>
                    <a:p>
                      <a:pPr algn="ctr"/>
                      <a:r>
                        <a:rPr kumimoji="1" lang="en-US" altLang="ja-JP" sz="1200" b="1" dirty="0">
                          <a:latin typeface="+mn-ea"/>
                          <a:ea typeface="+mn-ea"/>
                        </a:rPr>
                        <a:t>40</a:t>
                      </a:r>
                      <a:r>
                        <a:rPr kumimoji="1" lang="ja-JP" altLang="en-US" sz="1200" b="1" dirty="0">
                          <a:latin typeface="+mn-ea"/>
                          <a:ea typeface="+mn-ea"/>
                        </a:rPr>
                        <a:t>件以上</a:t>
                      </a:r>
                    </a:p>
                  </a:txBody>
                  <a:tcPr anchor="ctr"/>
                </a:tc>
                <a:tc>
                  <a:txBody>
                    <a:bodyPr/>
                    <a:lstStyle/>
                    <a:p>
                      <a:pPr algn="ctr"/>
                      <a:r>
                        <a:rPr kumimoji="1" lang="en-US" altLang="ja-JP" sz="1200" b="1" dirty="0">
                          <a:latin typeface="+mn-ea"/>
                          <a:ea typeface="+mn-ea"/>
                        </a:rPr>
                        <a:t>200</a:t>
                      </a:r>
                      <a:r>
                        <a:rPr kumimoji="1" lang="ja-JP" altLang="en-US" sz="1200" b="1" dirty="0">
                          <a:latin typeface="+mn-ea"/>
                          <a:ea typeface="+mn-ea"/>
                        </a:rPr>
                        <a:t>件以上</a:t>
                      </a:r>
                    </a:p>
                  </a:txBody>
                  <a:tcPr anchor="ct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59742212"/>
              </p:ext>
            </p:extLst>
          </p:nvPr>
        </p:nvGraphicFramePr>
        <p:xfrm>
          <a:off x="4020442" y="5137031"/>
          <a:ext cx="4844427" cy="1124868"/>
        </p:xfrm>
        <a:graphic>
          <a:graphicData uri="http://schemas.openxmlformats.org/drawingml/2006/table">
            <a:tbl>
              <a:tblPr bandRow="1">
                <a:tableStyleId>{5C22544A-7EE6-4342-B048-85BDC9FD1C3A}</a:tableStyleId>
              </a:tblPr>
              <a:tblGrid>
                <a:gridCol w="1189497">
                  <a:extLst>
                    <a:ext uri="{9D8B030D-6E8A-4147-A177-3AD203B41FA5}">
                      <a16:colId xmlns:a16="http://schemas.microsoft.com/office/drawing/2014/main" val="20003"/>
                    </a:ext>
                  </a:extLst>
                </a:gridCol>
                <a:gridCol w="609155">
                  <a:extLst>
                    <a:ext uri="{9D8B030D-6E8A-4147-A177-3AD203B41FA5}">
                      <a16:colId xmlns:a16="http://schemas.microsoft.com/office/drawing/2014/main" val="20000"/>
                    </a:ext>
                  </a:extLst>
                </a:gridCol>
                <a:gridCol w="609155">
                  <a:extLst>
                    <a:ext uri="{9D8B030D-6E8A-4147-A177-3AD203B41FA5}">
                      <a16:colId xmlns:a16="http://schemas.microsoft.com/office/drawing/2014/main" val="20001"/>
                    </a:ext>
                  </a:extLst>
                </a:gridCol>
                <a:gridCol w="609155">
                  <a:extLst>
                    <a:ext uri="{9D8B030D-6E8A-4147-A177-3AD203B41FA5}">
                      <a16:colId xmlns:a16="http://schemas.microsoft.com/office/drawing/2014/main" val="20004"/>
                    </a:ext>
                  </a:extLst>
                </a:gridCol>
                <a:gridCol w="609155">
                  <a:extLst>
                    <a:ext uri="{9D8B030D-6E8A-4147-A177-3AD203B41FA5}">
                      <a16:colId xmlns:a16="http://schemas.microsoft.com/office/drawing/2014/main" val="20005"/>
                    </a:ext>
                  </a:extLst>
                </a:gridCol>
                <a:gridCol w="609155">
                  <a:extLst>
                    <a:ext uri="{9D8B030D-6E8A-4147-A177-3AD203B41FA5}">
                      <a16:colId xmlns:a16="http://schemas.microsoft.com/office/drawing/2014/main" val="20006"/>
                    </a:ext>
                  </a:extLst>
                </a:gridCol>
                <a:gridCol w="609155">
                  <a:extLst>
                    <a:ext uri="{9D8B030D-6E8A-4147-A177-3AD203B41FA5}">
                      <a16:colId xmlns:a16="http://schemas.microsoft.com/office/drawing/2014/main" val="20002"/>
                    </a:ext>
                  </a:extLst>
                </a:gridCol>
              </a:tblGrid>
              <a:tr h="406241">
                <a:tc>
                  <a:txBody>
                    <a:bodyPr/>
                    <a:lstStyle/>
                    <a:p>
                      <a:pPr algn="ct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H29</a:t>
                      </a: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H30</a:t>
                      </a: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R1</a:t>
                      </a: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R2</a:t>
                      </a: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R3</a:t>
                      </a:r>
                      <a:endParaRPr kumimoji="1" lang="ja-JP" altLang="en-US" sz="1200" b="1" dirty="0">
                        <a:latin typeface="+mn-ea"/>
                        <a:ea typeface="+mn-ea"/>
                      </a:endParaRPr>
                    </a:p>
                  </a:txBody>
                  <a:tcPr anchor="ctr"/>
                </a:tc>
                <a:tc>
                  <a:txBody>
                    <a:bodyPr/>
                    <a:lstStyle/>
                    <a:p>
                      <a:pPr algn="ctr"/>
                      <a:r>
                        <a:rPr kumimoji="1" lang="ja-JP" altLang="en-US" sz="1200" b="1" dirty="0">
                          <a:latin typeface="+mn-ea"/>
                          <a:ea typeface="+mn-ea"/>
                        </a:rPr>
                        <a:t>合計</a:t>
                      </a:r>
                    </a:p>
                  </a:txBody>
                  <a:tcPr anchor="ctr"/>
                </a:tc>
                <a:extLst>
                  <a:ext uri="{0D108BD9-81ED-4DB2-BD59-A6C34878D82A}">
                    <a16:rowId xmlns:a16="http://schemas.microsoft.com/office/drawing/2014/main" val="10000"/>
                  </a:ext>
                </a:extLst>
              </a:tr>
              <a:tr h="367645">
                <a:tc>
                  <a:txBody>
                    <a:bodyPr/>
                    <a:lstStyle/>
                    <a:p>
                      <a:pPr algn="ctr"/>
                      <a:r>
                        <a:rPr kumimoji="1" lang="ja-JP" altLang="en-US" sz="1200" b="1" dirty="0">
                          <a:latin typeface="+mn-ea"/>
                          <a:ea typeface="+mn-ea"/>
                        </a:rPr>
                        <a:t>成果発表</a:t>
                      </a:r>
                    </a:p>
                  </a:txBody>
                  <a:tcPr anchor="ctr"/>
                </a:tc>
                <a:tc>
                  <a:txBody>
                    <a:bodyPr/>
                    <a:lstStyle/>
                    <a:p>
                      <a:pPr algn="ctr"/>
                      <a:r>
                        <a:rPr kumimoji="1" lang="en-US" altLang="ja-JP" sz="1200" b="1" dirty="0">
                          <a:latin typeface="+mn-ea"/>
                          <a:ea typeface="+mn-ea"/>
                        </a:rPr>
                        <a:t>102</a:t>
                      </a:r>
                      <a:r>
                        <a:rPr kumimoji="1" lang="ja-JP" altLang="en-US" sz="1200" b="1" dirty="0">
                          <a:latin typeface="+mn-ea"/>
                          <a:ea typeface="+mn-ea"/>
                        </a:rPr>
                        <a:t>件</a:t>
                      </a:r>
                    </a:p>
                  </a:txBody>
                  <a:tcPr anchor="ctr"/>
                </a:tc>
                <a:tc>
                  <a:txBody>
                    <a:bodyPr/>
                    <a:lstStyle/>
                    <a:p>
                      <a:pPr algn="ctr"/>
                      <a:r>
                        <a:rPr kumimoji="1" lang="en-US" altLang="ja-JP" sz="1200" b="1" dirty="0">
                          <a:latin typeface="+mn-ea"/>
                          <a:ea typeface="+mn-ea"/>
                        </a:rPr>
                        <a:t>79</a:t>
                      </a:r>
                      <a:r>
                        <a:rPr kumimoji="1" lang="ja-JP" altLang="en-US" sz="1200" b="1" dirty="0">
                          <a:latin typeface="+mn-ea"/>
                          <a:ea typeface="+mn-ea"/>
                        </a:rPr>
                        <a:t>件</a:t>
                      </a:r>
                    </a:p>
                  </a:txBody>
                  <a:tcPr anchor="ctr"/>
                </a:tc>
                <a:tc>
                  <a:txBody>
                    <a:bodyPr/>
                    <a:lstStyle/>
                    <a:p>
                      <a:pPr algn="ctr"/>
                      <a:r>
                        <a:rPr kumimoji="1" lang="en-US" altLang="ja-JP" sz="1200" b="1" dirty="0">
                          <a:latin typeface="+mn-ea"/>
                          <a:ea typeface="+mn-ea"/>
                        </a:rPr>
                        <a:t>121</a:t>
                      </a:r>
                      <a:r>
                        <a:rPr kumimoji="1" lang="ja-JP" altLang="en-US" sz="1200" b="1" dirty="0">
                          <a:latin typeface="+mn-ea"/>
                          <a:ea typeface="+mn-ea"/>
                        </a:rPr>
                        <a:t>件</a:t>
                      </a:r>
                      <a:endParaRPr kumimoji="1" lang="en-US" altLang="ja-JP" sz="1200" b="1" dirty="0">
                        <a:latin typeface="+mn-ea"/>
                        <a:ea typeface="+mn-ea"/>
                      </a:endParaRPr>
                    </a:p>
                  </a:txBody>
                  <a:tcPr anchor="ctr"/>
                </a:tc>
                <a:tc>
                  <a:txBody>
                    <a:bodyPr/>
                    <a:lstStyle/>
                    <a:p>
                      <a:pPr algn="ctr"/>
                      <a:r>
                        <a:rPr kumimoji="1" lang="en-US" altLang="ja-JP" sz="1200" b="1" dirty="0">
                          <a:latin typeface="+mn-ea"/>
                          <a:ea typeface="+mn-ea"/>
                        </a:rPr>
                        <a:t>90</a:t>
                      </a:r>
                      <a:r>
                        <a:rPr kumimoji="1" lang="ja-JP" altLang="en-US" sz="1200" b="1" dirty="0">
                          <a:latin typeface="+mn-ea"/>
                          <a:ea typeface="+mn-ea"/>
                        </a:rPr>
                        <a:t>件</a:t>
                      </a:r>
                      <a:endParaRPr kumimoji="1" lang="en-US" altLang="ja-JP" sz="1200" b="1" dirty="0">
                        <a:latin typeface="+mn-ea"/>
                        <a:ea typeface="+mn-ea"/>
                      </a:endParaRPr>
                    </a:p>
                  </a:txBody>
                  <a:tcPr anchor="ctr"/>
                </a:tc>
                <a:tc>
                  <a:txBody>
                    <a:bodyPr/>
                    <a:lstStyle/>
                    <a:p>
                      <a:pPr algn="ctr"/>
                      <a:r>
                        <a:rPr kumimoji="1" lang="en-US" altLang="ja-JP" sz="1200" b="1" dirty="0">
                          <a:latin typeface="+mn-ea"/>
                          <a:ea typeface="+mn-ea"/>
                        </a:rPr>
                        <a:t>71</a:t>
                      </a:r>
                      <a:r>
                        <a:rPr kumimoji="1" lang="ja-JP" altLang="en-US" sz="1200" b="1" dirty="0">
                          <a:latin typeface="+mn-ea"/>
                          <a:ea typeface="+mn-ea"/>
                        </a:rPr>
                        <a:t>件</a:t>
                      </a:r>
                      <a:endParaRPr kumimoji="1" lang="en-US" altLang="ja-JP" sz="1200" b="1" dirty="0">
                        <a:latin typeface="+mn-ea"/>
                        <a:ea typeface="+mn-ea"/>
                      </a:endParaRPr>
                    </a:p>
                  </a:txBody>
                  <a:tcPr anchor="ctr"/>
                </a:tc>
                <a:tc>
                  <a:txBody>
                    <a:bodyPr/>
                    <a:lstStyle/>
                    <a:p>
                      <a:pPr algn="ctr"/>
                      <a:r>
                        <a:rPr kumimoji="1" lang="en-US" altLang="ja-JP" sz="1200" b="1" dirty="0">
                          <a:latin typeface="+mn-ea"/>
                          <a:ea typeface="+mn-ea"/>
                        </a:rPr>
                        <a:t>463</a:t>
                      </a:r>
                      <a:r>
                        <a:rPr kumimoji="1" lang="ja-JP" altLang="en-US" sz="1200" b="1" dirty="0">
                          <a:latin typeface="+mn-ea"/>
                          <a:ea typeface="+mn-ea"/>
                        </a:rPr>
                        <a:t>件</a:t>
                      </a:r>
                    </a:p>
                  </a:txBody>
                  <a:tcPr anchor="ctr"/>
                </a:tc>
                <a:extLst>
                  <a:ext uri="{0D108BD9-81ED-4DB2-BD59-A6C34878D82A}">
                    <a16:rowId xmlns:a16="http://schemas.microsoft.com/office/drawing/2014/main" val="10001"/>
                  </a:ext>
                </a:extLst>
              </a:tr>
              <a:tr h="350982">
                <a:tc>
                  <a:txBody>
                    <a:bodyPr/>
                    <a:lstStyle/>
                    <a:p>
                      <a:pPr algn="ctr"/>
                      <a:r>
                        <a:rPr kumimoji="1" lang="ja-JP" altLang="en-US" sz="1200" b="1" dirty="0">
                          <a:latin typeface="+mn-ea"/>
                          <a:ea typeface="+mn-ea"/>
                        </a:rPr>
                        <a:t>外部資金応募</a:t>
                      </a:r>
                    </a:p>
                  </a:txBody>
                  <a:tcPr anchor="ctr"/>
                </a:tc>
                <a:tc>
                  <a:txBody>
                    <a:bodyPr/>
                    <a:lstStyle/>
                    <a:p>
                      <a:pPr algn="ctr"/>
                      <a:r>
                        <a:rPr kumimoji="1" lang="en-US" altLang="ja-JP" sz="1200" b="1" dirty="0">
                          <a:latin typeface="+mn-ea"/>
                          <a:ea typeface="+mn-ea"/>
                        </a:rPr>
                        <a:t>72</a:t>
                      </a:r>
                      <a:r>
                        <a:rPr kumimoji="1" lang="ja-JP" altLang="en-US" sz="1200" b="1" dirty="0">
                          <a:latin typeface="+mn-ea"/>
                          <a:ea typeface="+mn-ea"/>
                        </a:rPr>
                        <a:t>件</a:t>
                      </a:r>
                    </a:p>
                  </a:txBody>
                  <a:tcPr anchor="ctr"/>
                </a:tc>
                <a:tc>
                  <a:txBody>
                    <a:bodyPr/>
                    <a:lstStyle/>
                    <a:p>
                      <a:pPr algn="ctr"/>
                      <a:r>
                        <a:rPr kumimoji="1" lang="en-US" altLang="ja-JP" sz="1200" b="1" dirty="0">
                          <a:latin typeface="+mn-ea"/>
                          <a:ea typeface="+mn-ea"/>
                        </a:rPr>
                        <a:t>67</a:t>
                      </a:r>
                      <a:r>
                        <a:rPr kumimoji="1" lang="ja-JP" altLang="en-US" sz="1200" b="1" dirty="0">
                          <a:latin typeface="+mn-ea"/>
                          <a:ea typeface="+mn-ea"/>
                        </a:rPr>
                        <a:t>件</a:t>
                      </a:r>
                    </a:p>
                  </a:txBody>
                  <a:tcPr anchor="ctr"/>
                </a:tc>
                <a:tc>
                  <a:txBody>
                    <a:bodyPr/>
                    <a:lstStyle/>
                    <a:p>
                      <a:pPr algn="ctr"/>
                      <a:r>
                        <a:rPr kumimoji="1" lang="en-US" altLang="ja-JP" sz="1200" b="1" dirty="0">
                          <a:latin typeface="+mn-ea"/>
                          <a:ea typeface="+mn-ea"/>
                        </a:rPr>
                        <a:t>63</a:t>
                      </a:r>
                      <a:r>
                        <a:rPr kumimoji="1" lang="ja-JP" altLang="en-US" sz="1200" b="1" dirty="0">
                          <a:latin typeface="+mn-ea"/>
                          <a:ea typeface="+mn-ea"/>
                        </a:rPr>
                        <a:t>件</a:t>
                      </a:r>
                    </a:p>
                  </a:txBody>
                  <a:tcPr anchor="ctr"/>
                </a:tc>
                <a:tc>
                  <a:txBody>
                    <a:bodyPr/>
                    <a:lstStyle/>
                    <a:p>
                      <a:pPr algn="ctr"/>
                      <a:r>
                        <a:rPr kumimoji="1" lang="en-US" altLang="ja-JP" sz="1200" b="1" dirty="0">
                          <a:latin typeface="+mn-ea"/>
                          <a:ea typeface="+mn-ea"/>
                        </a:rPr>
                        <a:t>48</a:t>
                      </a:r>
                      <a:r>
                        <a:rPr kumimoji="1" lang="ja-JP" altLang="en-US" sz="1200" b="1" dirty="0">
                          <a:latin typeface="+mn-ea"/>
                          <a:ea typeface="+mn-ea"/>
                        </a:rPr>
                        <a:t>件</a:t>
                      </a:r>
                    </a:p>
                  </a:txBody>
                  <a:tcPr anchor="ctr"/>
                </a:tc>
                <a:tc>
                  <a:txBody>
                    <a:bodyPr/>
                    <a:lstStyle/>
                    <a:p>
                      <a:pPr algn="ctr"/>
                      <a:r>
                        <a:rPr kumimoji="1" lang="en-US" altLang="ja-JP" sz="1200" b="1" dirty="0">
                          <a:latin typeface="+mn-ea"/>
                          <a:ea typeface="+mn-ea"/>
                        </a:rPr>
                        <a:t>42</a:t>
                      </a:r>
                      <a:r>
                        <a:rPr kumimoji="1" lang="ja-JP" altLang="en-US" sz="1200" b="1" dirty="0">
                          <a:latin typeface="+mn-ea"/>
                          <a:ea typeface="+mn-ea"/>
                        </a:rPr>
                        <a:t>件</a:t>
                      </a:r>
                    </a:p>
                  </a:txBody>
                  <a:tcPr anchor="ctr"/>
                </a:tc>
                <a:tc>
                  <a:txBody>
                    <a:bodyPr/>
                    <a:lstStyle/>
                    <a:p>
                      <a:pPr algn="ctr"/>
                      <a:r>
                        <a:rPr kumimoji="1" lang="en-US" altLang="ja-JP" sz="1200" b="1" dirty="0">
                          <a:latin typeface="+mn-ea"/>
                          <a:ea typeface="+mn-ea"/>
                        </a:rPr>
                        <a:t>292</a:t>
                      </a:r>
                      <a:r>
                        <a:rPr kumimoji="1" lang="ja-JP" altLang="en-US" sz="1200" b="1" dirty="0">
                          <a:latin typeface="+mn-ea"/>
                          <a:ea typeface="+mn-ea"/>
                        </a:rPr>
                        <a:t>件</a:t>
                      </a:r>
                    </a:p>
                  </a:txBody>
                  <a:tcPr anchor="ctr"/>
                </a:tc>
                <a:extLst>
                  <a:ext uri="{0D108BD9-81ED-4DB2-BD59-A6C34878D82A}">
                    <a16:rowId xmlns:a16="http://schemas.microsoft.com/office/drawing/2014/main" val="10002"/>
                  </a:ext>
                </a:extLst>
              </a:tr>
            </a:tbl>
          </a:graphicData>
        </a:graphic>
      </p:graphicFrame>
      <p:sp>
        <p:nvSpPr>
          <p:cNvPr id="10" name="正方形/長方形 9">
            <a:extLst>
              <a:ext uri="{FF2B5EF4-FFF2-40B4-BE49-F238E27FC236}">
                <a16:creationId xmlns:a16="http://schemas.microsoft.com/office/drawing/2014/main" id="{82780903-B460-3245-84BB-ABE8E4A76ADD}"/>
              </a:ext>
            </a:extLst>
          </p:cNvPr>
          <p:cNvSpPr/>
          <p:nvPr/>
        </p:nvSpPr>
        <p:spPr>
          <a:xfrm>
            <a:off x="50238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latin typeface="MS PGothic" panose="020B0600070205080204" pitchFamily="34" charset="-128"/>
                <a:ea typeface="MS PGothic" panose="020B0600070205080204" pitchFamily="34" charset="-128"/>
                <a:cs typeface="Times New Roman" charset="0"/>
              </a:rPr>
              <a:t>2</a:t>
            </a: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　</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(4) </a:t>
            </a:r>
            <a:r>
              <a:rPr lang="ja-JP" altLang="en-US" sz="1400" b="1" dirty="0">
                <a:solidFill>
                  <a:schemeClr val="tx1"/>
                </a:solidFill>
                <a:latin typeface="MS PGothic" panose="020B0600070205080204" pitchFamily="34" charset="-128"/>
                <a:ea typeface="MS PGothic" panose="020B0600070205080204" pitchFamily="34" charset="-128"/>
              </a:rPr>
              <a:t>調査研究機能の充実</a:t>
            </a:r>
          </a:p>
        </p:txBody>
      </p:sp>
      <p:sp>
        <p:nvSpPr>
          <p:cNvPr id="4" name="正方形/長方形 3"/>
          <p:cNvSpPr/>
          <p:nvPr/>
        </p:nvSpPr>
        <p:spPr>
          <a:xfrm>
            <a:off x="803638" y="4642203"/>
            <a:ext cx="7587323" cy="369332"/>
          </a:xfrm>
          <a:prstGeom prst="rect">
            <a:avLst/>
          </a:prstGeom>
        </p:spPr>
        <p:txBody>
          <a:bodyPr wrap="square">
            <a:spAutoFit/>
          </a:bodyPr>
          <a:lstStyle/>
          <a:p>
            <a:r>
              <a:rPr lang="ja-JP" altLang="en-US"/>
              <a:t>＜</a:t>
            </a:r>
            <a:r>
              <a:rPr lang="ja-JP" altLang="ja-JP"/>
              <a:t>研究</a:t>
            </a:r>
            <a:r>
              <a:rPr lang="ja-JP" altLang="ja-JP" dirty="0"/>
              <a:t>の論文発表・著書等による成果発表数</a:t>
            </a:r>
            <a:r>
              <a:rPr lang="ja-JP" altLang="en-US" dirty="0"/>
              <a:t>及び外部資金への</a:t>
            </a:r>
            <a:r>
              <a:rPr lang="ja-JP" altLang="en-US"/>
              <a:t>応募状況＞</a:t>
            </a:r>
            <a:endParaRPr lang="ja-JP" altLang="ja-JP" dirty="0"/>
          </a:p>
        </p:txBody>
      </p:sp>
      <p:sp>
        <p:nvSpPr>
          <p:cNvPr id="14"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3</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64773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rot="-1800000">
            <a:off x="256928" y="3432098"/>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7" name="テキスト ボックス 16"/>
          <p:cNvSpPr txBox="1"/>
          <p:nvPr/>
        </p:nvSpPr>
        <p:spPr>
          <a:xfrm rot="-1800000">
            <a:off x="233682" y="2383119"/>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6" name="テキスト ボックス 5"/>
          <p:cNvSpPr txBox="1"/>
          <p:nvPr/>
        </p:nvSpPr>
        <p:spPr>
          <a:xfrm>
            <a:off x="502381" y="2318638"/>
            <a:ext cx="8442327" cy="1695336"/>
          </a:xfrm>
          <a:prstGeom prst="rect">
            <a:avLst/>
          </a:prstGeom>
          <a:noFill/>
        </p:spPr>
        <p:txBody>
          <a:bodyPr wrap="square" rtlCol="0">
            <a:spAutoFit/>
          </a:bodyPr>
          <a:lstStyle/>
          <a:p>
            <a:pPr>
              <a:lnSpc>
                <a:spcPts val="2500"/>
              </a:lnSpc>
            </a:pPr>
            <a:r>
              <a:rPr lang="ja-JP" altLang="ja-JP" dirty="0">
                <a:latin typeface="+mn-ea"/>
                <a:ea typeface="+mn-ea"/>
              </a:rPr>
              <a:t>・</a:t>
            </a:r>
            <a:r>
              <a:rPr lang="ja-JP" altLang="en-US" dirty="0">
                <a:latin typeface="+mn-ea"/>
                <a:ea typeface="+mn-ea"/>
              </a:rPr>
              <a:t>東京オリンピック・パラリンピック競技大会：感染症強化サーベイランスを実施</a:t>
            </a:r>
            <a:endParaRPr lang="en-US" altLang="ja-JP" dirty="0">
              <a:latin typeface="+mn-ea"/>
              <a:ea typeface="+mn-ea"/>
            </a:endParaRPr>
          </a:p>
          <a:p>
            <a:pPr>
              <a:lnSpc>
                <a:spcPts val="2500"/>
              </a:lnSpc>
            </a:pPr>
            <a:r>
              <a:rPr lang="ja-JP" altLang="ja-JP" dirty="0">
                <a:latin typeface="+mn-ea"/>
              </a:rPr>
              <a:t>・</a:t>
            </a:r>
            <a:r>
              <a:rPr lang="ja-JP" altLang="en-US" dirty="0">
                <a:latin typeface="+mn-ea"/>
                <a:ea typeface="+mn-ea"/>
              </a:rPr>
              <a:t>新型</a:t>
            </a:r>
            <a:r>
              <a:rPr lang="ja-JP" altLang="en-US">
                <a:latin typeface="+mn-ea"/>
                <a:ea typeface="+mn-ea"/>
              </a:rPr>
              <a:t>コロナウイルス感染症の疫学</a:t>
            </a:r>
            <a:r>
              <a:rPr lang="ja-JP" altLang="en-US" dirty="0">
                <a:latin typeface="+mn-ea"/>
                <a:ea typeface="+mn-ea"/>
              </a:rPr>
              <a:t>調査支援活動で得られた発生</a:t>
            </a:r>
            <a:r>
              <a:rPr lang="ja-JP" altLang="en-US">
                <a:latin typeface="+mn-ea"/>
                <a:ea typeface="+mn-ea"/>
              </a:rPr>
              <a:t>状況を</a:t>
            </a:r>
            <a:endParaRPr lang="en-US" altLang="ja-JP">
              <a:latin typeface="+mn-ea"/>
              <a:ea typeface="+mn-ea"/>
            </a:endParaRPr>
          </a:p>
          <a:p>
            <a:pPr>
              <a:lnSpc>
                <a:spcPts val="2500"/>
              </a:lnSpc>
            </a:pPr>
            <a:r>
              <a:rPr lang="ja-JP" altLang="en-US">
                <a:latin typeface="+mn-ea"/>
                <a:ea typeface="+mn-ea"/>
              </a:rPr>
              <a:t>　　府内</a:t>
            </a:r>
            <a:r>
              <a:rPr lang="ja-JP" altLang="en-US" dirty="0">
                <a:latin typeface="+mn-ea"/>
                <a:ea typeface="+mn-ea"/>
              </a:rPr>
              <a:t>保健所に発信（週</a:t>
            </a:r>
            <a:r>
              <a:rPr lang="en-US" altLang="ja-JP" dirty="0">
                <a:latin typeface="+mn-ea"/>
                <a:ea typeface="+mn-ea"/>
              </a:rPr>
              <a:t>1</a:t>
            </a:r>
            <a:r>
              <a:rPr lang="ja-JP" altLang="en-US">
                <a:latin typeface="+mn-ea"/>
                <a:ea typeface="+mn-ea"/>
              </a:rPr>
              <a:t>回）</a:t>
            </a:r>
            <a:endParaRPr lang="en-US" altLang="ja-JP" dirty="0">
              <a:latin typeface="+mn-ea"/>
              <a:ea typeface="+mn-ea"/>
            </a:endParaRPr>
          </a:p>
          <a:p>
            <a:pPr>
              <a:lnSpc>
                <a:spcPts val="2500"/>
              </a:lnSpc>
            </a:pPr>
            <a:r>
              <a:rPr lang="ja-JP" altLang="en-US" dirty="0">
                <a:latin typeface="+mn-ea"/>
                <a:ea typeface="+mn-ea"/>
              </a:rPr>
              <a:t>・報道機関連絡会を毎月開催：感染症情報等についての情報提供、解説を実施</a:t>
            </a:r>
            <a:endParaRPr lang="en-US" altLang="ja-JP" dirty="0">
              <a:latin typeface="+mn-ea"/>
              <a:ea typeface="+mn-ea"/>
            </a:endParaRPr>
          </a:p>
          <a:p>
            <a:pPr>
              <a:lnSpc>
                <a:spcPts val="2500"/>
              </a:lnSpc>
            </a:pPr>
            <a:r>
              <a:rPr lang="ja-JP" altLang="en-US" dirty="0">
                <a:latin typeface="+mn-ea"/>
                <a:ea typeface="+mn-ea"/>
              </a:rPr>
              <a:t>・「大安研ちゃんねる」の開設：動画による情報提供を開始</a:t>
            </a:r>
            <a:endParaRPr lang="en-US" altLang="ja-JP" dirty="0">
              <a:latin typeface="+mn-ea"/>
              <a:ea typeface="+mn-ea"/>
            </a:endParaRP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17</a:t>
            </a:fld>
            <a:endParaRPr lang="ja-JP" altLang="en-US" sz="1200" b="1" dirty="0">
              <a:solidFill>
                <a:schemeClr val="tx1"/>
              </a:solidFill>
              <a:latin typeface="Arial" charset="0"/>
              <a:ea typeface="Arial" charset="0"/>
              <a:cs typeface="Arial" charset="0"/>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4000" y="936000"/>
            <a:ext cx="8280000" cy="1134281"/>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3</a:t>
            </a:r>
          </a:p>
          <a:p>
            <a:pPr algn="l">
              <a:spcAft>
                <a:spcPts val="0"/>
              </a:spcAft>
            </a:pPr>
            <a:r>
              <a:rPr lang="ja-JP" sz="1400" b="1" kern="100">
                <a:solidFill>
                  <a:schemeClr val="tx1"/>
                </a:solidFill>
                <a:effectLst/>
                <a:latin typeface="MS PGothic" panose="020B0600070205080204" pitchFamily="34" charset="-128"/>
                <a:ea typeface="MS PGothic" panose="020B0600070205080204" pitchFamily="34" charset="-128"/>
                <a:cs typeface="Times New Roman" charset="0"/>
              </a:rPr>
              <a:t>第１　</a:t>
            </a: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(5) </a:t>
            </a:r>
            <a:r>
              <a:rPr lang="ja-JP" altLang="ja-JP" sz="1400" b="1" dirty="0">
                <a:solidFill>
                  <a:schemeClr val="tx1"/>
                </a:solidFill>
                <a:latin typeface="MS PGothic" panose="020B0600070205080204" pitchFamily="34" charset="-128"/>
                <a:ea typeface="MS PGothic" panose="020B0600070205080204" pitchFamily="34" charset="-128"/>
              </a:rPr>
              <a:t>感染症情報の収集・解析・提供業務の充実</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(6) </a:t>
            </a:r>
            <a:r>
              <a:rPr lang="ja-JP" altLang="ja-JP" sz="1400" b="1" dirty="0">
                <a:solidFill>
                  <a:schemeClr val="tx1"/>
                </a:solidFill>
                <a:latin typeface="MS PGothic" panose="020B0600070205080204" pitchFamily="34" charset="-128"/>
                <a:ea typeface="MS PGothic" panose="020B0600070205080204" pitchFamily="34" charset="-128"/>
              </a:rPr>
              <a:t>研修指導体制の強化</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en-US" sz="1400" b="1" dirty="0">
              <a:solidFill>
                <a:schemeClr val="tx1"/>
              </a:solidFill>
              <a:latin typeface="MS PGothic" panose="020B0600070205080204" pitchFamily="34" charset="-128"/>
              <a:ea typeface="MS PGothic" panose="020B0600070205080204" pitchFamily="34" charset="-128"/>
            </a:endParaRPr>
          </a:p>
        </p:txBody>
      </p:sp>
      <p:sp>
        <p:nvSpPr>
          <p:cNvPr id="7" name="二等辺三角形 3"/>
          <p:cNvSpPr/>
          <p:nvPr/>
        </p:nvSpPr>
        <p:spPr>
          <a:xfrm rot="5400000">
            <a:off x="3204759" y="5072422"/>
            <a:ext cx="1044000" cy="302167"/>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731754701"/>
              </p:ext>
            </p:extLst>
          </p:nvPr>
        </p:nvGraphicFramePr>
        <p:xfrm>
          <a:off x="291223" y="4618693"/>
          <a:ext cx="3087244" cy="1209624"/>
        </p:xfrm>
        <a:graphic>
          <a:graphicData uri="http://schemas.openxmlformats.org/drawingml/2006/table">
            <a:tbl>
              <a:tblPr bandRow="1">
                <a:tableStyleId>{5C22544A-7EE6-4342-B048-85BDC9FD1C3A}</a:tableStyleId>
              </a:tblPr>
              <a:tblGrid>
                <a:gridCol w="1036693">
                  <a:extLst>
                    <a:ext uri="{9D8B030D-6E8A-4147-A177-3AD203B41FA5}">
                      <a16:colId xmlns:a16="http://schemas.microsoft.com/office/drawing/2014/main" val="20002"/>
                    </a:ext>
                  </a:extLst>
                </a:gridCol>
                <a:gridCol w="1021470">
                  <a:extLst>
                    <a:ext uri="{9D8B030D-6E8A-4147-A177-3AD203B41FA5}">
                      <a16:colId xmlns:a16="http://schemas.microsoft.com/office/drawing/2014/main" val="20000"/>
                    </a:ext>
                  </a:extLst>
                </a:gridCol>
                <a:gridCol w="1029081">
                  <a:extLst>
                    <a:ext uri="{9D8B030D-6E8A-4147-A177-3AD203B41FA5}">
                      <a16:colId xmlns:a16="http://schemas.microsoft.com/office/drawing/2014/main" val="20001"/>
                    </a:ext>
                  </a:extLst>
                </a:gridCol>
              </a:tblGrid>
              <a:tr h="311768">
                <a:tc gridSpan="3">
                  <a:txBody>
                    <a:bodyPr/>
                    <a:lstStyle/>
                    <a:p>
                      <a:pPr algn="ctr"/>
                      <a:r>
                        <a:rPr kumimoji="1" lang="ja-JP" altLang="en-US" sz="1200" b="1" dirty="0">
                          <a:latin typeface="+mn-ea"/>
                          <a:ea typeface="+mn-ea"/>
                        </a:rPr>
                        <a:t>数値目標</a:t>
                      </a:r>
                    </a:p>
                  </a:txBody>
                  <a:tcP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a16="http://schemas.microsoft.com/office/drawing/2014/main" val="10000"/>
                  </a:ext>
                </a:extLst>
              </a:tr>
              <a:tr h="273424">
                <a:tc>
                  <a:txBody>
                    <a:bodyPr/>
                    <a:lstStyle/>
                    <a:p>
                      <a:pPr algn="ctr"/>
                      <a:endParaRPr kumimoji="1" lang="ja-JP" altLang="en-US" sz="1200" b="1" dirty="0">
                        <a:latin typeface="+mn-ea"/>
                        <a:ea typeface="+mn-ea"/>
                      </a:endParaRPr>
                    </a:p>
                  </a:txBody>
                  <a:tcPr/>
                </a:tc>
                <a:tc>
                  <a:txBody>
                    <a:bodyPr/>
                    <a:lstStyle/>
                    <a:p>
                      <a:pPr algn="ctr"/>
                      <a:r>
                        <a:rPr kumimoji="1" lang="ja-JP" altLang="en-US" sz="1200" b="1" dirty="0">
                          <a:latin typeface="+mn-ea"/>
                          <a:ea typeface="+mn-ea"/>
                        </a:rPr>
                        <a:t>単年度</a:t>
                      </a:r>
                    </a:p>
                  </a:txBody>
                  <a:tcPr/>
                </a:tc>
                <a:tc>
                  <a:txBody>
                    <a:bodyPr/>
                    <a:lstStyle/>
                    <a:p>
                      <a:pPr algn="ctr"/>
                      <a:r>
                        <a:rPr kumimoji="1" lang="en-US" altLang="ja-JP" sz="1200" b="1" dirty="0">
                          <a:latin typeface="+mn-ea"/>
                          <a:ea typeface="+mn-ea"/>
                        </a:rPr>
                        <a:t>5</a:t>
                      </a:r>
                      <a:r>
                        <a:rPr kumimoji="1" lang="ja-JP" altLang="en-US" sz="1200" b="1" dirty="0">
                          <a:latin typeface="+mn-ea"/>
                          <a:ea typeface="+mn-ea"/>
                        </a:rPr>
                        <a:t>か年</a:t>
                      </a:r>
                    </a:p>
                  </a:txBody>
                  <a:tcPr/>
                </a:tc>
                <a:extLst>
                  <a:ext uri="{0D108BD9-81ED-4DB2-BD59-A6C34878D82A}">
                    <a16:rowId xmlns:a16="http://schemas.microsoft.com/office/drawing/2014/main" val="10001"/>
                  </a:ext>
                </a:extLst>
              </a:tr>
              <a:tr h="31176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mn-ea"/>
                          <a:ea typeface="+mn-ea"/>
                        </a:rPr>
                        <a:t>技術研修</a:t>
                      </a:r>
                    </a:p>
                  </a:txBody>
                  <a:tcPr/>
                </a:tc>
                <a:tc>
                  <a:txBody>
                    <a:bodyPr/>
                    <a:lstStyle/>
                    <a:p>
                      <a:pPr algn="ctr"/>
                      <a:r>
                        <a:rPr kumimoji="1" lang="en-US" altLang="ja-JP" sz="1200" b="1" dirty="0">
                          <a:latin typeface="+mn-ea"/>
                          <a:ea typeface="+mn-ea"/>
                        </a:rPr>
                        <a:t>12</a:t>
                      </a:r>
                      <a:r>
                        <a:rPr kumimoji="1" lang="ja-JP" altLang="en-US" sz="1200" b="1" dirty="0">
                          <a:latin typeface="+mn-ea"/>
                          <a:ea typeface="+mn-ea"/>
                        </a:rPr>
                        <a:t>回以上</a:t>
                      </a:r>
                    </a:p>
                  </a:txBody>
                  <a:tcPr/>
                </a:tc>
                <a:tc>
                  <a:txBody>
                    <a:bodyPr/>
                    <a:lstStyle/>
                    <a:p>
                      <a:pPr algn="ctr"/>
                      <a:r>
                        <a:rPr kumimoji="1" lang="en-US" altLang="ja-JP" sz="1200" b="1" dirty="0">
                          <a:latin typeface="+mn-ea"/>
                          <a:ea typeface="+mn-ea"/>
                        </a:rPr>
                        <a:t>60</a:t>
                      </a:r>
                      <a:r>
                        <a:rPr kumimoji="1" lang="ja-JP" altLang="en-US" sz="1200" b="1" dirty="0">
                          <a:latin typeface="+mn-ea"/>
                          <a:ea typeface="+mn-ea"/>
                        </a:rPr>
                        <a:t>回以上</a:t>
                      </a:r>
                    </a:p>
                  </a:txBody>
                  <a:tcPr/>
                </a:tc>
                <a:extLst>
                  <a:ext uri="{0D108BD9-81ED-4DB2-BD59-A6C34878D82A}">
                    <a16:rowId xmlns:a16="http://schemas.microsoft.com/office/drawing/2014/main" val="10002"/>
                  </a:ext>
                </a:extLst>
              </a:tr>
              <a:tr h="311768">
                <a:tc>
                  <a:txBody>
                    <a:bodyPr/>
                    <a:lstStyle/>
                    <a:p>
                      <a:pPr algn="ctr"/>
                      <a:r>
                        <a:rPr kumimoji="1" lang="ja-JP" altLang="en-US" sz="1200" b="1" dirty="0">
                          <a:latin typeface="+mn-ea"/>
                          <a:ea typeface="+mn-ea"/>
                        </a:rPr>
                        <a:t>研修・見学</a:t>
                      </a:r>
                    </a:p>
                  </a:txBody>
                  <a:tcPr/>
                </a:tc>
                <a:tc>
                  <a:txBody>
                    <a:bodyPr/>
                    <a:lstStyle/>
                    <a:p>
                      <a:pPr algn="ctr"/>
                      <a:r>
                        <a:rPr kumimoji="1" lang="en-US" altLang="ja-JP" sz="1200" b="1" dirty="0">
                          <a:latin typeface="+mn-ea"/>
                          <a:ea typeface="+mn-ea"/>
                        </a:rPr>
                        <a:t>200</a:t>
                      </a:r>
                      <a:r>
                        <a:rPr kumimoji="1" lang="ja-JP" altLang="en-US" sz="1200" b="1" dirty="0">
                          <a:latin typeface="+mn-ea"/>
                          <a:ea typeface="+mn-ea"/>
                        </a:rPr>
                        <a:t>人以上</a:t>
                      </a:r>
                    </a:p>
                  </a:txBody>
                  <a:tcPr/>
                </a:tc>
                <a:tc>
                  <a:txBody>
                    <a:bodyPr/>
                    <a:lstStyle/>
                    <a:p>
                      <a:pPr algn="ctr"/>
                      <a:r>
                        <a:rPr kumimoji="1" lang="en-US" altLang="ja-JP" sz="1200" b="1" dirty="0">
                          <a:latin typeface="+mn-ea"/>
                          <a:ea typeface="+mn-ea"/>
                        </a:rPr>
                        <a:t>1000</a:t>
                      </a:r>
                      <a:r>
                        <a:rPr kumimoji="1" lang="ja-JP" altLang="en-US" sz="1200" b="1" dirty="0">
                          <a:latin typeface="+mn-ea"/>
                          <a:ea typeface="+mn-ea"/>
                        </a:rPr>
                        <a:t>人以上</a:t>
                      </a:r>
                    </a:p>
                  </a:txBody>
                  <a:tcPr/>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109896985"/>
              </p:ext>
            </p:extLst>
          </p:nvPr>
        </p:nvGraphicFramePr>
        <p:xfrm>
          <a:off x="3953709" y="4762140"/>
          <a:ext cx="4478022" cy="922729"/>
        </p:xfrm>
        <a:graphic>
          <a:graphicData uri="http://schemas.openxmlformats.org/drawingml/2006/table">
            <a:tbl>
              <a:tblPr bandRow="1">
                <a:tableStyleId>{5C22544A-7EE6-4342-B048-85BDC9FD1C3A}</a:tableStyleId>
              </a:tblPr>
              <a:tblGrid>
                <a:gridCol w="906064">
                  <a:extLst>
                    <a:ext uri="{9D8B030D-6E8A-4147-A177-3AD203B41FA5}">
                      <a16:colId xmlns:a16="http://schemas.microsoft.com/office/drawing/2014/main" val="20002"/>
                    </a:ext>
                  </a:extLst>
                </a:gridCol>
                <a:gridCol w="584261">
                  <a:extLst>
                    <a:ext uri="{9D8B030D-6E8A-4147-A177-3AD203B41FA5}">
                      <a16:colId xmlns:a16="http://schemas.microsoft.com/office/drawing/2014/main" val="20000"/>
                    </a:ext>
                  </a:extLst>
                </a:gridCol>
                <a:gridCol w="584261">
                  <a:extLst>
                    <a:ext uri="{9D8B030D-6E8A-4147-A177-3AD203B41FA5}">
                      <a16:colId xmlns:a16="http://schemas.microsoft.com/office/drawing/2014/main" val="20001"/>
                    </a:ext>
                  </a:extLst>
                </a:gridCol>
                <a:gridCol w="584261">
                  <a:extLst>
                    <a:ext uri="{9D8B030D-6E8A-4147-A177-3AD203B41FA5}">
                      <a16:colId xmlns:a16="http://schemas.microsoft.com/office/drawing/2014/main" val="20004"/>
                    </a:ext>
                  </a:extLst>
                </a:gridCol>
                <a:gridCol w="584261">
                  <a:extLst>
                    <a:ext uri="{9D8B030D-6E8A-4147-A177-3AD203B41FA5}">
                      <a16:colId xmlns:a16="http://schemas.microsoft.com/office/drawing/2014/main" val="20005"/>
                    </a:ext>
                  </a:extLst>
                </a:gridCol>
                <a:gridCol w="584261">
                  <a:extLst>
                    <a:ext uri="{9D8B030D-6E8A-4147-A177-3AD203B41FA5}">
                      <a16:colId xmlns:a16="http://schemas.microsoft.com/office/drawing/2014/main" val="20006"/>
                    </a:ext>
                  </a:extLst>
                </a:gridCol>
                <a:gridCol w="650653">
                  <a:extLst>
                    <a:ext uri="{9D8B030D-6E8A-4147-A177-3AD203B41FA5}">
                      <a16:colId xmlns:a16="http://schemas.microsoft.com/office/drawing/2014/main" val="20003"/>
                    </a:ext>
                  </a:extLst>
                </a:gridCol>
              </a:tblGrid>
              <a:tr h="275828">
                <a:tc>
                  <a:txBody>
                    <a:bodyPr/>
                    <a:lstStyle/>
                    <a:p>
                      <a:pPr algn="ct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H29</a:t>
                      </a:r>
                      <a:endParaRPr kumimoji="1" lang="ja-JP" altLang="en-US" sz="1200" b="1" dirty="0">
                        <a:latin typeface="+mn-ea"/>
                        <a:ea typeface="+mn-ea"/>
                      </a:endParaRPr>
                    </a:p>
                  </a:txBody>
                  <a:tcPr anchor="ctr"/>
                </a:tc>
                <a:tc>
                  <a:txBody>
                    <a:bodyPr/>
                    <a:lstStyle/>
                    <a:p>
                      <a:pPr algn="ctr"/>
                      <a:r>
                        <a:rPr kumimoji="1" lang="en-US" altLang="ja-JP" sz="1200" b="1" dirty="0">
                          <a:latin typeface="+mn-ea"/>
                          <a:ea typeface="+mn-ea"/>
                        </a:rPr>
                        <a:t>H30</a:t>
                      </a:r>
                    </a:p>
                  </a:txBody>
                  <a:tcPr anchor="ctr"/>
                </a:tc>
                <a:tc>
                  <a:txBody>
                    <a:bodyPr/>
                    <a:lstStyle/>
                    <a:p>
                      <a:pPr algn="ctr"/>
                      <a:r>
                        <a:rPr kumimoji="1" lang="en-US" altLang="ja-JP" sz="1200" b="1" dirty="0">
                          <a:latin typeface="+mn-ea"/>
                          <a:ea typeface="+mn-ea"/>
                        </a:rPr>
                        <a:t>R1</a:t>
                      </a:r>
                    </a:p>
                  </a:txBody>
                  <a:tcPr anchor="ctr"/>
                </a:tc>
                <a:tc>
                  <a:txBody>
                    <a:bodyPr/>
                    <a:lstStyle/>
                    <a:p>
                      <a:pPr algn="ctr"/>
                      <a:r>
                        <a:rPr kumimoji="1" lang="en-US" altLang="ja-JP" sz="1200" b="1" dirty="0">
                          <a:latin typeface="+mn-ea"/>
                          <a:ea typeface="+mn-ea"/>
                        </a:rPr>
                        <a:t>R2</a:t>
                      </a:r>
                    </a:p>
                  </a:txBody>
                  <a:tcPr anchor="ctr"/>
                </a:tc>
                <a:tc>
                  <a:txBody>
                    <a:bodyPr/>
                    <a:lstStyle/>
                    <a:p>
                      <a:pPr algn="ctr"/>
                      <a:r>
                        <a:rPr kumimoji="1" lang="en-US" altLang="ja-JP" sz="1200" b="1" dirty="0">
                          <a:latin typeface="+mn-ea"/>
                          <a:ea typeface="+mn-ea"/>
                        </a:rPr>
                        <a:t>R3</a:t>
                      </a:r>
                    </a:p>
                  </a:txBody>
                  <a:tcPr anchor="ctr"/>
                </a:tc>
                <a:tc>
                  <a:txBody>
                    <a:bodyPr/>
                    <a:lstStyle/>
                    <a:p>
                      <a:pPr algn="ctr"/>
                      <a:r>
                        <a:rPr kumimoji="1" lang="ja-JP" altLang="en-US" sz="1200" b="1" dirty="0">
                          <a:latin typeface="+mn-ea"/>
                          <a:ea typeface="+mn-ea"/>
                        </a:rPr>
                        <a:t>合計</a:t>
                      </a:r>
                      <a:endParaRPr kumimoji="1" lang="en-US" altLang="ja-JP" sz="1200" b="1" dirty="0">
                        <a:latin typeface="+mn-ea"/>
                        <a:ea typeface="+mn-ea"/>
                      </a:endParaRPr>
                    </a:p>
                  </a:txBody>
                  <a:tcPr anchor="ctr"/>
                </a:tc>
                <a:extLst>
                  <a:ext uri="{0D108BD9-81ED-4DB2-BD59-A6C34878D82A}">
                    <a16:rowId xmlns:a16="http://schemas.microsoft.com/office/drawing/2014/main" val="10000"/>
                  </a:ext>
                </a:extLst>
              </a:tr>
              <a:tr h="3135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latin typeface="+mn-ea"/>
                          <a:ea typeface="+mn-ea"/>
                        </a:rPr>
                        <a:t>技術研修</a:t>
                      </a:r>
                    </a:p>
                  </a:txBody>
                  <a:tcPr/>
                </a:tc>
                <a:tc>
                  <a:txBody>
                    <a:bodyPr/>
                    <a:lstStyle/>
                    <a:p>
                      <a:pPr algn="ctr"/>
                      <a:r>
                        <a:rPr kumimoji="1" lang="en-US" altLang="ja-JP" sz="1200" b="1" dirty="0">
                          <a:latin typeface="+mn-ea"/>
                          <a:ea typeface="+mn-ea"/>
                        </a:rPr>
                        <a:t>27</a:t>
                      </a:r>
                      <a:r>
                        <a:rPr kumimoji="1" lang="ja-JP" altLang="en-US" sz="1200" b="1" dirty="0">
                          <a:latin typeface="+mn-ea"/>
                          <a:ea typeface="+mn-ea"/>
                        </a:rPr>
                        <a:t>回</a:t>
                      </a:r>
                    </a:p>
                  </a:txBody>
                  <a:tcPr anchor="ctr"/>
                </a:tc>
                <a:tc>
                  <a:txBody>
                    <a:bodyPr/>
                    <a:lstStyle/>
                    <a:p>
                      <a:pPr algn="ctr"/>
                      <a:r>
                        <a:rPr kumimoji="1" lang="en-US" altLang="ja-JP" sz="1200" b="1" dirty="0">
                          <a:latin typeface="+mn-ea"/>
                          <a:ea typeface="+mn-ea"/>
                        </a:rPr>
                        <a:t>34</a:t>
                      </a:r>
                      <a:r>
                        <a:rPr kumimoji="1" lang="ja-JP" altLang="en-US" sz="1200" b="1" dirty="0">
                          <a:latin typeface="+mn-ea"/>
                          <a:ea typeface="+mn-ea"/>
                        </a:rPr>
                        <a:t>回</a:t>
                      </a:r>
                    </a:p>
                  </a:txBody>
                  <a:tcPr anchor="ctr"/>
                </a:tc>
                <a:tc>
                  <a:txBody>
                    <a:bodyPr/>
                    <a:lstStyle/>
                    <a:p>
                      <a:pPr algn="ctr"/>
                      <a:r>
                        <a:rPr kumimoji="1" lang="en-US" altLang="ja-JP" sz="1200" b="1" dirty="0">
                          <a:latin typeface="+mn-ea"/>
                          <a:ea typeface="+mn-ea"/>
                        </a:rPr>
                        <a:t>27</a:t>
                      </a:r>
                      <a:r>
                        <a:rPr kumimoji="1" lang="ja-JP" altLang="en-US" sz="1200" b="1" dirty="0">
                          <a:latin typeface="+mn-ea"/>
                          <a:ea typeface="+mn-ea"/>
                        </a:rPr>
                        <a:t>回</a:t>
                      </a:r>
                    </a:p>
                  </a:txBody>
                  <a:tcPr anchor="ctr"/>
                </a:tc>
                <a:tc>
                  <a:txBody>
                    <a:bodyPr/>
                    <a:lstStyle/>
                    <a:p>
                      <a:pPr algn="ctr"/>
                      <a:r>
                        <a:rPr kumimoji="1" lang="en-US" altLang="ja-JP" sz="1200" b="1" dirty="0">
                          <a:latin typeface="+mn-ea"/>
                          <a:ea typeface="+mn-ea"/>
                        </a:rPr>
                        <a:t>9</a:t>
                      </a:r>
                      <a:r>
                        <a:rPr kumimoji="1" lang="ja-JP" altLang="en-US" sz="1200" b="1" dirty="0">
                          <a:latin typeface="+mn-ea"/>
                          <a:ea typeface="+mn-ea"/>
                        </a:rPr>
                        <a:t>回</a:t>
                      </a:r>
                    </a:p>
                  </a:txBody>
                  <a:tcPr anchor="ctr"/>
                </a:tc>
                <a:tc>
                  <a:txBody>
                    <a:bodyPr/>
                    <a:lstStyle/>
                    <a:p>
                      <a:pPr algn="ctr"/>
                      <a:r>
                        <a:rPr kumimoji="1" lang="en-US" altLang="ja-JP" sz="1200" b="1" dirty="0">
                          <a:latin typeface="+mn-ea"/>
                          <a:ea typeface="+mn-ea"/>
                        </a:rPr>
                        <a:t>14</a:t>
                      </a:r>
                      <a:r>
                        <a:rPr kumimoji="1" lang="ja-JP" altLang="en-US" sz="1200" b="1" dirty="0">
                          <a:latin typeface="+mn-ea"/>
                          <a:ea typeface="+mn-ea"/>
                        </a:rPr>
                        <a:t>回</a:t>
                      </a:r>
                    </a:p>
                  </a:txBody>
                  <a:tcPr anchor="ctr"/>
                </a:tc>
                <a:tc>
                  <a:txBody>
                    <a:bodyPr/>
                    <a:lstStyle/>
                    <a:p>
                      <a:pPr algn="ctr"/>
                      <a:r>
                        <a:rPr kumimoji="1" lang="en-US" altLang="ja-JP" sz="1200" b="1" dirty="0">
                          <a:latin typeface="+mn-ea"/>
                          <a:ea typeface="+mn-ea"/>
                        </a:rPr>
                        <a:t>111</a:t>
                      </a:r>
                      <a:r>
                        <a:rPr kumimoji="1" lang="ja-JP" altLang="en-US" sz="1200" b="1" dirty="0">
                          <a:latin typeface="+mn-ea"/>
                          <a:ea typeface="+mn-ea"/>
                        </a:rPr>
                        <a:t>回</a:t>
                      </a:r>
                    </a:p>
                  </a:txBody>
                  <a:tcPr anchor="ctr"/>
                </a:tc>
                <a:extLst>
                  <a:ext uri="{0D108BD9-81ED-4DB2-BD59-A6C34878D82A}">
                    <a16:rowId xmlns:a16="http://schemas.microsoft.com/office/drawing/2014/main" val="10001"/>
                  </a:ext>
                </a:extLst>
              </a:tr>
              <a:tr h="333316">
                <a:tc>
                  <a:txBody>
                    <a:bodyPr/>
                    <a:lstStyle/>
                    <a:p>
                      <a:pPr algn="ctr"/>
                      <a:r>
                        <a:rPr kumimoji="1" lang="ja-JP" altLang="en-US" sz="1200" b="1" dirty="0">
                          <a:latin typeface="+mn-ea"/>
                          <a:ea typeface="+mn-ea"/>
                        </a:rPr>
                        <a:t>研修・見学</a:t>
                      </a:r>
                    </a:p>
                  </a:txBody>
                  <a:tcPr/>
                </a:tc>
                <a:tc>
                  <a:txBody>
                    <a:bodyPr/>
                    <a:lstStyle/>
                    <a:p>
                      <a:pPr algn="ctr"/>
                      <a:r>
                        <a:rPr kumimoji="1" lang="en-US" altLang="ja-JP" sz="1200" b="1" dirty="0">
                          <a:latin typeface="+mn-ea"/>
                          <a:ea typeface="+mn-ea"/>
                        </a:rPr>
                        <a:t>350</a:t>
                      </a:r>
                      <a:r>
                        <a:rPr kumimoji="1" lang="ja-JP" altLang="en-US" sz="1200" b="1" dirty="0">
                          <a:latin typeface="+mn-ea"/>
                          <a:ea typeface="+mn-ea"/>
                        </a:rPr>
                        <a:t>人</a:t>
                      </a:r>
                      <a:endParaRPr kumimoji="1" lang="en-US" altLang="ja-JP" sz="1200" b="1" dirty="0">
                        <a:latin typeface="+mn-ea"/>
                        <a:ea typeface="+mn-ea"/>
                      </a:endParaRPr>
                    </a:p>
                  </a:txBody>
                  <a:tcPr anchor="ctr"/>
                </a:tc>
                <a:tc>
                  <a:txBody>
                    <a:bodyPr/>
                    <a:lstStyle/>
                    <a:p>
                      <a:pPr algn="ctr"/>
                      <a:r>
                        <a:rPr kumimoji="1" lang="en-US" altLang="ja-JP" sz="1200" b="1" dirty="0">
                          <a:latin typeface="+mn-ea"/>
                          <a:ea typeface="+mn-ea"/>
                        </a:rPr>
                        <a:t>280</a:t>
                      </a:r>
                      <a:r>
                        <a:rPr kumimoji="1" lang="ja-JP" altLang="en-US" sz="1200" b="1" dirty="0">
                          <a:latin typeface="+mn-ea"/>
                          <a:ea typeface="+mn-ea"/>
                        </a:rPr>
                        <a:t>人</a:t>
                      </a:r>
                      <a:endParaRPr kumimoji="1" lang="en-US" altLang="ja-JP" sz="1200" b="1" dirty="0">
                        <a:latin typeface="+mn-ea"/>
                        <a:ea typeface="+mn-ea"/>
                      </a:endParaRPr>
                    </a:p>
                  </a:txBody>
                  <a:tcPr anchor="ctr"/>
                </a:tc>
                <a:tc>
                  <a:txBody>
                    <a:bodyPr/>
                    <a:lstStyle/>
                    <a:p>
                      <a:pPr algn="ctr"/>
                      <a:r>
                        <a:rPr kumimoji="1" lang="en-US" altLang="ja-JP" sz="1200" b="1" dirty="0">
                          <a:latin typeface="+mn-ea"/>
                          <a:ea typeface="+mn-ea"/>
                        </a:rPr>
                        <a:t>384</a:t>
                      </a:r>
                      <a:r>
                        <a:rPr kumimoji="1" lang="ja-JP" altLang="en-US" sz="1200" b="1" dirty="0">
                          <a:latin typeface="+mn-ea"/>
                          <a:ea typeface="+mn-ea"/>
                        </a:rPr>
                        <a:t>人</a:t>
                      </a:r>
                      <a:endParaRPr kumimoji="1" lang="en-US" altLang="ja-JP" sz="1200" b="1" dirty="0">
                        <a:latin typeface="+mn-ea"/>
                        <a:ea typeface="+mn-ea"/>
                      </a:endParaRPr>
                    </a:p>
                  </a:txBody>
                  <a:tcPr anchor="ctr"/>
                </a:tc>
                <a:tc>
                  <a:txBody>
                    <a:bodyPr/>
                    <a:lstStyle/>
                    <a:p>
                      <a:pPr algn="ctr"/>
                      <a:r>
                        <a:rPr kumimoji="1" lang="en-US" altLang="ja-JP" sz="1200" b="1" dirty="0">
                          <a:latin typeface="+mn-ea"/>
                          <a:ea typeface="+mn-ea"/>
                        </a:rPr>
                        <a:t>64</a:t>
                      </a:r>
                      <a:r>
                        <a:rPr kumimoji="1" lang="ja-JP" altLang="en-US" sz="1200" b="1" dirty="0">
                          <a:latin typeface="+mn-ea"/>
                          <a:ea typeface="+mn-ea"/>
                        </a:rPr>
                        <a:t>人</a:t>
                      </a:r>
                      <a:endParaRPr kumimoji="1" lang="en-US" altLang="ja-JP" sz="1200" b="1" dirty="0">
                        <a:latin typeface="+mn-ea"/>
                        <a:ea typeface="+mn-ea"/>
                      </a:endParaRPr>
                    </a:p>
                  </a:txBody>
                  <a:tcPr anchor="ctr"/>
                </a:tc>
                <a:tc>
                  <a:txBody>
                    <a:bodyPr/>
                    <a:lstStyle/>
                    <a:p>
                      <a:pPr algn="ctr"/>
                      <a:r>
                        <a:rPr kumimoji="1" lang="en-US" altLang="ja-JP" sz="1200" b="1" dirty="0">
                          <a:latin typeface="+mn-ea"/>
                          <a:ea typeface="+mn-ea"/>
                        </a:rPr>
                        <a:t>146</a:t>
                      </a:r>
                      <a:r>
                        <a:rPr kumimoji="1" lang="ja-JP" altLang="en-US" sz="1200" b="1" dirty="0">
                          <a:latin typeface="+mn-ea"/>
                          <a:ea typeface="+mn-ea"/>
                        </a:rPr>
                        <a:t>人</a:t>
                      </a:r>
                      <a:endParaRPr kumimoji="1" lang="en-US" altLang="ja-JP" sz="1200" b="1" dirty="0">
                        <a:latin typeface="+mn-ea"/>
                        <a:ea typeface="+mn-ea"/>
                      </a:endParaRPr>
                    </a:p>
                  </a:txBody>
                  <a:tcPr anchor="ctr"/>
                </a:tc>
                <a:tc>
                  <a:txBody>
                    <a:bodyPr/>
                    <a:lstStyle/>
                    <a:p>
                      <a:pPr algn="ctr"/>
                      <a:r>
                        <a:rPr kumimoji="1" lang="en-US" altLang="ja-JP" sz="1200" b="1" dirty="0">
                          <a:latin typeface="+mn-ea"/>
                          <a:ea typeface="+mn-ea"/>
                        </a:rPr>
                        <a:t>1224</a:t>
                      </a:r>
                      <a:r>
                        <a:rPr kumimoji="1" lang="ja-JP" altLang="en-US" sz="1200" b="1" dirty="0">
                          <a:latin typeface="+mn-ea"/>
                          <a:ea typeface="+mn-ea"/>
                        </a:rPr>
                        <a:t>人</a:t>
                      </a:r>
                    </a:p>
                  </a:txBody>
                  <a:tcPr anchor="ctr"/>
                </a:tc>
                <a:extLst>
                  <a:ext uri="{0D108BD9-81ED-4DB2-BD59-A6C34878D82A}">
                    <a16:rowId xmlns:a16="http://schemas.microsoft.com/office/drawing/2014/main" val="10002"/>
                  </a:ext>
                </a:extLst>
              </a:tr>
            </a:tbl>
          </a:graphicData>
        </a:graphic>
      </p:graphicFrame>
      <p:sp>
        <p:nvSpPr>
          <p:cNvPr id="11" name="正方形/長方形 10"/>
          <p:cNvSpPr/>
          <p:nvPr/>
        </p:nvSpPr>
        <p:spPr>
          <a:xfrm>
            <a:off x="386751" y="4251065"/>
            <a:ext cx="8426197" cy="369332"/>
          </a:xfrm>
          <a:prstGeom prst="rect">
            <a:avLst/>
          </a:prstGeom>
        </p:spPr>
        <p:txBody>
          <a:bodyPr wrap="square">
            <a:spAutoFit/>
          </a:bodyPr>
          <a:lstStyle/>
          <a:p>
            <a:r>
              <a:rPr lang="ja-JP" altLang="en-US" dirty="0"/>
              <a:t>＜府内関係職員を対象とした技術研修回数及び国内外関係者の研修・見学者数＞</a:t>
            </a:r>
            <a:endParaRPr lang="ja-JP" altLang="ja-JP" dirty="0"/>
          </a:p>
        </p:txBody>
      </p:sp>
      <p:sp>
        <p:nvSpPr>
          <p:cNvPr id="1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3</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4125421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62586A6F-9488-4A8D-9AD5-27C8FC422718}"/>
              </a:ext>
            </a:extLst>
          </p:cNvPr>
          <p:cNvSpPr txBox="1"/>
          <p:nvPr/>
        </p:nvSpPr>
        <p:spPr>
          <a:xfrm rot="-1800000">
            <a:off x="230069" y="5423414"/>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1" name="テキスト ボックス 10">
            <a:extLst>
              <a:ext uri="{FF2B5EF4-FFF2-40B4-BE49-F238E27FC236}">
                <a16:creationId xmlns:a16="http://schemas.microsoft.com/office/drawing/2014/main" id="{62586A6F-9488-4A8D-9AD5-27C8FC422718}"/>
              </a:ext>
            </a:extLst>
          </p:cNvPr>
          <p:cNvSpPr txBox="1"/>
          <p:nvPr/>
        </p:nvSpPr>
        <p:spPr>
          <a:xfrm rot="-1800000">
            <a:off x="230068" y="3389672"/>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9" name="テキスト ボックス 8">
            <a:extLst>
              <a:ext uri="{FF2B5EF4-FFF2-40B4-BE49-F238E27FC236}">
                <a16:creationId xmlns:a16="http://schemas.microsoft.com/office/drawing/2014/main" id="{62586A6F-9488-4A8D-9AD5-27C8FC422718}"/>
              </a:ext>
            </a:extLst>
          </p:cNvPr>
          <p:cNvSpPr txBox="1"/>
          <p:nvPr/>
        </p:nvSpPr>
        <p:spPr>
          <a:xfrm rot="-1800000">
            <a:off x="230068" y="6087525"/>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18</a:t>
            </a:fld>
            <a:endParaRPr lang="ja-JP" altLang="en-US" sz="1200" b="1" dirty="0">
              <a:solidFill>
                <a:schemeClr val="tx1"/>
              </a:solidFill>
              <a:latin typeface="Arial" charset="0"/>
              <a:ea typeface="Arial" charset="0"/>
              <a:cs typeface="Arial" charset="0"/>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5999"/>
            <a:ext cx="8280000" cy="2249963"/>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(1) </a:t>
            </a:r>
            <a:r>
              <a:rPr lang="ja-JP" altLang="ja-JP" sz="1400" b="1" dirty="0">
                <a:solidFill>
                  <a:schemeClr val="tx1"/>
                </a:solidFill>
              </a:rPr>
              <a:t>健康危機事象発生時等における研究所の果たすべき役割</a:t>
            </a:r>
            <a:endParaRPr lang="ja-JP" altLang="ja-JP" sz="1400" dirty="0">
              <a:solidFill>
                <a:schemeClr val="tx1"/>
              </a:solidFill>
            </a:endParaRP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(2) </a:t>
            </a:r>
            <a:r>
              <a:rPr lang="ja-JP" altLang="ja-JP" sz="1400" b="1" dirty="0">
                <a:solidFill>
                  <a:schemeClr val="tx1"/>
                </a:solidFill>
              </a:rPr>
              <a:t>平常時における健康危機事象発生時への備え</a:t>
            </a:r>
            <a:endParaRPr lang="en-US" altLang="ja-JP" sz="1400" b="1" dirty="0">
              <a:solidFill>
                <a:schemeClr val="tx1"/>
              </a:solidFill>
            </a:endParaRPr>
          </a:p>
          <a:p>
            <a:r>
              <a:rPr lang="ja-JP" altLang="ja-JP" sz="1400" b="1" dirty="0">
                <a:solidFill>
                  <a:schemeClr val="tx1"/>
                </a:solidFill>
              </a:rPr>
              <a:t>２</a:t>
            </a:r>
            <a:r>
              <a:rPr lang="ja-JP" altLang="en-US" sz="1400" b="1" dirty="0">
                <a:solidFill>
                  <a:schemeClr val="tx1"/>
                </a:solidFill>
                <a:latin typeface="MS PGothic" panose="020B0600070205080204" pitchFamily="34" charset="-128"/>
                <a:ea typeface="MS PGothic" panose="020B0600070205080204" pitchFamily="34" charset="-128"/>
              </a:rPr>
              <a:t>．</a:t>
            </a:r>
            <a:r>
              <a:rPr lang="ja-JP" altLang="ja-JP" sz="1400" b="1" dirty="0">
                <a:solidFill>
                  <a:schemeClr val="tx1"/>
                </a:solidFill>
              </a:rPr>
              <a:t>地方衛生研究所の広域連携における役割</a:t>
            </a:r>
            <a:endParaRPr lang="en-US" altLang="ja-JP" sz="1400" b="1" dirty="0">
              <a:solidFill>
                <a:schemeClr val="tx1"/>
              </a:solidFill>
              <a:latin typeface="+mn-ea"/>
            </a:endParaRPr>
          </a:p>
          <a:p>
            <a:r>
              <a:rPr lang="ja-JP" altLang="en-US" sz="1400" b="1" dirty="0">
                <a:solidFill>
                  <a:schemeClr val="tx1"/>
                </a:solidFill>
                <a:latin typeface="MS PGothic" panose="020B0600070205080204" pitchFamily="34" charset="-128"/>
                <a:ea typeface="MS PGothic" panose="020B0600070205080204" pitchFamily="34" charset="-128"/>
              </a:rPr>
              <a:t>３．特に拡充すべき機能と新たな事業展開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1</a:t>
            </a:r>
            <a:r>
              <a:rPr lang="ja-JP" altLang="en-US" sz="1400" b="1" dirty="0">
                <a:solidFill>
                  <a:schemeClr val="tx1"/>
                </a:solidFill>
                <a:latin typeface="MS PGothic" panose="020B0600070205080204" pitchFamily="34" charset="-128"/>
                <a:ea typeface="MS PGothic" panose="020B0600070205080204" pitchFamily="34" charset="-128"/>
              </a:rPr>
              <a:t>）健康危機管理対応</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2</a:t>
            </a:r>
            <a:r>
              <a:rPr lang="ja-JP" altLang="en-US" sz="1400" b="1" dirty="0">
                <a:solidFill>
                  <a:schemeClr val="tx1"/>
                </a:solidFill>
                <a:latin typeface="MS PGothic" panose="020B0600070205080204" pitchFamily="34" charset="-128"/>
                <a:ea typeface="MS PGothic" panose="020B0600070205080204" pitchFamily="34" charset="-128"/>
              </a:rPr>
              <a:t>）疫学解析研究への取り組み</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3</a:t>
            </a:r>
            <a:r>
              <a:rPr lang="ja-JP" altLang="en-US" sz="1400" b="1" dirty="0">
                <a:solidFill>
                  <a:schemeClr val="tx1"/>
                </a:solidFill>
                <a:latin typeface="MS PGothic" panose="020B0600070205080204" pitchFamily="34" charset="-128"/>
                <a:ea typeface="MS PGothic" panose="020B0600070205080204" pitchFamily="34" charset="-128"/>
              </a:rPr>
              <a:t>）学術分野及び産業界との連携</a:t>
            </a:r>
            <a:endParaRPr lang="en-US" altLang="ja-JP" sz="1400" b="1" dirty="0">
              <a:solidFill>
                <a:schemeClr val="tx1"/>
              </a:solidFill>
            </a:endParaRPr>
          </a:p>
          <a:p>
            <a:endParaRPr lang="en-US" altLang="ja-JP" sz="1400" b="1" dirty="0">
              <a:solidFill>
                <a:schemeClr val="tx1"/>
              </a:solidFill>
            </a:endParaRPr>
          </a:p>
          <a:p>
            <a:endParaRPr lang="en-US" altLang="ja-JP" sz="1400" b="1" dirty="0">
              <a:solidFill>
                <a:schemeClr val="tx1"/>
              </a:solidFill>
            </a:endParaRPr>
          </a:p>
          <a:p>
            <a:endParaRPr lang="en-US" altLang="ja-JP" sz="1400" b="1" dirty="0">
              <a:solidFill>
                <a:schemeClr val="tx1"/>
              </a:solidFill>
            </a:endParaRPr>
          </a:p>
        </p:txBody>
      </p:sp>
      <p:sp>
        <p:nvSpPr>
          <p:cNvPr id="6" name="テキスト ボックス 5"/>
          <p:cNvSpPr txBox="1"/>
          <p:nvPr/>
        </p:nvSpPr>
        <p:spPr>
          <a:xfrm>
            <a:off x="502382" y="3326370"/>
            <a:ext cx="8641618" cy="3426579"/>
          </a:xfrm>
          <a:prstGeom prst="rect">
            <a:avLst/>
          </a:prstGeom>
          <a:noFill/>
        </p:spPr>
        <p:txBody>
          <a:bodyPr wrap="square" rtlCol="0">
            <a:spAutoFit/>
          </a:bodyPr>
          <a:lstStyle/>
          <a:p>
            <a:pPr>
              <a:lnSpc>
                <a:spcPts val="2600"/>
              </a:lnSpc>
            </a:pPr>
            <a:r>
              <a:rPr lang="ja-JP" altLang="en-US" dirty="0">
                <a:latin typeface="+mn-ea"/>
              </a:rPr>
              <a:t>・疫学調査チーム（</a:t>
            </a:r>
            <a:r>
              <a:rPr lang="en-US" altLang="ja-JP" dirty="0">
                <a:latin typeface="+mn-ea"/>
              </a:rPr>
              <a:t>O-FEIT</a:t>
            </a:r>
            <a:r>
              <a:rPr lang="ja-JP" altLang="en-US" dirty="0">
                <a:latin typeface="+mn-ea"/>
              </a:rPr>
              <a:t>）の活動</a:t>
            </a:r>
            <a:endParaRPr lang="en-US" altLang="ja-JP" dirty="0">
              <a:latin typeface="+mn-ea"/>
            </a:endParaRPr>
          </a:p>
          <a:p>
            <a:pPr>
              <a:lnSpc>
                <a:spcPts val="2600"/>
              </a:lnSpc>
            </a:pPr>
            <a:r>
              <a:rPr lang="ja-JP" altLang="en-US" dirty="0">
                <a:latin typeface="+mn-ea"/>
              </a:rPr>
              <a:t>　　</a:t>
            </a:r>
            <a:r>
              <a:rPr lang="ja-JP" altLang="en-US">
                <a:latin typeface="+mn-ea"/>
              </a:rPr>
              <a:t>　国立</a:t>
            </a:r>
            <a:r>
              <a:rPr lang="ja-JP" altLang="en-US" dirty="0">
                <a:latin typeface="+mn-ea"/>
              </a:rPr>
              <a:t>感染症研究所と連携し、府内保健所を支援</a:t>
            </a:r>
            <a:endParaRPr lang="en-US" altLang="ja-JP" dirty="0">
              <a:latin typeface="+mn-ea"/>
            </a:endParaRPr>
          </a:p>
          <a:p>
            <a:pPr>
              <a:lnSpc>
                <a:spcPts val="2600"/>
              </a:lnSpc>
            </a:pPr>
            <a:r>
              <a:rPr lang="ja-JP" altLang="en-US" dirty="0">
                <a:latin typeface="+mn-ea"/>
              </a:rPr>
              <a:t>　　</a:t>
            </a:r>
            <a:r>
              <a:rPr lang="ja-JP" altLang="en-US">
                <a:latin typeface="+mn-ea"/>
              </a:rPr>
              <a:t>　積極的</a:t>
            </a:r>
            <a:r>
              <a:rPr lang="ja-JP" altLang="en-US" dirty="0">
                <a:latin typeface="+mn-ea"/>
              </a:rPr>
              <a:t>疫学調査による情報からリスク評価を実施</a:t>
            </a:r>
            <a:endParaRPr lang="en-US" altLang="ja-JP" dirty="0">
              <a:latin typeface="+mn-ea"/>
            </a:endParaRPr>
          </a:p>
          <a:p>
            <a:pPr>
              <a:lnSpc>
                <a:spcPts val="2600"/>
              </a:lnSpc>
            </a:pPr>
            <a:r>
              <a:rPr lang="ja-JP" altLang="en-US" dirty="0">
                <a:latin typeface="+mn-ea"/>
              </a:rPr>
              <a:t>　　</a:t>
            </a:r>
            <a:r>
              <a:rPr lang="ja-JP" altLang="en-US">
                <a:latin typeface="+mn-ea"/>
              </a:rPr>
              <a:t>　府内</a:t>
            </a:r>
            <a:r>
              <a:rPr lang="ja-JP" altLang="en-US" dirty="0">
                <a:latin typeface="+mn-ea"/>
              </a:rPr>
              <a:t>保健所職員に対し、疫学研修を実施</a:t>
            </a:r>
            <a:endParaRPr lang="en-US" altLang="ja-JP" dirty="0">
              <a:latin typeface="+mn-ea"/>
            </a:endParaRPr>
          </a:p>
          <a:p>
            <a:pPr>
              <a:lnSpc>
                <a:spcPts val="2600"/>
              </a:lnSpc>
            </a:pPr>
            <a:r>
              <a:rPr lang="ja-JP" altLang="en-US" dirty="0">
                <a:latin typeface="+mn-ea"/>
              </a:rPr>
              <a:t>・衛生微生物技術協議会（近畿レファレンスセンター）：</a:t>
            </a:r>
            <a:r>
              <a:rPr lang="en-US" altLang="ja-JP" dirty="0">
                <a:latin typeface="+mn-ea"/>
              </a:rPr>
              <a:t>16</a:t>
            </a:r>
            <a:r>
              <a:rPr lang="ja-JP" altLang="en-US" dirty="0">
                <a:latin typeface="+mn-ea"/>
              </a:rPr>
              <a:t>種中</a:t>
            </a:r>
            <a:r>
              <a:rPr lang="en-US" altLang="ja-JP" dirty="0">
                <a:latin typeface="+mn-ea"/>
              </a:rPr>
              <a:t>12</a:t>
            </a:r>
            <a:r>
              <a:rPr lang="ja-JP" altLang="en-US" dirty="0">
                <a:latin typeface="+mn-ea"/>
              </a:rPr>
              <a:t>種の微生物を担当</a:t>
            </a:r>
            <a:endParaRPr lang="en-US" altLang="ja-JP" dirty="0">
              <a:latin typeface="+mn-ea"/>
            </a:endParaRPr>
          </a:p>
          <a:p>
            <a:pPr>
              <a:lnSpc>
                <a:spcPts val="2600"/>
              </a:lnSpc>
            </a:pPr>
            <a:r>
              <a:rPr lang="ja-JP" altLang="en-US">
                <a:latin typeface="+mn-ea"/>
              </a:rPr>
              <a:t>・他の地方</a:t>
            </a:r>
            <a:r>
              <a:rPr lang="ja-JP" altLang="en-US" dirty="0">
                <a:latin typeface="+mn-ea"/>
              </a:rPr>
              <a:t>衛生研究所及び大阪市立環境科学センターと共同研究を実施</a:t>
            </a:r>
            <a:endParaRPr lang="en-US" altLang="ja-JP" dirty="0">
              <a:latin typeface="+mn-ea"/>
            </a:endParaRPr>
          </a:p>
          <a:p>
            <a:pPr>
              <a:lnSpc>
                <a:spcPts val="2600"/>
              </a:lnSpc>
            </a:pPr>
            <a:r>
              <a:rPr lang="ja-JP" altLang="en-US" dirty="0">
                <a:latin typeface="+mn-ea"/>
              </a:rPr>
              <a:t>・府内保健所等（中核市）からの依頼検査を実施（</a:t>
            </a:r>
            <a:r>
              <a:rPr lang="en-US" altLang="ja-JP" dirty="0">
                <a:latin typeface="+mn-ea"/>
              </a:rPr>
              <a:t>5,804</a:t>
            </a:r>
            <a:r>
              <a:rPr lang="ja-JP" altLang="en-US" dirty="0">
                <a:latin typeface="+mn-ea"/>
              </a:rPr>
              <a:t>件）</a:t>
            </a:r>
            <a:endParaRPr lang="en-US" altLang="ja-JP" dirty="0">
              <a:latin typeface="+mn-ea"/>
            </a:endParaRPr>
          </a:p>
          <a:p>
            <a:pPr>
              <a:lnSpc>
                <a:spcPts val="2600"/>
              </a:lnSpc>
            </a:pPr>
            <a:r>
              <a:rPr lang="ja-JP" altLang="en-US" dirty="0">
                <a:latin typeface="+mn-ea"/>
              </a:rPr>
              <a:t>・排水検査開始に向けての準備：環境計量証明事業の登録、検査料金の設定等</a:t>
            </a:r>
            <a:endParaRPr lang="en-US" altLang="ja-JP" dirty="0">
              <a:latin typeface="+mn-ea"/>
            </a:endParaRPr>
          </a:p>
          <a:p>
            <a:pPr>
              <a:lnSpc>
                <a:spcPts val="2600"/>
              </a:lnSpc>
            </a:pPr>
            <a:r>
              <a:rPr lang="ja-JP" altLang="en-US" dirty="0">
                <a:latin typeface="+mn-ea"/>
              </a:rPr>
              <a:t>・新型コロナウイルスゲノム解析チームの立ち上げ：現状把握及びリスク評価の実施</a:t>
            </a:r>
            <a:endParaRPr lang="en-US" altLang="ja-JP" dirty="0">
              <a:latin typeface="+mn-ea"/>
            </a:endParaRPr>
          </a:p>
          <a:p>
            <a:pPr>
              <a:lnSpc>
                <a:spcPts val="2600"/>
              </a:lnSpc>
            </a:pPr>
            <a:r>
              <a:rPr lang="ja-JP" altLang="en-US" dirty="0">
                <a:latin typeface="+mn-ea"/>
              </a:rPr>
              <a:t>　　</a:t>
            </a:r>
            <a:r>
              <a:rPr lang="ja-JP" altLang="en-US">
                <a:latin typeface="+mn-ea"/>
              </a:rPr>
              <a:t>　大阪</a:t>
            </a:r>
            <a:r>
              <a:rPr lang="ja-JP" altLang="en-US" dirty="0">
                <a:latin typeface="+mn-ea"/>
              </a:rPr>
              <a:t>に特徴的な変異株：府内</a:t>
            </a:r>
            <a:r>
              <a:rPr lang="ja-JP" altLang="en-US">
                <a:latin typeface="+mn-ea"/>
              </a:rPr>
              <a:t>担当部局等と</a:t>
            </a:r>
            <a:r>
              <a:rPr lang="ja-JP" altLang="en-US" dirty="0">
                <a:latin typeface="+mn-ea"/>
              </a:rPr>
              <a:t>情報共有し、流行拡大阻止に貢献</a:t>
            </a:r>
            <a:endParaRPr lang="en-US" altLang="ja-JP" dirty="0">
              <a:latin typeface="+mn-ea"/>
            </a:endParaRPr>
          </a:p>
        </p:txBody>
      </p:sp>
      <p:sp>
        <p:nvSpPr>
          <p:cNvPr id="15" name="正方形/長方形 14">
            <a:extLst>
              <a:ext uri="{FF2B5EF4-FFF2-40B4-BE49-F238E27FC236}">
                <a16:creationId xmlns:a16="http://schemas.microsoft.com/office/drawing/2014/main" id="{1B2CA0CC-3CFC-B85E-BE9D-34FC405A9B0A}"/>
              </a:ext>
            </a:extLst>
          </p:cNvPr>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6" name="テキスト ボックス 17">
            <a:extLst>
              <a:ext uri="{FF2B5EF4-FFF2-40B4-BE49-F238E27FC236}">
                <a16:creationId xmlns:a16="http://schemas.microsoft.com/office/drawing/2014/main" id="{D766AB19-E6C9-03F7-B06B-A70117C75E87}"/>
              </a:ext>
            </a:extLst>
          </p:cNvPr>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3</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60046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2586A6F-9488-4A8D-9AD5-27C8FC422718}"/>
              </a:ext>
            </a:extLst>
          </p:cNvPr>
          <p:cNvSpPr txBox="1"/>
          <p:nvPr/>
        </p:nvSpPr>
        <p:spPr>
          <a:xfrm rot="-1800000">
            <a:off x="241954" y="2579012"/>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19</a:t>
            </a:fld>
            <a:endParaRPr lang="ja-JP" altLang="en-US" sz="1200" b="1" dirty="0">
              <a:solidFill>
                <a:schemeClr val="tx1"/>
              </a:solidFill>
              <a:latin typeface="Arial" charset="0"/>
              <a:ea typeface="Arial" charset="0"/>
              <a:cs typeface="Arial" charset="0"/>
            </a:endParaRPr>
          </a:p>
        </p:txBody>
      </p:sp>
      <p:sp>
        <p:nvSpPr>
          <p:cNvPr id="6" name="テキスト ボックス 5"/>
          <p:cNvSpPr txBox="1"/>
          <p:nvPr/>
        </p:nvSpPr>
        <p:spPr>
          <a:xfrm>
            <a:off x="502381" y="2485220"/>
            <a:ext cx="8641618" cy="3257110"/>
          </a:xfrm>
          <a:prstGeom prst="rect">
            <a:avLst/>
          </a:prstGeom>
          <a:noFill/>
        </p:spPr>
        <p:txBody>
          <a:bodyPr wrap="square" rtlCol="0">
            <a:spAutoFit/>
          </a:bodyPr>
          <a:lstStyle/>
          <a:p>
            <a:pPr>
              <a:lnSpc>
                <a:spcPts val="2500"/>
              </a:lnSpc>
            </a:pPr>
            <a:r>
              <a:rPr lang="ja-JP" altLang="en-US" dirty="0">
                <a:latin typeface="+mn-ea"/>
              </a:rPr>
              <a:t>・実地疫学研修（国立感染症研究所）に研究員を派遣</a:t>
            </a:r>
            <a:endParaRPr lang="en-US" altLang="ja-JP" dirty="0">
              <a:latin typeface="+mn-ea"/>
            </a:endParaRPr>
          </a:p>
          <a:p>
            <a:pPr>
              <a:lnSpc>
                <a:spcPts val="2500"/>
              </a:lnSpc>
            </a:pPr>
            <a:r>
              <a:rPr lang="ja-JP" altLang="en-US" dirty="0">
                <a:latin typeface="+mn-ea"/>
              </a:rPr>
              <a:t>　　　新型コロナウイルス感染症対策本部クラスター対策班として活動し、</a:t>
            </a:r>
            <a:endParaRPr lang="en-US" altLang="ja-JP" dirty="0">
              <a:latin typeface="+mn-ea"/>
            </a:endParaRPr>
          </a:p>
          <a:p>
            <a:pPr>
              <a:lnSpc>
                <a:spcPts val="2500"/>
              </a:lnSpc>
            </a:pPr>
            <a:r>
              <a:rPr lang="ja-JP" altLang="en-US" dirty="0">
                <a:latin typeface="+mn-ea"/>
              </a:rPr>
              <a:t>　　　大阪府内の集団発生事案にて、感染症拡大防止対策等に貢献</a:t>
            </a:r>
            <a:endParaRPr lang="en-US" altLang="ja-JP" dirty="0">
              <a:latin typeface="+mn-ea"/>
            </a:endParaRPr>
          </a:p>
          <a:p>
            <a:pPr>
              <a:lnSpc>
                <a:spcPts val="2500"/>
              </a:lnSpc>
            </a:pPr>
            <a:r>
              <a:rPr lang="ja-JP" altLang="en-US" dirty="0">
                <a:latin typeface="+mn-ea"/>
              </a:rPr>
              <a:t>・数理疫学モデル等を用いた疫学解析研究：</a:t>
            </a:r>
            <a:endParaRPr lang="en-US" altLang="ja-JP" dirty="0">
              <a:latin typeface="+mn-ea"/>
            </a:endParaRPr>
          </a:p>
          <a:p>
            <a:pPr>
              <a:lnSpc>
                <a:spcPts val="2500"/>
              </a:lnSpc>
            </a:pPr>
            <a:r>
              <a:rPr lang="ja-JP" altLang="en-US" dirty="0">
                <a:latin typeface="+mn-ea"/>
              </a:rPr>
              <a:t>　　　新型コロナウイルス感染症の発生予測と予測精度の評価</a:t>
            </a:r>
            <a:endParaRPr lang="en-US" altLang="ja-JP" dirty="0">
              <a:latin typeface="+mn-ea"/>
            </a:endParaRPr>
          </a:p>
          <a:p>
            <a:pPr>
              <a:lnSpc>
                <a:spcPts val="2500"/>
              </a:lnSpc>
            </a:pPr>
            <a:r>
              <a:rPr lang="ja-JP" altLang="en-US" dirty="0">
                <a:latin typeface="+mn-ea"/>
              </a:rPr>
              <a:t>　　　過去最大の</a:t>
            </a:r>
            <a:r>
              <a:rPr lang="en-US" altLang="ja-JP" dirty="0">
                <a:latin typeface="+mn-ea"/>
              </a:rPr>
              <a:t>RS</a:t>
            </a:r>
            <a:r>
              <a:rPr lang="ja-JP" altLang="en-US" dirty="0">
                <a:latin typeface="+mn-ea"/>
              </a:rPr>
              <a:t>ウイルス感染症の流行について、流行原因の検討</a:t>
            </a:r>
            <a:endParaRPr lang="en-US" altLang="ja-JP" dirty="0">
              <a:latin typeface="+mn-ea"/>
            </a:endParaRPr>
          </a:p>
          <a:p>
            <a:pPr>
              <a:lnSpc>
                <a:spcPts val="2500"/>
              </a:lnSpc>
            </a:pPr>
            <a:r>
              <a:rPr lang="ja-JP" altLang="en-US">
                <a:latin typeface="+mn-ea"/>
              </a:rPr>
              <a:t>・大学</a:t>
            </a:r>
            <a:r>
              <a:rPr lang="ja-JP" altLang="en-US" dirty="0">
                <a:latin typeface="+mn-ea"/>
              </a:rPr>
              <a:t>との連携</a:t>
            </a:r>
            <a:endParaRPr lang="en-US" altLang="ja-JP" dirty="0">
              <a:latin typeface="+mn-ea"/>
            </a:endParaRPr>
          </a:p>
          <a:p>
            <a:pPr>
              <a:lnSpc>
                <a:spcPts val="2500"/>
              </a:lnSpc>
            </a:pPr>
            <a:r>
              <a:rPr lang="en-US" altLang="ja-JP" dirty="0">
                <a:latin typeface="+mn-ea"/>
              </a:rPr>
              <a:t>	</a:t>
            </a:r>
            <a:r>
              <a:rPr lang="ja-JP" altLang="en-US">
                <a:latin typeface="+mn-ea"/>
              </a:rPr>
              <a:t>共同研究、連携大学院、講義、研修等</a:t>
            </a:r>
            <a:endParaRPr lang="en-US" altLang="ja-JP" dirty="0">
              <a:latin typeface="+mn-ea"/>
            </a:endParaRPr>
          </a:p>
          <a:p>
            <a:pPr>
              <a:lnSpc>
                <a:spcPts val="2500"/>
              </a:lnSpc>
            </a:pPr>
            <a:r>
              <a:rPr lang="ja-JP" altLang="en-US">
                <a:latin typeface="+mn-ea"/>
              </a:rPr>
              <a:t>・</a:t>
            </a:r>
            <a:r>
              <a:rPr lang="ja-JP" altLang="en-US" dirty="0">
                <a:latin typeface="+mn-ea"/>
              </a:rPr>
              <a:t>産業界の支援</a:t>
            </a:r>
            <a:endParaRPr lang="en-US" altLang="ja-JP" dirty="0">
              <a:latin typeface="+mn-ea"/>
            </a:endParaRPr>
          </a:p>
          <a:p>
            <a:pPr>
              <a:lnSpc>
                <a:spcPts val="2500"/>
              </a:lnSpc>
            </a:pPr>
            <a:r>
              <a:rPr lang="ja-JP" altLang="en-US" dirty="0">
                <a:latin typeface="+mn-ea"/>
              </a:rPr>
              <a:t>　　　行政、医薬品製造業者等からの医薬品承認審査、試験法設定等の相談</a:t>
            </a:r>
            <a:r>
              <a:rPr lang="ja-JP" altLang="en-US">
                <a:latin typeface="+mn-ea"/>
              </a:rPr>
              <a:t>に対応</a:t>
            </a:r>
            <a:endParaRPr lang="en-US" altLang="ja-JP" dirty="0">
              <a:latin typeface="+mn-ea"/>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6000"/>
            <a:ext cx="8280000" cy="1422189"/>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r>
              <a:rPr lang="ja-JP" altLang="en-US" sz="1400" b="1" dirty="0">
                <a:solidFill>
                  <a:schemeClr val="tx1"/>
                </a:solidFill>
                <a:latin typeface="MS PGothic" panose="020B0600070205080204" pitchFamily="34" charset="-128"/>
                <a:ea typeface="MS PGothic" panose="020B0600070205080204" pitchFamily="34" charset="-128"/>
              </a:rPr>
              <a:t>３．特に拡充すべき機能と新たな事業展開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1</a:t>
            </a:r>
            <a:r>
              <a:rPr lang="ja-JP" altLang="en-US" sz="1400" b="1" dirty="0">
                <a:solidFill>
                  <a:schemeClr val="tx1"/>
                </a:solidFill>
                <a:latin typeface="MS PGothic" panose="020B0600070205080204" pitchFamily="34" charset="-128"/>
                <a:ea typeface="MS PGothic" panose="020B0600070205080204" pitchFamily="34" charset="-128"/>
              </a:rPr>
              <a:t>）健康危機管理対応</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2</a:t>
            </a:r>
            <a:r>
              <a:rPr lang="ja-JP" altLang="en-US" sz="1400" b="1" dirty="0">
                <a:solidFill>
                  <a:schemeClr val="tx1"/>
                </a:solidFill>
                <a:latin typeface="MS PGothic" panose="020B0600070205080204" pitchFamily="34" charset="-128"/>
                <a:ea typeface="MS PGothic" panose="020B0600070205080204" pitchFamily="34" charset="-128"/>
              </a:rPr>
              <a:t>）疫学解析研究への取り組み</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3</a:t>
            </a:r>
            <a:r>
              <a:rPr lang="ja-JP" altLang="en-US" sz="1400" b="1" dirty="0">
                <a:solidFill>
                  <a:schemeClr val="tx1"/>
                </a:solidFill>
                <a:latin typeface="MS PGothic" panose="020B0600070205080204" pitchFamily="34" charset="-128"/>
                <a:ea typeface="MS PGothic" panose="020B0600070205080204" pitchFamily="34" charset="-128"/>
              </a:rPr>
              <a:t>）学術分野及び産業界との連携</a:t>
            </a:r>
            <a:endParaRPr lang="en-US" altLang="ja-JP" sz="1400" b="1" dirty="0">
              <a:solidFill>
                <a:schemeClr val="tx1"/>
              </a:solidFill>
            </a:endParaRPr>
          </a:p>
          <a:p>
            <a:endParaRPr lang="en-US" altLang="ja-JP" sz="1400" b="1" dirty="0">
              <a:solidFill>
                <a:schemeClr val="tx1"/>
              </a:solidFill>
            </a:endParaRPr>
          </a:p>
          <a:p>
            <a:endParaRPr lang="en-US" altLang="ja-JP" sz="1400" b="1" dirty="0">
              <a:solidFill>
                <a:schemeClr val="tx1"/>
              </a:solidFill>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3</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98163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2</a:t>
            </a:fld>
            <a:endParaRPr kumimoji="1" lang="ja-JP" altLang="en-US" b="1" dirty="0">
              <a:latin typeface="Arial" charset="0"/>
              <a:ea typeface="Arial" charset="0"/>
              <a:cs typeface="Arial" charset="0"/>
            </a:endParaRPr>
          </a:p>
        </p:txBody>
      </p:sp>
      <p:sp>
        <p:nvSpPr>
          <p:cNvPr id="29" name="タイトル 1"/>
          <p:cNvSpPr txBox="1">
            <a:spLocks/>
          </p:cNvSpPr>
          <p:nvPr/>
        </p:nvSpPr>
        <p:spPr bwMode="auto">
          <a:xfrm>
            <a:off x="1122218" y="618269"/>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資料概要</a:t>
            </a:r>
          </a:p>
        </p:txBody>
      </p:sp>
      <p:sp>
        <p:nvSpPr>
          <p:cNvPr id="13" name="テキスト ボックス 4"/>
          <p:cNvSpPr txBox="1">
            <a:spLocks noChangeArrowheads="1"/>
          </p:cNvSpPr>
          <p:nvPr/>
        </p:nvSpPr>
        <p:spPr bwMode="auto">
          <a:xfrm>
            <a:off x="739571" y="1261657"/>
            <a:ext cx="655218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en-US" altLang="ja-JP" sz="2800" dirty="0">
                <a:latin typeface="+mn-ea"/>
                <a:ea typeface="+mn-ea"/>
                <a:cs typeface="HG丸ｺﾞｼｯｸM-PRO"/>
              </a:rPr>
              <a:t>1.		</a:t>
            </a:r>
            <a:r>
              <a:rPr lang="ja-JP" altLang="en-US" sz="2800" dirty="0">
                <a:latin typeface="+mn-ea"/>
                <a:ea typeface="+mn-ea"/>
                <a:cs typeface="HG丸ｺﾞｼｯｸM-PRO"/>
              </a:rPr>
              <a:t>法人概要</a:t>
            </a:r>
            <a:r>
              <a:rPr lang="en-US" altLang="ja-JP" sz="2800" dirty="0">
                <a:latin typeface="+mn-ea"/>
                <a:ea typeface="+mn-ea"/>
                <a:cs typeface="HG丸ｺﾞｼｯｸM-PRO"/>
              </a:rPr>
              <a:t>									  </a:t>
            </a:r>
          </a:p>
          <a:p>
            <a:pPr marL="304800" indent="-304800"/>
            <a:endParaRPr lang="en-US" altLang="ja-JP" sz="2800" dirty="0">
              <a:latin typeface="+mn-ea"/>
              <a:ea typeface="+mn-ea"/>
              <a:cs typeface="HG丸ｺﾞｼｯｸM-PRO"/>
            </a:endParaRPr>
          </a:p>
          <a:p>
            <a:pPr marL="514350" indent="-514350">
              <a:buAutoNum type="arabicPeriod" startAt="2"/>
            </a:pPr>
            <a:r>
              <a:rPr lang="ja-JP" altLang="en-US" sz="2800" dirty="0">
                <a:latin typeface="+mn-ea"/>
                <a:ea typeface="+mn-ea"/>
                <a:cs typeface="HG丸ｺﾞｼｯｸM-PRO"/>
              </a:rPr>
              <a:t>業務概要</a:t>
            </a:r>
            <a:endParaRPr lang="en-US" altLang="ja-JP" sz="2800" dirty="0">
              <a:latin typeface="+mn-ea"/>
              <a:ea typeface="+mn-ea"/>
              <a:cs typeface="HG丸ｺﾞｼｯｸM-PRO"/>
            </a:endParaRPr>
          </a:p>
          <a:p>
            <a:pPr marL="514350" indent="-514350">
              <a:buAutoNum type="arabicPeriod" startAt="2"/>
            </a:pPr>
            <a:endParaRPr lang="en-US" altLang="ja-JP" sz="2800" dirty="0">
              <a:latin typeface="+mn-ea"/>
              <a:ea typeface="+mn-ea"/>
              <a:cs typeface="HG丸ｺﾞｼｯｸM-PRO"/>
            </a:endParaRPr>
          </a:p>
          <a:p>
            <a:pPr marL="514350" indent="-514350">
              <a:buFontTx/>
              <a:buAutoNum type="arabicPeriod" startAt="2"/>
            </a:pPr>
            <a:r>
              <a:rPr lang="ja-JP" altLang="en-US" sz="2800" dirty="0">
                <a:latin typeface="+mn-ea"/>
                <a:cs typeface="HG丸ｺﾞｼｯｸM-PRO"/>
              </a:rPr>
              <a:t>業務実績にかかる重点項目</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令和</a:t>
            </a:r>
            <a:r>
              <a:rPr lang="en-US" altLang="ja-JP" sz="2800" dirty="0">
                <a:latin typeface="+mn-ea"/>
                <a:cs typeface="HG丸ｺﾞｼｯｸM-PRO"/>
              </a:rPr>
              <a:t>3</a:t>
            </a:r>
            <a:r>
              <a:rPr lang="ja-JP" altLang="en-US" sz="2800" dirty="0">
                <a:latin typeface="+mn-ea"/>
                <a:cs typeface="HG丸ｺﾞｼｯｸM-PRO"/>
              </a:rPr>
              <a:t>事業年度業務実績の概要</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機能強化事業の進捗状況</a:t>
            </a:r>
            <a:r>
              <a:rPr lang="en-US" altLang="ja-JP" sz="2800" dirty="0">
                <a:latin typeface="+mn-ea"/>
                <a:ea typeface="+mn-ea"/>
                <a:cs typeface="HG丸ｺﾞｼｯｸM-PRO"/>
              </a:rPr>
              <a:t>			</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施設一元化に向けた取り組み</a:t>
            </a:r>
            <a:r>
              <a:rPr lang="en-US" altLang="ja-JP" sz="2800" dirty="0">
                <a:latin typeface="+mn-ea"/>
                <a:ea typeface="+mn-ea"/>
                <a:cs typeface="HG丸ｺﾞｼｯｸM-PRO"/>
              </a:rPr>
              <a:t>					</a:t>
            </a:r>
            <a:endParaRPr lang="ja-JP" altLang="en-US" sz="2800" dirty="0">
              <a:latin typeface="+mn-ea"/>
              <a:ea typeface="+mn-ea"/>
              <a:cs typeface="HG丸ｺﾞｼｯｸM-PRO"/>
            </a:endParaRPr>
          </a:p>
        </p:txBody>
      </p:sp>
      <p:sp>
        <p:nvSpPr>
          <p:cNvPr id="5" name="テキスト ボックス 4"/>
          <p:cNvSpPr txBox="1">
            <a:spLocks noChangeArrowheads="1"/>
          </p:cNvSpPr>
          <p:nvPr/>
        </p:nvSpPr>
        <p:spPr bwMode="auto">
          <a:xfrm>
            <a:off x="7163307" y="1261657"/>
            <a:ext cx="7441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r"/>
            <a:r>
              <a:rPr lang="en-US" altLang="ja-JP" sz="2800" dirty="0">
                <a:latin typeface="+mn-ea"/>
                <a:ea typeface="+mn-ea"/>
                <a:cs typeface="HG丸ｺﾞｼｯｸM-PRO"/>
              </a:rPr>
              <a:t>3</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8</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11</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15</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22</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25</a:t>
            </a:r>
            <a:endParaRPr lang="ja-JP" altLang="en-US" sz="2800" dirty="0">
              <a:latin typeface="+mn-ea"/>
              <a:ea typeface="+mn-ea"/>
              <a:cs typeface="HG丸ｺﾞｼｯｸM-PRO"/>
            </a:endParaRPr>
          </a:p>
        </p:txBody>
      </p:sp>
    </p:spTree>
    <p:extLst>
      <p:ext uri="{BB962C8B-B14F-4D97-AF65-F5344CB8AC3E}">
        <p14:creationId xmlns:p14="http://schemas.microsoft.com/office/powerpoint/2010/main" val="162180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20</a:t>
            </a:fld>
            <a:endParaRPr lang="ja-JP" altLang="en-US" sz="1200" b="1">
              <a:latin typeface="Arial" charset="0"/>
              <a:ea typeface="Arial" charset="0"/>
              <a:cs typeface="Arial" charset="0"/>
            </a:endParaRPr>
          </a:p>
        </p:txBody>
      </p:sp>
      <p:sp>
        <p:nvSpPr>
          <p:cNvPr id="6" name="テキスト ボックス 5"/>
          <p:cNvSpPr txBox="1"/>
          <p:nvPr/>
        </p:nvSpPr>
        <p:spPr>
          <a:xfrm>
            <a:off x="502381" y="2052606"/>
            <a:ext cx="8449114" cy="4182363"/>
          </a:xfrm>
          <a:prstGeom prst="rect">
            <a:avLst/>
          </a:prstGeom>
          <a:noFill/>
        </p:spPr>
        <p:txBody>
          <a:bodyPr wrap="square" rtlCol="0">
            <a:spAutoFit/>
          </a:bodyPr>
          <a:lstStyle/>
          <a:p>
            <a:pPr>
              <a:lnSpc>
                <a:spcPct val="150000"/>
              </a:lnSpc>
            </a:pPr>
            <a:r>
              <a:rPr lang="ja-JP" altLang="ja-JP" dirty="0">
                <a:latin typeface="+mn-ea"/>
                <a:ea typeface="+mn-ea"/>
              </a:rPr>
              <a:t>・</a:t>
            </a:r>
            <a:r>
              <a:rPr lang="ja-JP" altLang="en-US" dirty="0">
                <a:latin typeface="+mn-ea"/>
                <a:ea typeface="+mn-ea"/>
              </a:rPr>
              <a:t>法人運営や業務上の課題：役員及び各部長による協議の場を設置</a:t>
            </a:r>
            <a:endParaRPr lang="en-US" altLang="ja-JP" dirty="0">
              <a:latin typeface="+mn-ea"/>
              <a:ea typeface="+mn-ea"/>
            </a:endParaRPr>
          </a:p>
          <a:p>
            <a:pPr>
              <a:lnSpc>
                <a:spcPct val="150000"/>
              </a:lnSpc>
            </a:pPr>
            <a:r>
              <a:rPr lang="ja-JP" altLang="en-US" dirty="0">
                <a:latin typeface="+mn-ea"/>
                <a:ea typeface="+mn-ea"/>
              </a:rPr>
              <a:t>　　　　　　　　　　　　　　　　　　議論による方向付けを実施</a:t>
            </a:r>
            <a:endParaRPr lang="en-US" altLang="ja-JP" dirty="0">
              <a:latin typeface="+mn-ea"/>
              <a:ea typeface="+mn-ea"/>
            </a:endParaRPr>
          </a:p>
          <a:p>
            <a:pPr>
              <a:lnSpc>
                <a:spcPct val="150000"/>
              </a:lnSpc>
            </a:pPr>
            <a:r>
              <a:rPr lang="ja-JP" altLang="en-US" dirty="0">
                <a:latin typeface="+mn-ea"/>
                <a:ea typeface="+mn-ea"/>
              </a:rPr>
              <a:t>・事務の効率化：検査成績書等について公印を省略（偽造防止対策等）</a:t>
            </a:r>
            <a:endParaRPr lang="en-US" altLang="ja-JP" dirty="0">
              <a:latin typeface="+mn-ea"/>
              <a:ea typeface="+mn-ea"/>
            </a:endParaRPr>
          </a:p>
          <a:p>
            <a:pPr>
              <a:lnSpc>
                <a:spcPct val="150000"/>
              </a:lnSpc>
            </a:pPr>
            <a:r>
              <a:rPr lang="ja-JP" altLang="en-US" dirty="0">
                <a:latin typeface="+mn-ea"/>
                <a:ea typeface="+mn-ea"/>
              </a:rPr>
              <a:t>・一元化施設における組織再編案の策定</a:t>
            </a:r>
            <a:endParaRPr lang="en-US" altLang="ja-JP" dirty="0">
              <a:latin typeface="+mn-ea"/>
              <a:ea typeface="+mn-ea"/>
            </a:endParaRPr>
          </a:p>
          <a:p>
            <a:pPr>
              <a:lnSpc>
                <a:spcPct val="150000"/>
              </a:lnSpc>
            </a:pPr>
            <a:r>
              <a:rPr lang="ja-JP" altLang="en-US" dirty="0">
                <a:latin typeface="+mn-ea"/>
                <a:ea typeface="+mn-ea"/>
              </a:rPr>
              <a:t>・施設一元化に伴う検査手数料の改定作業を推進</a:t>
            </a:r>
            <a:endParaRPr lang="en-US" altLang="ja-JP" dirty="0">
              <a:latin typeface="+mn-ea"/>
              <a:ea typeface="+mn-ea"/>
            </a:endParaRPr>
          </a:p>
          <a:p>
            <a:pPr>
              <a:lnSpc>
                <a:spcPct val="150000"/>
              </a:lnSpc>
            </a:pPr>
            <a:r>
              <a:rPr lang="ja-JP" altLang="en-US" dirty="0">
                <a:latin typeface="+mn-ea"/>
                <a:ea typeface="+mn-ea"/>
              </a:rPr>
              <a:t>・人材の確保：研究職採用試験の実施、</a:t>
            </a:r>
            <a:r>
              <a:rPr lang="en-US" altLang="ja-JP" dirty="0">
                <a:latin typeface="+mn-ea"/>
                <a:ea typeface="+mn-ea"/>
              </a:rPr>
              <a:t>7</a:t>
            </a:r>
            <a:r>
              <a:rPr lang="ja-JP" altLang="en-US" dirty="0">
                <a:latin typeface="+mn-ea"/>
                <a:ea typeface="+mn-ea"/>
              </a:rPr>
              <a:t>名の採用を決定</a:t>
            </a:r>
            <a:endParaRPr lang="en-US" altLang="ja-JP" dirty="0">
              <a:latin typeface="+mn-ea"/>
              <a:ea typeface="+mn-ea"/>
            </a:endParaRPr>
          </a:p>
          <a:p>
            <a:pPr>
              <a:lnSpc>
                <a:spcPct val="150000"/>
              </a:lnSpc>
            </a:pPr>
            <a:r>
              <a:rPr lang="ja-JP" altLang="en-US" dirty="0">
                <a:latin typeface="+mn-ea"/>
                <a:ea typeface="+mn-ea"/>
              </a:rPr>
              <a:t>・大阪府立環境農林水産総合研究所・大阪産業技術研究所との合同研修を実施　　　</a:t>
            </a:r>
            <a:endParaRPr lang="en-US" altLang="ja-JP" dirty="0">
              <a:latin typeface="+mn-ea"/>
              <a:ea typeface="+mn-ea"/>
            </a:endParaRPr>
          </a:p>
          <a:p>
            <a:pPr>
              <a:lnSpc>
                <a:spcPct val="150000"/>
              </a:lnSpc>
            </a:pPr>
            <a:r>
              <a:rPr lang="ja-JP" altLang="en-US" dirty="0">
                <a:latin typeface="+mn-ea"/>
                <a:ea typeface="+mn-ea"/>
              </a:rPr>
              <a:t>　　　</a:t>
            </a:r>
            <a:r>
              <a:rPr lang="ja-JP" altLang="en-US">
                <a:latin typeface="+mn-ea"/>
                <a:ea typeface="+mn-ea"/>
              </a:rPr>
              <a:t>管理職職員（ハラスメント防止）、新規採用職員（ビジネスマナー）　　</a:t>
            </a:r>
            <a:endParaRPr lang="en-US" altLang="ja-JP" dirty="0">
              <a:latin typeface="+mn-ea"/>
              <a:ea typeface="+mn-ea"/>
            </a:endParaRPr>
          </a:p>
          <a:p>
            <a:pPr>
              <a:lnSpc>
                <a:spcPct val="150000"/>
              </a:lnSpc>
            </a:pPr>
            <a:r>
              <a:rPr lang="ja-JP" altLang="en-US" dirty="0">
                <a:latin typeface="+mn-ea"/>
                <a:ea typeface="+mn-ea"/>
              </a:rPr>
              <a:t>・人事評価</a:t>
            </a:r>
            <a:r>
              <a:rPr lang="ja-JP" altLang="en-US">
                <a:latin typeface="+mn-ea"/>
                <a:ea typeface="+mn-ea"/>
              </a:rPr>
              <a:t>制度：令和</a:t>
            </a:r>
            <a:r>
              <a:rPr lang="en-US" altLang="ja-JP" dirty="0">
                <a:latin typeface="+mn-ea"/>
                <a:ea typeface="+mn-ea"/>
              </a:rPr>
              <a:t>3</a:t>
            </a:r>
            <a:r>
              <a:rPr lang="ja-JP" altLang="en-US">
                <a:latin typeface="+mn-ea"/>
                <a:ea typeface="+mn-ea"/>
              </a:rPr>
              <a:t>年度評価結果を令和</a:t>
            </a:r>
            <a:r>
              <a:rPr lang="en-US" altLang="ja-JP" dirty="0">
                <a:latin typeface="+mn-ea"/>
                <a:ea typeface="+mn-ea"/>
              </a:rPr>
              <a:t>4</a:t>
            </a:r>
            <a:r>
              <a:rPr lang="ja-JP" altLang="en-US" dirty="0">
                <a:latin typeface="+mn-ea"/>
                <a:ea typeface="+mn-ea"/>
              </a:rPr>
              <a:t>年度に</a:t>
            </a:r>
            <a:r>
              <a:rPr lang="ja-JP" altLang="en-US">
                <a:latin typeface="+mn-ea"/>
                <a:ea typeface="+mn-ea"/>
              </a:rPr>
              <a:t>給与反映</a:t>
            </a:r>
            <a:endParaRPr lang="en-US" altLang="ja-JP" dirty="0">
              <a:latin typeface="+mn-ea"/>
              <a:ea typeface="+mn-ea"/>
            </a:endParaRPr>
          </a:p>
          <a:p>
            <a:pPr>
              <a:lnSpc>
                <a:spcPct val="150000"/>
              </a:lnSpc>
            </a:pPr>
            <a:r>
              <a:rPr lang="ja-JP" altLang="en-US" dirty="0">
                <a:latin typeface="+mn-ea"/>
                <a:ea typeface="+mn-ea"/>
              </a:rPr>
              <a:t>・職員表彰：優秀職員等の表彰</a:t>
            </a:r>
            <a:endParaRPr lang="en-US" altLang="ja-JP" dirty="0">
              <a:latin typeface="+mn-ea"/>
              <a:ea typeface="+mn-ea"/>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897719"/>
            <a:ext cx="8004811" cy="914148"/>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5</a:t>
            </a:r>
          </a:p>
          <a:p>
            <a:r>
              <a:rPr lang="ja-JP" altLang="ja-JP" sz="1400" b="1" dirty="0">
                <a:solidFill>
                  <a:schemeClr val="tx1"/>
                </a:solidFill>
                <a:latin typeface="MS PGothic" panose="020B0600070205080204" pitchFamily="34" charset="-128"/>
                <a:ea typeface="MS PGothic" panose="020B0600070205080204" pitchFamily="34" charset="-128"/>
              </a:rPr>
              <a:t>第２　業務運営の改善及び効率化に関する目標を達成するためとるべき措置</a:t>
            </a:r>
          </a:p>
          <a:p>
            <a:r>
              <a:rPr lang="ja-JP" altLang="ja-JP" sz="1400" b="1" dirty="0">
                <a:solidFill>
                  <a:schemeClr val="tx1"/>
                </a:solidFill>
                <a:latin typeface="MS PGothic" panose="020B0600070205080204" pitchFamily="34" charset="-128"/>
                <a:ea typeface="MS PGothic" panose="020B0600070205080204" pitchFamily="34" charset="-128"/>
              </a:rPr>
              <a:t>１　業務運営の改善</a:t>
            </a:r>
          </a:p>
          <a:p>
            <a:r>
              <a:rPr lang="ja-JP" altLang="ja-JP" sz="1400" b="1" dirty="0">
                <a:solidFill>
                  <a:schemeClr val="tx1"/>
                </a:solidFill>
                <a:latin typeface="MS PGothic" panose="020B0600070205080204" pitchFamily="34" charset="-128"/>
                <a:ea typeface="MS PGothic" panose="020B0600070205080204" pitchFamily="34" charset="-128"/>
              </a:rPr>
              <a:t>２　職員の能力向上に向けた取組</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ja-JP" sz="1400" b="1" dirty="0">
              <a:solidFill>
                <a:schemeClr val="tx1"/>
              </a:solidFill>
              <a:latin typeface="MS PGothic" panose="020B0600070205080204" pitchFamily="34" charset="-128"/>
              <a:ea typeface="MS PGothic" panose="020B0600070205080204" pitchFamily="34" charset="-128"/>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3</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93953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21</a:t>
            </a:fld>
            <a:endParaRPr lang="ja-JP" altLang="en-US" sz="1200" b="1">
              <a:latin typeface="Arial" charset="0"/>
              <a:ea typeface="Arial" charset="0"/>
              <a:cs typeface="Arial" charset="0"/>
            </a:endParaRPr>
          </a:p>
        </p:txBody>
      </p:sp>
      <p:sp>
        <p:nvSpPr>
          <p:cNvPr id="6" name="テキスト ボックス 5"/>
          <p:cNvSpPr txBox="1"/>
          <p:nvPr/>
        </p:nvSpPr>
        <p:spPr>
          <a:xfrm>
            <a:off x="502381" y="2531821"/>
            <a:ext cx="8525871" cy="3416320"/>
          </a:xfrm>
          <a:prstGeom prst="rect">
            <a:avLst/>
          </a:prstGeom>
          <a:noFill/>
        </p:spPr>
        <p:txBody>
          <a:bodyPr wrap="square" rtlCol="0">
            <a:spAutoFit/>
          </a:bodyPr>
          <a:lstStyle/>
          <a:p>
            <a:pPr>
              <a:lnSpc>
                <a:spcPct val="150000"/>
              </a:lnSpc>
            </a:pPr>
            <a:r>
              <a:rPr lang="ja-JP" altLang="ja-JP" dirty="0">
                <a:latin typeface="+mn-ea"/>
                <a:ea typeface="+mn-ea"/>
              </a:rPr>
              <a:t>・</a:t>
            </a:r>
            <a:r>
              <a:rPr lang="ja-JP" altLang="en-US" dirty="0">
                <a:latin typeface="+mn-ea"/>
                <a:ea typeface="+mn-ea"/>
              </a:rPr>
              <a:t>健全な財務運営：ホームページを活用した一般競争入札の実施（</a:t>
            </a:r>
            <a:r>
              <a:rPr lang="en-US" altLang="ja-JP" dirty="0">
                <a:latin typeface="+mn-ea"/>
                <a:ea typeface="+mn-ea"/>
              </a:rPr>
              <a:t>41</a:t>
            </a:r>
            <a:r>
              <a:rPr lang="ja-JP" altLang="en-US" dirty="0">
                <a:latin typeface="+mn-ea"/>
                <a:ea typeface="+mn-ea"/>
              </a:rPr>
              <a:t>件）</a:t>
            </a:r>
            <a:endParaRPr lang="en-US" altLang="ja-JP" dirty="0">
              <a:latin typeface="+mn-ea"/>
              <a:ea typeface="+mn-ea"/>
            </a:endParaRPr>
          </a:p>
          <a:p>
            <a:pPr>
              <a:lnSpc>
                <a:spcPct val="150000"/>
              </a:lnSpc>
            </a:pPr>
            <a:r>
              <a:rPr lang="ja-JP" altLang="en-US" dirty="0">
                <a:latin typeface="+mn-ea"/>
                <a:ea typeface="+mn-ea"/>
              </a:rPr>
              <a:t>・公認会計士による会計研修の実施：経理実務担当職員及び幹部職員対象</a:t>
            </a:r>
            <a:endParaRPr lang="en-US" altLang="ja-JP" dirty="0">
              <a:latin typeface="+mn-ea"/>
              <a:ea typeface="+mn-ea"/>
            </a:endParaRPr>
          </a:p>
          <a:p>
            <a:pPr>
              <a:lnSpc>
                <a:spcPct val="150000"/>
              </a:lnSpc>
            </a:pPr>
            <a:r>
              <a:rPr lang="ja-JP" altLang="en-US" dirty="0">
                <a:latin typeface="+mn-ea"/>
                <a:ea typeface="+mn-ea"/>
              </a:rPr>
              <a:t>・快適な職場環境の形成：安全衛生委員会（各種活動）、産業医（健康相談・研修）</a:t>
            </a:r>
            <a:endParaRPr lang="en-US" altLang="ja-JP" dirty="0">
              <a:latin typeface="+mn-ea"/>
              <a:ea typeface="+mn-ea"/>
            </a:endParaRPr>
          </a:p>
          <a:p>
            <a:pPr>
              <a:lnSpc>
                <a:spcPct val="150000"/>
              </a:lnSpc>
            </a:pPr>
            <a:r>
              <a:rPr lang="ja-JP" altLang="en-US" dirty="0">
                <a:latin typeface="+mn-ea"/>
                <a:ea typeface="+mn-ea"/>
              </a:rPr>
              <a:t>・環境への負荷低減：法人環境方針に基づき各種数値目標の設定、概ね達成を確認</a:t>
            </a:r>
            <a:endParaRPr lang="en-US" altLang="ja-JP" dirty="0">
              <a:latin typeface="+mn-ea"/>
              <a:ea typeface="+mn-ea"/>
            </a:endParaRPr>
          </a:p>
          <a:p>
            <a:pPr>
              <a:lnSpc>
                <a:spcPct val="150000"/>
              </a:lnSpc>
            </a:pPr>
            <a:r>
              <a:rPr lang="ja-JP" altLang="en-US" dirty="0">
                <a:latin typeface="+mn-ea"/>
                <a:ea typeface="+mn-ea"/>
              </a:rPr>
              <a:t>・コンプライアンスや研究活動における不正防止に関する研修の実施</a:t>
            </a:r>
            <a:endParaRPr lang="en-US" altLang="ja-JP" dirty="0">
              <a:latin typeface="+mn-ea"/>
              <a:ea typeface="+mn-ea"/>
            </a:endParaRPr>
          </a:p>
          <a:p>
            <a:pPr>
              <a:lnSpc>
                <a:spcPct val="150000"/>
              </a:lnSpc>
            </a:pPr>
            <a:r>
              <a:rPr lang="ja-JP" altLang="en-US" dirty="0">
                <a:latin typeface="+mn-ea"/>
                <a:ea typeface="+mn-ea"/>
              </a:rPr>
              <a:t>・一元化施設への円滑な移行</a:t>
            </a:r>
            <a:endParaRPr lang="en-US" altLang="ja-JP" dirty="0">
              <a:latin typeface="+mn-ea"/>
              <a:ea typeface="+mn-ea"/>
            </a:endParaRPr>
          </a:p>
          <a:p>
            <a:pPr>
              <a:lnSpc>
                <a:spcPct val="150000"/>
              </a:lnSpc>
            </a:pPr>
            <a:r>
              <a:rPr lang="ja-JP" altLang="en-US" dirty="0">
                <a:latin typeface="+mn-ea"/>
                <a:ea typeface="+mn-ea"/>
              </a:rPr>
              <a:t>　　　一元化施設整備工事</a:t>
            </a:r>
            <a:endParaRPr lang="en-US" altLang="ja-JP" dirty="0">
              <a:latin typeface="+mn-ea"/>
              <a:ea typeface="+mn-ea"/>
            </a:endParaRPr>
          </a:p>
          <a:p>
            <a:pPr>
              <a:lnSpc>
                <a:spcPct val="150000"/>
              </a:lnSpc>
            </a:pPr>
            <a:r>
              <a:rPr lang="ja-JP" altLang="en-US" dirty="0">
                <a:latin typeface="+mn-ea"/>
                <a:ea typeface="+mn-ea"/>
              </a:rPr>
              <a:t>　　　検討チームの設置：移設移転、管理体制、危険物、検査室情報管理システム等</a:t>
            </a:r>
            <a:endParaRPr lang="en-US" altLang="ja-JP" dirty="0">
              <a:latin typeface="+mn-ea"/>
              <a:ea typeface="+mn-ea"/>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897719"/>
            <a:ext cx="8004811" cy="1405214"/>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6</a:t>
            </a:r>
          </a:p>
          <a:p>
            <a:r>
              <a:rPr lang="ja-JP" altLang="en-US" sz="1400" b="1" dirty="0">
                <a:solidFill>
                  <a:schemeClr val="tx1"/>
                </a:solidFill>
                <a:latin typeface="MS PGothic" panose="020B0600070205080204" pitchFamily="34" charset="-128"/>
                <a:ea typeface="MS PGothic" panose="020B0600070205080204" pitchFamily="34" charset="-128"/>
              </a:rPr>
              <a:t>第３　財務内容の改善に関する目標を達成するためにとるべき措置</a:t>
            </a:r>
          </a:p>
          <a:p>
            <a:r>
              <a:rPr lang="ja-JP" altLang="en-US" sz="1400" b="1" dirty="0">
                <a:solidFill>
                  <a:schemeClr val="tx1"/>
                </a:solidFill>
                <a:latin typeface="MS PGothic" panose="020B0600070205080204" pitchFamily="34" charset="-128"/>
                <a:ea typeface="MS PGothic" panose="020B0600070205080204" pitchFamily="34" charset="-128"/>
              </a:rPr>
              <a:t>第９　その他業務運営に関する重要事項の目標を達成するためとるべき措置</a:t>
            </a:r>
          </a:p>
          <a:p>
            <a:r>
              <a:rPr lang="ja-JP" altLang="en-US" sz="1400" b="1" dirty="0">
                <a:solidFill>
                  <a:schemeClr val="tx1"/>
                </a:solidFill>
                <a:latin typeface="MS PGothic" panose="020B0600070205080204" pitchFamily="34" charset="-128"/>
                <a:ea typeface="MS PGothic" panose="020B0600070205080204" pitchFamily="34" charset="-128"/>
              </a:rPr>
              <a:t>第</a:t>
            </a:r>
            <a:r>
              <a:rPr lang="en-US" altLang="ja-JP" sz="1400" b="1" dirty="0">
                <a:solidFill>
                  <a:schemeClr val="tx1"/>
                </a:solidFill>
                <a:latin typeface="MS PGothic" panose="020B0600070205080204" pitchFamily="34" charset="-128"/>
                <a:ea typeface="MS PGothic" panose="020B0600070205080204" pitchFamily="34" charset="-128"/>
              </a:rPr>
              <a:t>10</a:t>
            </a:r>
            <a:r>
              <a:rPr lang="ja-JP" altLang="en-US" sz="1400" b="1" dirty="0">
                <a:solidFill>
                  <a:schemeClr val="tx1"/>
                </a:solidFill>
                <a:latin typeface="MS PGothic" panose="020B0600070205080204" pitchFamily="34" charset="-128"/>
                <a:ea typeface="MS PGothic" panose="020B0600070205080204" pitchFamily="34" charset="-128"/>
              </a:rPr>
              <a:t>　地方独立行政法人大阪健康安全基盤研究所の業務運営並びに財務及び会計</a:t>
            </a:r>
            <a:r>
              <a:rPr lang="ja-JP" altLang="en-US" sz="1400" b="1">
                <a:solidFill>
                  <a:schemeClr val="tx1"/>
                </a:solidFill>
                <a:latin typeface="MS PGothic" panose="020B0600070205080204" pitchFamily="34" charset="-128"/>
                <a:ea typeface="MS PGothic" panose="020B0600070205080204" pitchFamily="34" charset="-128"/>
              </a:rPr>
              <a:t>に関する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a:solidFill>
                  <a:schemeClr val="tx1"/>
                </a:solidFill>
                <a:latin typeface="MS PGothic" panose="020B0600070205080204" pitchFamily="34" charset="-128"/>
                <a:ea typeface="MS PGothic" panose="020B0600070205080204" pitchFamily="34" charset="-128"/>
              </a:rPr>
              <a:t>　　　　大阪府</a:t>
            </a:r>
            <a:r>
              <a:rPr lang="ja-JP" altLang="en-US" sz="1400" b="1" dirty="0">
                <a:solidFill>
                  <a:schemeClr val="tx1"/>
                </a:solidFill>
                <a:latin typeface="MS PGothic" panose="020B0600070205080204" pitchFamily="34" charset="-128"/>
                <a:ea typeface="MS PGothic" panose="020B0600070205080204" pitchFamily="34" charset="-128"/>
              </a:rPr>
              <a:t>市規約第４条で定める事項</a:t>
            </a:r>
          </a:p>
          <a:p>
            <a:r>
              <a:rPr lang="ja-JP" altLang="en-US" sz="1400" b="1" dirty="0">
                <a:solidFill>
                  <a:schemeClr val="tx1"/>
                </a:solidFill>
                <a:latin typeface="MS PGothic" panose="020B0600070205080204" pitchFamily="34" charset="-128"/>
                <a:ea typeface="MS PGothic" panose="020B0600070205080204" pitchFamily="34" charset="-128"/>
              </a:rPr>
              <a:t>１　施設及び設備機器の活用及び整備</a:t>
            </a:r>
          </a:p>
        </p:txBody>
      </p:sp>
      <p:sp>
        <p:nvSpPr>
          <p:cNvPr id="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3</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524592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22</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2" name="図 11">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7924953" y="292896"/>
            <a:ext cx="1067114" cy="446118"/>
          </a:xfrm>
          <a:prstGeom prst="rect">
            <a:avLst/>
          </a:prstGeom>
        </p:spPr>
      </p:pic>
      <p:grpSp>
        <p:nvGrpSpPr>
          <p:cNvPr id="3" name="図形グループ 2"/>
          <p:cNvGrpSpPr/>
          <p:nvPr/>
        </p:nvGrpSpPr>
        <p:grpSpPr>
          <a:xfrm>
            <a:off x="349242" y="975909"/>
            <a:ext cx="8530541" cy="5786199"/>
            <a:chOff x="349242" y="975909"/>
            <a:chExt cx="8530541" cy="5786199"/>
          </a:xfrm>
        </p:grpSpPr>
        <p:sp>
          <p:nvSpPr>
            <p:cNvPr id="14" name="テキスト ボックス 4"/>
            <p:cNvSpPr txBox="1">
              <a:spLocks noChangeArrowheads="1"/>
            </p:cNvSpPr>
            <p:nvPr/>
          </p:nvSpPr>
          <p:spPr bwMode="auto">
            <a:xfrm>
              <a:off x="349242" y="975909"/>
              <a:ext cx="8530541"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ea typeface="+mn-ea"/>
                  <a:cs typeface="HG丸ｺﾞｼｯｸM-PRO"/>
                </a:rPr>
                <a:t>１　健康危機管理部門疫学チームの設置</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広く最新の公衆衛生・健康危機管理情報を収集、評価</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健康危機事象発生時に保健所等による実地疫学調査を支援</a:t>
              </a:r>
              <a:endParaRPr lang="en-US" altLang="ja-JP" sz="2000" dirty="0">
                <a:latin typeface="+mn-ea"/>
                <a:ea typeface="+mn-ea"/>
                <a:cs typeface="HG丸ｺﾞｼｯｸM-PRO"/>
              </a:endParaRPr>
            </a:p>
            <a:p>
              <a:pPr marL="304800" indent="-304800"/>
              <a:endParaRPr lang="en-US" altLang="ja-JP" sz="1600" dirty="0">
                <a:latin typeface="+mn-ea"/>
                <a:ea typeface="+mn-ea"/>
                <a:cs typeface="HG丸ｺﾞｼｯｸM-PRO"/>
              </a:endParaRPr>
            </a:p>
            <a:p>
              <a:r>
                <a:rPr lang="ja-JP" altLang="en-US" sz="2000" dirty="0">
                  <a:latin typeface="+mn-ea"/>
                  <a:cs typeface="HG丸ｺﾞｼｯｸM-PRO"/>
                </a:rPr>
                <a:t>　　</a:t>
              </a:r>
              <a:r>
                <a:rPr lang="en-US" altLang="ja-JP" sz="2000" dirty="0">
                  <a:latin typeface="+mn-ea"/>
                  <a:cs typeface="HG丸ｺﾞｼｯｸM-PRO"/>
                </a:rPr>
                <a:t> </a:t>
              </a:r>
              <a:r>
                <a:rPr lang="ja-JP" altLang="en-US" sz="2000" u="sng" dirty="0">
                  <a:latin typeface="+mn-ea"/>
                </a:rPr>
                <a:t>疫学調査チーム（</a:t>
              </a:r>
              <a:r>
                <a:rPr lang="en-US" altLang="ja-JP" sz="2000" u="sng" dirty="0">
                  <a:latin typeface="+mn-ea"/>
                </a:rPr>
                <a:t>O-FEIT)</a:t>
              </a:r>
              <a:r>
                <a:rPr lang="ja-JP" altLang="en-US" sz="2000" u="sng" dirty="0">
                  <a:latin typeface="+mn-ea"/>
                </a:rPr>
                <a:t>の活動</a:t>
              </a:r>
              <a:r>
                <a:rPr lang="en-US" altLang="ja-JP" sz="1800" u="sng" dirty="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4</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8</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en-US" altLang="ja-JP" sz="900" dirty="0">
                  <a:latin typeface="+mn-ea"/>
                </a:rPr>
                <a:t>		</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大阪府内保健所で疫学調査支援活動を実施</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疫学調査情報からの状況把握、感染拡大のリスク評価を実施し、</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府内保健所、大阪府・大阪市に情報を還元</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900" dirty="0">
                  <a:solidFill>
                    <a:prstClr val="black"/>
                  </a:solidFill>
                  <a:latin typeface="ＭＳ Ｐゴシック" panose="020B0600070205080204" pitchFamily="50" charset="-128"/>
                  <a:ea typeface="ＭＳ Ｐゴシック" panose="020B0600070205080204" pitchFamily="50" charset="-128"/>
                </a:rPr>
                <a:t>　　　</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府内保健所職員に対して疫学研修の実施</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u="sng" dirty="0">
                  <a:latin typeface="+mn-ea"/>
                </a:rPr>
                <a:t>　　　</a:t>
              </a:r>
              <a:endParaRPr lang="en-US" altLang="ja-JP" sz="2000" u="sng" dirty="0">
                <a:latin typeface="+mn-ea"/>
              </a:endParaRPr>
            </a:p>
            <a:p>
              <a:r>
                <a:rPr lang="en-US" altLang="ja-JP" sz="2000" dirty="0">
                  <a:latin typeface="+mn-ea"/>
                </a:rPr>
                <a:t> </a:t>
              </a:r>
              <a:r>
                <a:rPr lang="ja-JP" altLang="en-US" sz="2000" dirty="0">
                  <a:latin typeface="+mn-ea"/>
                </a:rPr>
                <a:t>    </a:t>
              </a:r>
              <a:r>
                <a:rPr lang="ja-JP" altLang="en-US" sz="2000" u="sng" dirty="0">
                  <a:latin typeface="+mn-ea"/>
                </a:rPr>
                <a:t>国立感染症研究所実地研修を受講</a:t>
              </a:r>
              <a:r>
                <a:rPr lang="en-US" altLang="ja-JP" sz="1800" u="sng" dirty="0">
                  <a:latin typeface="+mn-ea"/>
                  <a:ea typeface="+mn-ea"/>
                  <a:cs typeface="HG丸ｺﾞｼｯｸM-PRO"/>
                </a:rPr>
                <a:t>	</a:t>
              </a:r>
              <a:r>
                <a:rPr lang="en-US" altLang="ja-JP" sz="1700" u="sng" dirty="0">
                  <a:latin typeface="+mn-ea"/>
                  <a:ea typeface="+mn-ea"/>
                  <a:cs typeface="HG丸ｺﾞｼｯｸM-PRO"/>
                </a:rPr>
                <a:t>【</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8</a:t>
              </a:r>
              <a:r>
                <a:rPr lang="ja-JP" altLang="en-US" sz="1700" u="sng" dirty="0">
                  <a:latin typeface="+mn-ea"/>
                  <a:ea typeface="+mn-ea"/>
                  <a:cs typeface="HG丸ｺﾞｼｯｸM-PRO"/>
                </a:rPr>
                <a:t>）</a:t>
              </a:r>
              <a:r>
                <a:rPr lang="en-US" altLang="ja-JP" sz="1700" u="sng" dirty="0">
                  <a:latin typeface="+mn-ea"/>
                  <a:ea typeface="+mn-ea"/>
                  <a:cs typeface="HG丸ｺﾞｼｯｸM-PRO"/>
                </a:rPr>
                <a:t>】</a:t>
              </a:r>
            </a:p>
            <a:p>
              <a:pPr marL="304800" indent="-304800"/>
              <a:r>
                <a:rPr lang="en-US" altLang="ja-JP" sz="900" dirty="0">
                  <a:latin typeface="+mn-ea"/>
                </a:rPr>
                <a:t>		</a:t>
              </a:r>
            </a:p>
            <a:p>
              <a:r>
                <a:rPr lang="ja-JP" altLang="en-US" sz="2000" dirty="0">
                  <a:latin typeface="+mn-ea"/>
                </a:rPr>
                <a:t>　　　</a:t>
              </a:r>
              <a:r>
                <a:rPr lang="ja-JP" altLang="en-US" sz="2000" dirty="0">
                  <a:solidFill>
                    <a:prstClr val="black"/>
                  </a:solidFill>
                  <a:latin typeface="ＭＳ Ｐゴシック" panose="020B0600070205080204" pitchFamily="50" charset="-128"/>
                  <a:ea typeface="ＭＳ Ｐゴシック" panose="020B0600070205080204" pitchFamily="50" charset="-128"/>
                </a:rPr>
                <a:t>実地疫学専門家養成コースの研修：　研究員を派遣（</a:t>
              </a:r>
              <a:r>
                <a:rPr lang="en-US" altLang="ja-JP" sz="2000" dirty="0">
                  <a:solidFill>
                    <a:prstClr val="black"/>
                  </a:solidFill>
                  <a:latin typeface="ＭＳ Ｐゴシック" panose="020B0600070205080204" pitchFamily="50" charset="-128"/>
                  <a:ea typeface="ＭＳ Ｐゴシック" panose="020B0600070205080204" pitchFamily="50" charset="-128"/>
                </a:rPr>
                <a:t>2</a:t>
              </a:r>
              <a:r>
                <a:rPr lang="ja-JP" altLang="en-US" sz="2000" dirty="0">
                  <a:solidFill>
                    <a:prstClr val="black"/>
                  </a:solidFill>
                  <a:latin typeface="ＭＳ Ｐゴシック" panose="020B0600070205080204" pitchFamily="50" charset="-128"/>
                  <a:ea typeface="ＭＳ Ｐゴシック" panose="020B0600070205080204" pitchFamily="50" charset="-128"/>
                </a:rPr>
                <a:t>年の研修終了）</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研修課程において、クラスター対策班の一員として活動し、大阪の感染</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拡大防止に貢献</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304800" indent="-304800"/>
              <a:endParaRPr lang="en-US" altLang="ja-JP" sz="2000" dirty="0">
                <a:latin typeface="+mn-ea"/>
              </a:endParaRPr>
            </a:p>
            <a:p>
              <a:pPr marL="304800" indent="-304800"/>
              <a:endParaRPr lang="en-US" altLang="ja-JP" sz="2000" dirty="0">
                <a:latin typeface="+mn-ea"/>
                <a:ea typeface="+mn-ea"/>
                <a:cs typeface="HG丸ｺﾞｼｯｸM-PRO"/>
              </a:endParaRPr>
            </a:p>
          </p:txBody>
        </p:sp>
        <p:sp>
          <p:nvSpPr>
            <p:cNvPr id="16" name="正方形/長方形 15"/>
            <p:cNvSpPr/>
            <p:nvPr/>
          </p:nvSpPr>
          <p:spPr>
            <a:xfrm>
              <a:off x="626243" y="2047997"/>
              <a:ext cx="8228731" cy="4444878"/>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AD592EB5-B5A0-A74A-BA00-6C97B7EB3BEC}"/>
                </a:ext>
              </a:extLst>
            </p:cNvPr>
            <p:cNvPicPr>
              <a:picLocks noChangeAspect="1"/>
            </p:cNvPicPr>
            <p:nvPr/>
          </p:nvPicPr>
          <p:blipFill>
            <a:blip r:embed="rId4"/>
            <a:stretch>
              <a:fillRect/>
            </a:stretch>
          </p:blipFill>
          <p:spPr>
            <a:xfrm>
              <a:off x="448907" y="2234951"/>
              <a:ext cx="330200" cy="254000"/>
            </a:xfrm>
            <a:prstGeom prst="rect">
              <a:avLst/>
            </a:prstGeom>
          </p:spPr>
        </p:pic>
        <p:pic>
          <p:nvPicPr>
            <p:cNvPr id="13" name="図 12">
              <a:extLst>
                <a:ext uri="{FF2B5EF4-FFF2-40B4-BE49-F238E27FC236}">
                  <a16:creationId xmlns:a16="http://schemas.microsoft.com/office/drawing/2014/main" id="{EB344326-05D8-264C-9AC9-D26A78A2D933}"/>
                </a:ext>
              </a:extLst>
            </p:cNvPr>
            <p:cNvPicPr>
              <a:picLocks noChangeAspect="1"/>
            </p:cNvPicPr>
            <p:nvPr/>
          </p:nvPicPr>
          <p:blipFill>
            <a:blip r:embed="rId4"/>
            <a:stretch>
              <a:fillRect/>
            </a:stretch>
          </p:blipFill>
          <p:spPr>
            <a:xfrm>
              <a:off x="473912" y="4652589"/>
              <a:ext cx="330200" cy="254000"/>
            </a:xfrm>
            <a:prstGeom prst="rect">
              <a:avLst/>
            </a:prstGeom>
          </p:spPr>
        </p:pic>
      </p:grpSp>
    </p:spTree>
    <p:extLst>
      <p:ext uri="{BB962C8B-B14F-4D97-AF65-F5344CB8AC3E}">
        <p14:creationId xmlns:p14="http://schemas.microsoft.com/office/powerpoint/2010/main" val="142299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60000" y="968694"/>
            <a:ext cx="8530541"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ea typeface="+mn-ea"/>
                <a:cs typeface="HG丸ｺﾞｼｯｸM-PRO"/>
              </a:rPr>
              <a:t>２　疫学解析研究部門の設置</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疾病の流行に影響を与えている多様な要因を解析し、対応策を探索</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試行研究等を実施し、成果を行政に助言</a:t>
            </a:r>
            <a:endParaRPr lang="en-US" altLang="ja-JP" sz="2000" dirty="0">
              <a:latin typeface="+mn-ea"/>
              <a:ea typeface="+mn-ea"/>
              <a:cs typeface="HG丸ｺﾞｼｯｸM-PRO"/>
            </a:endParaRPr>
          </a:p>
          <a:p>
            <a:pPr marL="304800" indent="-304800"/>
            <a:endParaRPr lang="en-US" altLang="ja-JP" sz="1600" dirty="0">
              <a:latin typeface="+mn-ea"/>
              <a:cs typeface="HG丸ｺﾞｼｯｸM-PRO"/>
            </a:endParaRPr>
          </a:p>
          <a:p>
            <a:pPr marL="304800" indent="-304800"/>
            <a:r>
              <a:rPr lang="ja-JP" altLang="en-US" sz="2000" dirty="0">
                <a:latin typeface="+mn-ea"/>
                <a:cs typeface="HG丸ｺﾞｼｯｸM-PRO"/>
              </a:rPr>
              <a:t>　　</a:t>
            </a:r>
            <a:r>
              <a:rPr lang="en-US" altLang="ja-JP" sz="2000" dirty="0">
                <a:latin typeface="+mn-ea"/>
                <a:cs typeface="HG丸ｺﾞｼｯｸM-PRO"/>
              </a:rPr>
              <a:t> </a:t>
            </a:r>
            <a:r>
              <a:rPr lang="ja-JP" altLang="en-US" sz="2000" u="sng" dirty="0">
                <a:latin typeface="+mn-ea"/>
              </a:rPr>
              <a:t>疫学解析研究への取り組み　</a:t>
            </a:r>
            <a:r>
              <a:rPr lang="en-US" altLang="ja-JP" sz="1700" u="sng" dirty="0">
                <a:latin typeface="+mn-ea"/>
                <a:ea typeface="+mn-ea"/>
                <a:cs typeface="HG丸ｺﾞｼｯｸM-PRO"/>
              </a:rPr>
              <a:t> 【</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9</a:t>
            </a:r>
            <a:r>
              <a:rPr lang="ja-JP" altLang="en-US" sz="1700" u="sng" dirty="0">
                <a:latin typeface="+mn-ea"/>
                <a:ea typeface="+mn-ea"/>
                <a:cs typeface="HG丸ｺﾞｼｯｸM-PRO"/>
              </a:rPr>
              <a:t>）</a:t>
            </a:r>
            <a:r>
              <a:rPr lang="en-US" altLang="ja-JP" sz="1700" u="sng" dirty="0">
                <a:latin typeface="+mn-ea"/>
                <a:ea typeface="+mn-ea"/>
                <a:cs typeface="HG丸ｺﾞｼｯｸM-PRO"/>
              </a:rPr>
              <a:t>】 </a:t>
            </a:r>
          </a:p>
          <a:p>
            <a:pPr marL="304800" indent="-304800"/>
            <a:endParaRPr lang="en-US" altLang="ja-JP" sz="900" u="sng" dirty="0">
              <a:latin typeface="+mn-ea"/>
              <a:ea typeface="+mn-ea"/>
              <a:cs typeface="HG丸ｺﾞｼｯｸM-PRO"/>
            </a:endParaRPr>
          </a:p>
          <a:p>
            <a:pPr marL="304800" indent="-304800"/>
            <a:r>
              <a:rPr lang="en-US" altLang="ja-JP" sz="2000" dirty="0">
                <a:latin typeface="+mn-ea"/>
              </a:rPr>
              <a:t>		</a:t>
            </a:r>
            <a:r>
              <a:rPr lang="ja-JP" altLang="en-US" sz="2000" dirty="0">
                <a:latin typeface="+mn-ea"/>
              </a:rPr>
              <a:t>新型コロナウイルス感染症等について、数理</a:t>
            </a:r>
            <a:r>
              <a:rPr lang="ja-JP" altLang="en-US" sz="2000">
                <a:latin typeface="+mn-ea"/>
              </a:rPr>
              <a:t>疫学モデルを用いた</a:t>
            </a:r>
            <a:endParaRPr lang="en-US" altLang="ja-JP" sz="2000">
              <a:latin typeface="+mn-ea"/>
            </a:endParaRPr>
          </a:p>
          <a:p>
            <a:pPr marL="304800" indent="-304800"/>
            <a:r>
              <a:rPr lang="ja-JP" altLang="en-US" sz="2000">
                <a:latin typeface="+mn-ea"/>
              </a:rPr>
              <a:t>      疫学解析</a:t>
            </a:r>
            <a:r>
              <a:rPr lang="ja-JP" altLang="en-US" sz="2000">
                <a:latin typeface="+mn-ea"/>
                <a:ea typeface="+mn-ea"/>
                <a:cs typeface="HG丸ｺﾞｼｯｸM-PRO"/>
              </a:rPr>
              <a:t>等</a:t>
            </a:r>
            <a:r>
              <a:rPr lang="ja-JP" altLang="en-US" sz="2000" dirty="0">
                <a:latin typeface="+mn-ea"/>
                <a:ea typeface="+mn-ea"/>
                <a:cs typeface="HG丸ｺﾞｼｯｸM-PRO"/>
              </a:rPr>
              <a:t>を実施、行政に情報還元</a:t>
            </a:r>
            <a:endParaRPr lang="en-US" altLang="ja-JP" sz="2000" dirty="0">
              <a:latin typeface="+mn-ea"/>
              <a:ea typeface="+mn-ea"/>
              <a:cs typeface="HG丸ｺﾞｼｯｸM-PRO"/>
            </a:endParaRPr>
          </a:p>
          <a:p>
            <a:pPr marL="304800" indent="-304800"/>
            <a:endParaRPr lang="en-US" altLang="ja-JP" sz="2000" dirty="0">
              <a:latin typeface="+mn-ea"/>
              <a:ea typeface="+mn-ea"/>
              <a:cs typeface="HG丸ｺﾞｼｯｸM-PRO"/>
            </a:endParaRPr>
          </a:p>
          <a:p>
            <a:pPr marL="304800" indent="-304800"/>
            <a:endParaRPr lang="en-US" altLang="ja-JP" sz="900" dirty="0">
              <a:latin typeface="+mn-ea"/>
              <a:ea typeface="+mn-ea"/>
              <a:cs typeface="HG丸ｺﾞｼｯｸM-PRO"/>
            </a:endParaRPr>
          </a:p>
          <a:p>
            <a:pPr marL="304800" indent="-304800"/>
            <a:r>
              <a:rPr lang="ja-JP" altLang="en-US" sz="2000" u="sng" dirty="0">
                <a:solidFill>
                  <a:srgbClr val="0070C0"/>
                </a:solidFill>
                <a:latin typeface="+mn-ea"/>
                <a:cs typeface="HG丸ｺﾞｼｯｸM-PRO"/>
              </a:rPr>
              <a:t>３　試験検査の信頼性確保部門の設置</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内部精度管理等により、試験検査の作業手順を確認し、指摘・指導</a:t>
            </a:r>
            <a:endParaRPr lang="en-US" altLang="ja-JP" sz="2000" dirty="0">
              <a:latin typeface="+mn-ea"/>
              <a:cs typeface="HG丸ｺﾞｼｯｸM-PRO"/>
            </a:endParaRPr>
          </a:p>
          <a:p>
            <a:pPr marL="304800" indent="-304800"/>
            <a:endParaRPr lang="en-US" altLang="ja-JP" sz="1600" u="sng" dirty="0">
              <a:latin typeface="+mn-ea"/>
            </a:endParaRPr>
          </a:p>
          <a:p>
            <a:pPr marL="304800" indent="-304800"/>
            <a:r>
              <a:rPr lang="en-US" altLang="ja-JP" sz="2000" dirty="0">
                <a:latin typeface="+mn-ea"/>
              </a:rPr>
              <a:t>	 </a:t>
            </a:r>
            <a:r>
              <a:rPr lang="ja-JP" altLang="en-US" sz="2000" u="sng" dirty="0">
                <a:latin typeface="+mn-ea"/>
              </a:rPr>
              <a:t>精度管理室による</a:t>
            </a:r>
            <a:r>
              <a:rPr lang="ja-JP" altLang="en-US" sz="2000" u="sng" dirty="0">
                <a:latin typeface="+mn-ea"/>
                <a:cs typeface="HG丸ｺﾞｼｯｸM-PRO"/>
              </a:rPr>
              <a:t>信頼性確保・保証業務の実施</a:t>
            </a:r>
            <a:endParaRPr lang="en-US" altLang="ja-JP" sz="2000" u="sng" dirty="0">
              <a:latin typeface="+mn-ea"/>
              <a:cs typeface="HG丸ｺﾞｼｯｸM-PRO"/>
            </a:endParaRPr>
          </a:p>
          <a:p>
            <a:pPr marL="304800" indent="-304800"/>
            <a:r>
              <a:rPr lang="ja-JP" altLang="en-US" sz="2000" dirty="0">
                <a:latin typeface="+mn-ea"/>
                <a:cs typeface="HG丸ｺﾞｼｯｸM-PRO"/>
              </a:rPr>
              <a:t>　　　　　　　　　　　　　　　　　　　　　　　　　　　　</a:t>
            </a:r>
            <a:r>
              <a:rPr lang="en-US" altLang="ja-JP" sz="2000" dirty="0">
                <a:latin typeface="+mn-ea"/>
                <a:cs typeface="HG丸ｺﾞｼｯｸM-PRO"/>
              </a:rPr>
              <a:t>  </a:t>
            </a:r>
            <a:r>
              <a:rPr lang="ja-JP" altLang="en-US" sz="2000" dirty="0">
                <a:latin typeface="+mn-ea"/>
                <a:cs typeface="HG丸ｺﾞｼｯｸM-PRO"/>
              </a:rPr>
              <a:t>　</a:t>
            </a:r>
            <a:r>
              <a:rPr lang="ja-JP" altLang="en-US" sz="1700" dirty="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1</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2</a:t>
            </a:r>
            <a:r>
              <a:rPr lang="ja-JP" altLang="en-US" sz="1700" u="sng" dirty="0">
                <a:latin typeface="+mn-ea"/>
                <a:cs typeface="HG丸ｺﾞｼｯｸM-PRO"/>
              </a:rPr>
              <a:t>）</a:t>
            </a:r>
            <a:endParaRPr lang="en-US" altLang="ja-JP" sz="1700" u="sng" dirty="0">
              <a:latin typeface="+mn-ea"/>
              <a:cs typeface="HG丸ｺﾞｼｯｸM-PRO"/>
            </a:endParaRPr>
          </a:p>
          <a:p>
            <a:pPr marL="304800" indent="-304800"/>
            <a:r>
              <a:rPr lang="en-US" altLang="ja-JP" sz="1800" dirty="0">
                <a:latin typeface="+mn-ea"/>
                <a:cs typeface="HG丸ｺﾞｼｯｸM-PRO"/>
              </a:rPr>
              <a:t>       </a:t>
            </a:r>
            <a:r>
              <a:rPr lang="ja-JP" altLang="en-US" sz="2000" dirty="0">
                <a:latin typeface="+mn-ea"/>
                <a:cs typeface="HG丸ｺﾞｼｯｸM-PRO"/>
              </a:rPr>
              <a:t>研究員を対象とした研修を実施</a:t>
            </a:r>
            <a:endParaRPr lang="en-US" altLang="ja-JP" sz="2000" dirty="0">
              <a:latin typeface="+mn-ea"/>
              <a:cs typeface="HG丸ｺﾞｼｯｸM-PRO"/>
            </a:endParaRPr>
          </a:p>
          <a:p>
            <a:pPr marL="304800" indent="-304800"/>
            <a:endParaRPr lang="en-US" altLang="ja-JP" sz="900" dirty="0">
              <a:latin typeface="+mn-ea"/>
              <a:cs typeface="HG丸ｺﾞｼｯｸM-PRO"/>
            </a:endParaRPr>
          </a:p>
          <a:p>
            <a:pPr marL="304800" indent="-304800"/>
            <a:r>
              <a:rPr lang="en-US" altLang="ja-JP" sz="1800" dirty="0">
                <a:latin typeface="+mn-ea"/>
                <a:cs typeface="HG丸ｺﾞｼｯｸM-PRO"/>
              </a:rPr>
              <a:t>       </a:t>
            </a:r>
            <a:r>
              <a:rPr lang="ja-JP" altLang="en-US" sz="2000" dirty="0">
                <a:latin typeface="+mn-ea"/>
                <a:cs typeface="HG丸ｺﾞｼｯｸM-PRO"/>
              </a:rPr>
              <a:t>内部監査等：各種試験検査ごとに実施し、必要に応じて改善措置を要請</a:t>
            </a:r>
            <a:endParaRPr lang="en-US" altLang="ja-JP" sz="2000" dirty="0">
              <a:latin typeface="+mn-ea"/>
              <a:cs typeface="HG丸ｺﾞｼｯｸM-PRO"/>
            </a:endParaRPr>
          </a:p>
          <a:p>
            <a:pPr marL="304800" indent="-304800"/>
            <a:endParaRPr lang="en-US" altLang="ja-JP" sz="900" dirty="0">
              <a:latin typeface="+mn-ea"/>
              <a:cs typeface="HG丸ｺﾞｼｯｸM-PRO"/>
            </a:endParaRPr>
          </a:p>
          <a:p>
            <a:pPr marL="304800" indent="-304800"/>
            <a:r>
              <a:rPr lang="en-US" altLang="ja-JP" sz="2000" dirty="0">
                <a:latin typeface="+mn-ea"/>
                <a:cs typeface="HG丸ｺﾞｼｯｸM-PRO"/>
              </a:rPr>
              <a:t>	</a:t>
            </a:r>
            <a:r>
              <a:rPr lang="ja-JP" altLang="en-US" sz="2000" dirty="0">
                <a:latin typeface="+mn-ea"/>
                <a:cs typeface="HG丸ｺﾞｼｯｸM-PRO"/>
              </a:rPr>
              <a:t>　外部精度管理：食品衛生、感染症等（計</a:t>
            </a:r>
            <a:r>
              <a:rPr lang="en-US" altLang="ja-JP" sz="2000" dirty="0">
                <a:latin typeface="+mn-ea"/>
                <a:cs typeface="HG丸ｺﾞｼｯｸM-PRO"/>
              </a:rPr>
              <a:t>23</a:t>
            </a:r>
            <a:r>
              <a:rPr lang="ja-JP" altLang="en-US" sz="2000" dirty="0">
                <a:latin typeface="+mn-ea"/>
                <a:cs typeface="HG丸ｺﾞｼｯｸM-PRO"/>
              </a:rPr>
              <a:t>件）で良好な結果を確認</a:t>
            </a:r>
            <a:endParaRPr lang="en-US" altLang="ja-JP" sz="2000" dirty="0">
              <a:latin typeface="+mn-ea"/>
              <a:cs typeface="HG丸ｺﾞｼｯｸM-PRO"/>
            </a:endParaRPr>
          </a:p>
          <a:p>
            <a:pPr marL="304800" indent="-304800"/>
            <a:r>
              <a:rPr lang="en-US" altLang="ja-JP" sz="2000" dirty="0">
                <a:latin typeface="+mn-ea"/>
                <a:cs typeface="HG丸ｺﾞｼｯｸM-PRO"/>
              </a:rPr>
              <a:t>							</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23</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2" name="図 11">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7924953" y="292896"/>
            <a:ext cx="1067114" cy="446118"/>
          </a:xfrm>
          <a:prstGeom prst="rect">
            <a:avLst/>
          </a:prstGeom>
        </p:spPr>
      </p:pic>
      <p:sp>
        <p:nvSpPr>
          <p:cNvPr id="16" name="正方形/長方形 15"/>
          <p:cNvSpPr/>
          <p:nvPr/>
        </p:nvSpPr>
        <p:spPr>
          <a:xfrm>
            <a:off x="585898" y="4456322"/>
            <a:ext cx="8228731" cy="2036553"/>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585897" y="2084341"/>
            <a:ext cx="8228731" cy="1390380"/>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AD592EB5-B5A0-A74A-BA00-6C97B7EB3BEC}"/>
              </a:ext>
            </a:extLst>
          </p:cNvPr>
          <p:cNvPicPr>
            <a:picLocks noChangeAspect="1"/>
          </p:cNvPicPr>
          <p:nvPr/>
        </p:nvPicPr>
        <p:blipFill>
          <a:blip r:embed="rId4"/>
          <a:stretch>
            <a:fillRect/>
          </a:stretch>
        </p:blipFill>
        <p:spPr>
          <a:xfrm>
            <a:off x="467946" y="2202677"/>
            <a:ext cx="330200" cy="254000"/>
          </a:xfrm>
          <a:prstGeom prst="rect">
            <a:avLst/>
          </a:prstGeom>
        </p:spPr>
      </p:pic>
      <p:pic>
        <p:nvPicPr>
          <p:cNvPr id="13" name="図 12">
            <a:extLst>
              <a:ext uri="{FF2B5EF4-FFF2-40B4-BE49-F238E27FC236}">
                <a16:creationId xmlns:a16="http://schemas.microsoft.com/office/drawing/2014/main" id="{EB344326-05D8-264C-9AC9-D26A78A2D933}"/>
              </a:ext>
            </a:extLst>
          </p:cNvPr>
          <p:cNvPicPr>
            <a:picLocks noChangeAspect="1"/>
          </p:cNvPicPr>
          <p:nvPr/>
        </p:nvPicPr>
        <p:blipFill>
          <a:blip r:embed="rId4"/>
          <a:stretch>
            <a:fillRect/>
          </a:stretch>
        </p:blipFill>
        <p:spPr>
          <a:xfrm>
            <a:off x="438149" y="4549031"/>
            <a:ext cx="330200" cy="254000"/>
          </a:xfrm>
          <a:prstGeom prst="rect">
            <a:avLst/>
          </a:prstGeom>
        </p:spPr>
      </p:pic>
    </p:spTree>
    <p:extLst>
      <p:ext uri="{BB962C8B-B14F-4D97-AF65-F5344CB8AC3E}">
        <p14:creationId xmlns:p14="http://schemas.microsoft.com/office/powerpoint/2010/main" val="968417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52743" y="890964"/>
            <a:ext cx="8755204"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cs typeface="HG丸ｺﾞｼｯｸM-PRO"/>
              </a:rPr>
              <a:t>４　府内中核市に対する支援体制の構築</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職員向け技術研修の実施、対応困難となる高度な試験検査の受入</a:t>
            </a:r>
            <a:endParaRPr lang="en-US" altLang="ja-JP" sz="1400" dirty="0">
              <a:latin typeface="+mn-ea"/>
              <a:cs typeface="HG丸ｺﾞｼｯｸM-PRO"/>
            </a:endParaRPr>
          </a:p>
          <a:p>
            <a:pPr marL="304800" indent="-304800"/>
            <a:r>
              <a:rPr lang="en-US" altLang="ja-JP" sz="1600" dirty="0">
                <a:latin typeface="+mn-ea"/>
                <a:cs typeface="HG丸ｺﾞｼｯｸM-PRO"/>
              </a:rPr>
              <a:t>	</a:t>
            </a:r>
          </a:p>
          <a:p>
            <a:pPr marL="304800" indent="-304800"/>
            <a:r>
              <a:rPr lang="en-US" altLang="ja-JP" sz="2000" dirty="0">
                <a:latin typeface="+mn-ea"/>
                <a:cs typeface="HG丸ｺﾞｼｯｸM-PRO"/>
              </a:rPr>
              <a:t>	 </a:t>
            </a:r>
            <a:r>
              <a:rPr lang="ja-JP" altLang="en-US" sz="2000" u="sng" dirty="0">
                <a:latin typeface="+mn-ea"/>
                <a:cs typeface="HG丸ｺﾞｼｯｸM-PRO"/>
              </a:rPr>
              <a:t>府内中核市に対する支援体制の構築</a:t>
            </a:r>
            <a:r>
              <a:rPr lang="ja-JP" altLang="en-US" sz="1800" u="sng" dirty="0">
                <a:latin typeface="+mn-ea"/>
                <a:ea typeface="+mn-ea"/>
                <a:cs typeface="HG丸ｺﾞｼｯｸM-PRO"/>
              </a:rPr>
              <a:t>　</a:t>
            </a:r>
            <a:r>
              <a:rPr lang="en-US" altLang="ja-JP" sz="1700" u="sng" dirty="0">
                <a:latin typeface="+mn-ea"/>
                <a:ea typeface="+mn-ea"/>
                <a:cs typeface="HG丸ｺﾞｼｯｸM-PRO"/>
              </a:rPr>
              <a:t>【</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7</a:t>
            </a:r>
            <a:r>
              <a:rPr lang="ja-JP" altLang="en-US" sz="1700" u="sng" dirty="0">
                <a:latin typeface="+mn-ea"/>
                <a:ea typeface="+mn-ea"/>
                <a:cs typeface="HG丸ｺﾞｼｯｸM-PRO"/>
              </a:rPr>
              <a:t>）</a:t>
            </a:r>
            <a:r>
              <a:rPr lang="en-US" altLang="ja-JP" sz="1700" u="sng" dirty="0">
                <a:latin typeface="+mn-ea"/>
                <a:ea typeface="+mn-ea"/>
                <a:cs typeface="HG丸ｺﾞｼｯｸM-PRO"/>
              </a:rPr>
              <a:t>】 </a:t>
            </a:r>
          </a:p>
          <a:p>
            <a:pPr marL="304800" indent="-304800"/>
            <a:r>
              <a:rPr lang="en-US" altLang="ja-JP" sz="900" dirty="0">
                <a:latin typeface="+mn-ea"/>
              </a:rPr>
              <a:t>	</a:t>
            </a:r>
          </a:p>
          <a:p>
            <a:pPr marL="304800" indent="-304800"/>
            <a:r>
              <a:rPr lang="en-US" altLang="ja-JP" sz="2000" dirty="0">
                <a:latin typeface="+mn-ea"/>
              </a:rPr>
              <a:t>     </a:t>
            </a:r>
            <a:r>
              <a:rPr lang="ja-JP" altLang="en-US" sz="2000" dirty="0">
                <a:latin typeface="+mn-ea"/>
              </a:rPr>
              <a:t>依頼検査の実施：</a:t>
            </a:r>
            <a:r>
              <a:rPr lang="en-US" altLang="ja-JP" sz="2000" dirty="0">
                <a:latin typeface="+mn-ea"/>
              </a:rPr>
              <a:t>5,804</a:t>
            </a:r>
            <a:r>
              <a:rPr lang="ja-JP" altLang="en-US" sz="2000" dirty="0">
                <a:latin typeface="+mn-ea"/>
              </a:rPr>
              <a:t>件　（新型コロナウイルス、感染症、食中毒、食品等）</a:t>
            </a:r>
            <a:endParaRPr lang="en-US" altLang="ja-JP" sz="2000" dirty="0">
              <a:latin typeface="+mn-ea"/>
            </a:endParaRPr>
          </a:p>
          <a:p>
            <a:pPr marL="304800" indent="-304800"/>
            <a:endParaRPr lang="en-US" altLang="ja-JP" sz="2000" dirty="0">
              <a:latin typeface="+mn-ea"/>
            </a:endParaRPr>
          </a:p>
          <a:p>
            <a:pPr marL="304800" indent="-304800"/>
            <a:endParaRPr lang="en-US" altLang="ja-JP" sz="2000" dirty="0">
              <a:latin typeface="+mn-ea"/>
            </a:endParaRPr>
          </a:p>
          <a:p>
            <a:pPr marL="304800" indent="-304800"/>
            <a:endParaRPr lang="en-US" altLang="ja-JP" sz="800" dirty="0">
              <a:latin typeface="+mn-ea"/>
            </a:endParaRPr>
          </a:p>
          <a:p>
            <a:pPr marL="304800" indent="-304800"/>
            <a:endParaRPr lang="en-US" altLang="ja-JP" sz="800" dirty="0">
              <a:latin typeface="+mn-ea"/>
            </a:endParaRPr>
          </a:p>
          <a:p>
            <a:pPr marL="304800" indent="-304800"/>
            <a:r>
              <a:rPr lang="en-US" altLang="ja-JP" sz="2000" dirty="0">
                <a:latin typeface="+mn-ea"/>
              </a:rPr>
              <a:t>		</a:t>
            </a:r>
          </a:p>
          <a:p>
            <a:pPr marL="304800" indent="-304800"/>
            <a:r>
              <a:rPr lang="ja-JP" altLang="en-US" sz="2000" u="sng" dirty="0">
                <a:solidFill>
                  <a:srgbClr val="0070C0"/>
                </a:solidFill>
                <a:latin typeface="+mn-ea"/>
                <a:cs typeface="HG丸ｺﾞｼｯｸM-PRO"/>
              </a:rPr>
              <a:t>５　学術分野・産業界への支援・連携体制の確立</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地方衛生研究所の強みを生かした連携の深化、相談機能の強化</a:t>
            </a:r>
          </a:p>
          <a:p>
            <a:pPr marL="304800" indent="-304800"/>
            <a:endParaRPr lang="en-US" altLang="ja-JP" sz="1600" dirty="0">
              <a:latin typeface="+mn-ea"/>
            </a:endParaRPr>
          </a:p>
          <a:p>
            <a:pPr marL="304800" indent="-304800"/>
            <a:r>
              <a:rPr lang="en-US" altLang="ja-JP" sz="2000" dirty="0">
                <a:latin typeface="+mn-ea"/>
                <a:cs typeface="HG丸ｺﾞｼｯｸM-PRO"/>
              </a:rPr>
              <a:t>	 </a:t>
            </a:r>
            <a:r>
              <a:rPr lang="ja-JP" altLang="en-US" sz="2000" u="sng" dirty="0">
                <a:latin typeface="+mn-ea"/>
                <a:cs typeface="HG丸ｺﾞｼｯｸM-PRO"/>
              </a:rPr>
              <a:t>学術分野・産業界への支援・連携体制の確立</a:t>
            </a:r>
            <a:r>
              <a:rPr lang="ja-JP" altLang="en-US" sz="2000" dirty="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2</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4</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ja-JP" altLang="en-US" sz="1700" dirty="0">
                <a:latin typeface="+mn-ea"/>
                <a:cs typeface="HG丸ｺﾞｼｯｸM-PRO"/>
              </a:rPr>
              <a:t>　　　　　　　　　　　　　　　　　　　　　　　　　　　　　　　　　</a:t>
            </a:r>
            <a:r>
              <a:rPr lang="en-US" altLang="ja-JP" sz="1700" dirty="0">
                <a:latin typeface="+mn-ea"/>
                <a:cs typeface="HG丸ｺﾞｼｯｸM-PRO"/>
              </a:rPr>
              <a:t>   </a:t>
            </a:r>
            <a:r>
              <a:rPr lang="ja-JP" altLang="en-US" sz="1700" dirty="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4</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10</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ja-JP" altLang="en-US" sz="1800" dirty="0">
                <a:latin typeface="+mn-ea"/>
                <a:cs typeface="HG丸ｺﾞｼｯｸM-PRO"/>
              </a:rPr>
              <a:t>　　　</a:t>
            </a:r>
            <a:r>
              <a:rPr lang="ja-JP" altLang="en-US" sz="2000" dirty="0">
                <a:latin typeface="+mn-ea"/>
              </a:rPr>
              <a:t>受託研究</a:t>
            </a:r>
            <a:r>
              <a:rPr lang="en-US" altLang="ja-JP" sz="2000" dirty="0">
                <a:latin typeface="+mn-ea"/>
              </a:rPr>
              <a:t>12</a:t>
            </a:r>
            <a:r>
              <a:rPr lang="ja-JP" altLang="en-US" sz="2000" dirty="0">
                <a:latin typeface="+mn-ea"/>
              </a:rPr>
              <a:t>件、共同研究</a:t>
            </a:r>
            <a:r>
              <a:rPr lang="en-US" altLang="ja-JP" sz="2000" dirty="0">
                <a:latin typeface="+mn-ea"/>
              </a:rPr>
              <a:t>22</a:t>
            </a:r>
            <a:r>
              <a:rPr lang="ja-JP" altLang="en-US" sz="2000" dirty="0">
                <a:latin typeface="+mn-ea"/>
              </a:rPr>
              <a:t>件の実施</a:t>
            </a:r>
            <a:endParaRPr lang="en-US" altLang="ja-JP" sz="2000" dirty="0">
              <a:latin typeface="+mn-ea"/>
            </a:endParaRPr>
          </a:p>
          <a:p>
            <a:pPr marL="304800" indent="-304800"/>
            <a:endParaRPr lang="en-US" altLang="ja-JP" sz="900" dirty="0">
              <a:latin typeface="+mn-ea"/>
            </a:endParaRPr>
          </a:p>
          <a:p>
            <a:pPr marL="304800" indent="-304800"/>
            <a:r>
              <a:rPr lang="en-US" altLang="ja-JP" sz="2000" dirty="0">
                <a:latin typeface="+mn-ea"/>
              </a:rPr>
              <a:t>		</a:t>
            </a:r>
            <a:r>
              <a:rPr lang="ja-JP" altLang="en-US" sz="2000">
                <a:latin typeface="+mn-ea"/>
              </a:rPr>
              <a:t>大学生</a:t>
            </a:r>
            <a:r>
              <a:rPr lang="ja-JP" altLang="en-US" sz="2000" dirty="0">
                <a:latin typeface="+mn-ea"/>
              </a:rPr>
              <a:t>に対して研修や講義を実施</a:t>
            </a:r>
            <a:endParaRPr lang="en-US" altLang="ja-JP" sz="2000" dirty="0">
              <a:latin typeface="+mn-ea"/>
            </a:endParaRPr>
          </a:p>
          <a:p>
            <a:pPr marL="304800" indent="-304800"/>
            <a:endParaRPr lang="en-US" altLang="ja-JP" sz="900" dirty="0">
              <a:latin typeface="+mn-ea"/>
            </a:endParaRPr>
          </a:p>
          <a:p>
            <a:pPr marL="304800" indent="-304800"/>
            <a:r>
              <a:rPr lang="en-US" altLang="ja-JP" sz="2000" dirty="0">
                <a:latin typeface="+mn-ea"/>
              </a:rPr>
              <a:t>		</a:t>
            </a:r>
            <a:r>
              <a:rPr lang="ja-JP" altLang="en-US" sz="2000" dirty="0">
                <a:latin typeface="+mn-ea"/>
              </a:rPr>
              <a:t>行政、医薬品製造業者等からの医薬品承認審査等の相談に対応</a:t>
            </a:r>
            <a:r>
              <a:rPr lang="en-US" altLang="ja-JP" sz="2000" dirty="0">
                <a:latin typeface="+mn-ea"/>
              </a:rPr>
              <a:t>		</a:t>
            </a: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 name="正方形/長方形 8"/>
          <p:cNvSpPr/>
          <p:nvPr/>
        </p:nvSpPr>
        <p:spPr>
          <a:xfrm>
            <a:off x="543990" y="1721221"/>
            <a:ext cx="8484262" cy="1793515"/>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587022" y="4413589"/>
            <a:ext cx="8441229" cy="2007584"/>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1" name="図 10">
            <a:extLst>
              <a:ext uri="{FF2B5EF4-FFF2-40B4-BE49-F238E27FC236}">
                <a16:creationId xmlns:a16="http://schemas.microsoft.com/office/drawing/2014/main" id="{2A8680D8-6979-E042-88EF-7C04A40E3A8A}"/>
              </a:ext>
            </a:extLst>
          </p:cNvPr>
          <p:cNvPicPr>
            <a:picLocks noChangeAspect="1"/>
          </p:cNvPicPr>
          <p:nvPr/>
        </p:nvPicPr>
        <p:blipFill>
          <a:blip r:embed="rId3"/>
          <a:stretch>
            <a:fillRect/>
          </a:stretch>
        </p:blipFill>
        <p:spPr>
          <a:xfrm>
            <a:off x="421922" y="1823171"/>
            <a:ext cx="330200" cy="254000"/>
          </a:xfrm>
          <a:prstGeom prst="rect">
            <a:avLst/>
          </a:prstGeom>
        </p:spPr>
      </p:pic>
      <p:pic>
        <p:nvPicPr>
          <p:cNvPr id="16" name="図 15">
            <a:extLst>
              <a:ext uri="{FF2B5EF4-FFF2-40B4-BE49-F238E27FC236}">
                <a16:creationId xmlns:a16="http://schemas.microsoft.com/office/drawing/2014/main" id="{45F0A2A7-AC38-F348-AD00-2004229AC500}"/>
              </a:ext>
            </a:extLst>
          </p:cNvPr>
          <p:cNvPicPr>
            <a:picLocks noChangeAspect="1"/>
          </p:cNvPicPr>
          <p:nvPr/>
        </p:nvPicPr>
        <p:blipFill>
          <a:blip r:embed="rId3"/>
          <a:stretch>
            <a:fillRect/>
          </a:stretch>
        </p:blipFill>
        <p:spPr>
          <a:xfrm>
            <a:off x="421922" y="4550633"/>
            <a:ext cx="330200" cy="254000"/>
          </a:xfrm>
          <a:prstGeom prst="rect">
            <a:avLst/>
          </a:prstGeom>
        </p:spPr>
      </p:pic>
      <p:pic>
        <p:nvPicPr>
          <p:cNvPr id="15" name="図 14">
            <a:extLst>
              <a:ext uri="{FF2B5EF4-FFF2-40B4-BE49-F238E27FC236}">
                <a16:creationId xmlns:a16="http://schemas.microsoft.com/office/drawing/2014/main" id="{B884B04E-8414-B548-9F95-301D62B0298F}"/>
              </a:ext>
            </a:extLst>
          </p:cNvPr>
          <p:cNvPicPr>
            <a:picLocks noChangeAspect="1"/>
          </p:cNvPicPr>
          <p:nvPr/>
        </p:nvPicPr>
        <p:blipFill>
          <a:blip r:embed="rId4"/>
          <a:stretch>
            <a:fillRect/>
          </a:stretch>
        </p:blipFill>
        <p:spPr>
          <a:xfrm rot="-1800000">
            <a:off x="7924953" y="292896"/>
            <a:ext cx="1067114" cy="446118"/>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250604853"/>
              </p:ext>
            </p:extLst>
          </p:nvPr>
        </p:nvGraphicFramePr>
        <p:xfrm>
          <a:off x="2161450" y="2630761"/>
          <a:ext cx="4876800" cy="741680"/>
        </p:xfrm>
        <a:graphic>
          <a:graphicData uri="http://schemas.openxmlformats.org/drawingml/2006/table">
            <a:tbl>
              <a:tblPr firstRow="1" bandRow="1">
                <a:tableStyleId>{5C22544A-7EE6-4342-B048-85BDC9FD1C3A}</a:tableStyleId>
              </a:tblPr>
              <a:tblGrid>
                <a:gridCol w="975360">
                  <a:extLst>
                    <a:ext uri="{9D8B030D-6E8A-4147-A177-3AD203B41FA5}">
                      <a16:colId xmlns:a16="http://schemas.microsoft.com/office/drawing/2014/main" val="20000"/>
                    </a:ext>
                  </a:extLst>
                </a:gridCol>
                <a:gridCol w="975360">
                  <a:extLst>
                    <a:ext uri="{9D8B030D-6E8A-4147-A177-3AD203B41FA5}">
                      <a16:colId xmlns:a16="http://schemas.microsoft.com/office/drawing/2014/main" val="20001"/>
                    </a:ext>
                  </a:extLst>
                </a:gridCol>
                <a:gridCol w="975360">
                  <a:extLst>
                    <a:ext uri="{9D8B030D-6E8A-4147-A177-3AD203B41FA5}">
                      <a16:colId xmlns:a16="http://schemas.microsoft.com/office/drawing/2014/main" val="20002"/>
                    </a:ext>
                  </a:extLst>
                </a:gridCol>
                <a:gridCol w="975360">
                  <a:extLst>
                    <a:ext uri="{9D8B030D-6E8A-4147-A177-3AD203B41FA5}">
                      <a16:colId xmlns:a16="http://schemas.microsoft.com/office/drawing/2014/main" val="20003"/>
                    </a:ext>
                  </a:extLst>
                </a:gridCol>
                <a:gridCol w="975360">
                  <a:extLst>
                    <a:ext uri="{9D8B030D-6E8A-4147-A177-3AD203B41FA5}">
                      <a16:colId xmlns:a16="http://schemas.microsoft.com/office/drawing/2014/main" val="232612173"/>
                    </a:ext>
                  </a:extLst>
                </a:gridCol>
              </a:tblGrid>
              <a:tr h="370840">
                <a:tc>
                  <a:txBody>
                    <a:bodyPr/>
                    <a:lstStyle/>
                    <a:p>
                      <a:pPr algn="ctr"/>
                      <a:r>
                        <a:rPr kumimoji="1" lang="en-US" altLang="ja-JP" sz="1600" dirty="0">
                          <a:latin typeface="+mn-ea"/>
                          <a:ea typeface="+mn-ea"/>
                        </a:rPr>
                        <a:t>H29</a:t>
                      </a:r>
                      <a:endParaRPr kumimoji="1" lang="ja-JP" altLang="en-US" sz="1600" dirty="0">
                        <a:latin typeface="+mn-ea"/>
                        <a:ea typeface="+mn-ea"/>
                      </a:endParaRPr>
                    </a:p>
                  </a:txBody>
                  <a:tcPr/>
                </a:tc>
                <a:tc>
                  <a:txBody>
                    <a:bodyPr/>
                    <a:lstStyle/>
                    <a:p>
                      <a:pPr algn="ctr"/>
                      <a:r>
                        <a:rPr kumimoji="1" lang="en-US" altLang="ja-JP" sz="1600" dirty="0">
                          <a:latin typeface="+mn-ea"/>
                          <a:ea typeface="+mn-ea"/>
                        </a:rPr>
                        <a:t>H30</a:t>
                      </a:r>
                      <a:endParaRPr kumimoji="1" lang="ja-JP" altLang="en-US" sz="1600" dirty="0">
                        <a:latin typeface="+mn-ea"/>
                        <a:ea typeface="+mn-ea"/>
                      </a:endParaRPr>
                    </a:p>
                  </a:txBody>
                  <a:tcPr/>
                </a:tc>
                <a:tc>
                  <a:txBody>
                    <a:bodyPr/>
                    <a:lstStyle/>
                    <a:p>
                      <a:pPr algn="ctr"/>
                      <a:r>
                        <a:rPr kumimoji="1" lang="en-US" altLang="ja-JP" sz="1600" dirty="0">
                          <a:latin typeface="+mn-ea"/>
                          <a:ea typeface="+mn-ea"/>
                        </a:rPr>
                        <a:t>R1</a:t>
                      </a:r>
                      <a:endParaRPr kumimoji="1" lang="ja-JP" altLang="en-US" sz="1600" dirty="0">
                        <a:latin typeface="+mn-ea"/>
                        <a:ea typeface="+mn-ea"/>
                      </a:endParaRPr>
                    </a:p>
                  </a:txBody>
                  <a:tcPr/>
                </a:tc>
                <a:tc>
                  <a:txBody>
                    <a:bodyPr/>
                    <a:lstStyle/>
                    <a:p>
                      <a:pPr algn="ctr"/>
                      <a:r>
                        <a:rPr kumimoji="1" lang="en-US" altLang="ja-JP" sz="1600" dirty="0">
                          <a:latin typeface="+mn-ea"/>
                          <a:ea typeface="+mn-ea"/>
                        </a:rPr>
                        <a:t>R2</a:t>
                      </a:r>
                      <a:endParaRPr kumimoji="1" lang="ja-JP" altLang="en-US" sz="1600" dirty="0">
                        <a:latin typeface="+mn-ea"/>
                        <a:ea typeface="+mn-ea"/>
                      </a:endParaRPr>
                    </a:p>
                  </a:txBody>
                  <a:tcPr/>
                </a:tc>
                <a:tc>
                  <a:txBody>
                    <a:bodyPr/>
                    <a:lstStyle/>
                    <a:p>
                      <a:pPr algn="ctr"/>
                      <a:r>
                        <a:rPr kumimoji="1" lang="en-US" altLang="ja-JP" sz="1600" dirty="0">
                          <a:latin typeface="+mn-ea"/>
                          <a:ea typeface="+mn-ea"/>
                        </a:rPr>
                        <a:t>R3</a:t>
                      </a:r>
                      <a:endParaRPr kumimoji="1" lang="ja-JP" altLang="en-US" sz="1600" dirty="0">
                        <a:latin typeface="+mn-ea"/>
                        <a:ea typeface="+mn-ea"/>
                      </a:endParaRPr>
                    </a:p>
                  </a:txBody>
                  <a:tcPr/>
                </a:tc>
                <a:extLst>
                  <a:ext uri="{0D108BD9-81ED-4DB2-BD59-A6C34878D82A}">
                    <a16:rowId xmlns:a16="http://schemas.microsoft.com/office/drawing/2014/main" val="10000"/>
                  </a:ext>
                </a:extLst>
              </a:tr>
              <a:tr h="370840">
                <a:tc>
                  <a:txBody>
                    <a:bodyPr/>
                    <a:lstStyle/>
                    <a:p>
                      <a:pPr algn="ctr"/>
                      <a:r>
                        <a:rPr kumimoji="1" lang="en-US" altLang="ja-JP" sz="1600" dirty="0">
                          <a:latin typeface="+mn-ea"/>
                          <a:ea typeface="+mn-ea"/>
                        </a:rPr>
                        <a:t>542</a:t>
                      </a:r>
                      <a:endParaRPr kumimoji="1" lang="ja-JP" altLang="en-US" sz="1600" dirty="0">
                        <a:latin typeface="+mn-ea"/>
                        <a:ea typeface="+mn-ea"/>
                      </a:endParaRPr>
                    </a:p>
                  </a:txBody>
                  <a:tcPr/>
                </a:tc>
                <a:tc>
                  <a:txBody>
                    <a:bodyPr/>
                    <a:lstStyle/>
                    <a:p>
                      <a:pPr algn="ctr"/>
                      <a:r>
                        <a:rPr kumimoji="1" lang="en-US" altLang="ja-JP" sz="1600" dirty="0">
                          <a:latin typeface="+mn-ea"/>
                          <a:ea typeface="+mn-ea"/>
                        </a:rPr>
                        <a:t>1,262</a:t>
                      </a:r>
                      <a:endParaRPr kumimoji="1" lang="ja-JP" altLang="en-US" sz="1600" dirty="0">
                        <a:latin typeface="+mn-ea"/>
                        <a:ea typeface="+mn-ea"/>
                      </a:endParaRPr>
                    </a:p>
                  </a:txBody>
                  <a:tcPr/>
                </a:tc>
                <a:tc>
                  <a:txBody>
                    <a:bodyPr/>
                    <a:lstStyle/>
                    <a:p>
                      <a:pPr algn="ctr"/>
                      <a:r>
                        <a:rPr kumimoji="1" lang="en-US" altLang="ja-JP" sz="1600" dirty="0">
                          <a:latin typeface="+mn-ea"/>
                          <a:ea typeface="+mn-ea"/>
                        </a:rPr>
                        <a:t>2,837</a:t>
                      </a:r>
                      <a:endParaRPr kumimoji="1" lang="ja-JP" altLang="en-US" sz="1600" dirty="0">
                        <a:latin typeface="+mn-ea"/>
                        <a:ea typeface="+mn-ea"/>
                      </a:endParaRPr>
                    </a:p>
                  </a:txBody>
                  <a:tcPr/>
                </a:tc>
                <a:tc>
                  <a:txBody>
                    <a:bodyPr/>
                    <a:lstStyle/>
                    <a:p>
                      <a:pPr algn="ctr"/>
                      <a:r>
                        <a:rPr kumimoji="1" lang="en-US" altLang="ja-JP" sz="1600" dirty="0">
                          <a:solidFill>
                            <a:schemeClr val="tx1"/>
                          </a:solidFill>
                          <a:latin typeface="+mn-ea"/>
                          <a:ea typeface="+mn-ea"/>
                        </a:rPr>
                        <a:t>11,799</a:t>
                      </a:r>
                      <a:endParaRPr kumimoji="1" lang="ja-JP" altLang="en-US" sz="1600" dirty="0">
                        <a:solidFill>
                          <a:schemeClr val="tx1"/>
                        </a:solidFill>
                        <a:latin typeface="+mn-ea"/>
                        <a:ea typeface="+mn-ea"/>
                      </a:endParaRPr>
                    </a:p>
                  </a:txBody>
                  <a:tcPr/>
                </a:tc>
                <a:tc>
                  <a:txBody>
                    <a:bodyPr/>
                    <a:lstStyle/>
                    <a:p>
                      <a:pPr algn="ctr"/>
                      <a:r>
                        <a:rPr kumimoji="1" lang="en-US" altLang="ja-JP" sz="1600" dirty="0">
                          <a:solidFill>
                            <a:schemeClr val="tx1"/>
                          </a:solidFill>
                          <a:latin typeface="+mn-ea"/>
                          <a:ea typeface="+mn-ea"/>
                        </a:rPr>
                        <a:t>5,804</a:t>
                      </a:r>
                      <a:endParaRPr kumimoji="1" lang="ja-JP" altLang="en-US" sz="1600" dirty="0">
                        <a:solidFill>
                          <a:schemeClr val="tx1"/>
                        </a:solidFill>
                        <a:latin typeface="+mn-ea"/>
                        <a:ea typeface="+mn-ea"/>
                      </a:endParaRPr>
                    </a:p>
                  </a:txBody>
                  <a:tcPr/>
                </a:tc>
                <a:extLst>
                  <a:ext uri="{0D108BD9-81ED-4DB2-BD59-A6C34878D82A}">
                    <a16:rowId xmlns:a16="http://schemas.microsoft.com/office/drawing/2014/main" val="10001"/>
                  </a:ext>
                </a:extLst>
              </a:tr>
            </a:tbl>
          </a:graphicData>
        </a:graphic>
      </p:graphicFrame>
      <p:sp>
        <p:nvSpPr>
          <p:cNvPr id="4" name="スライド番号プレースホルダー 3"/>
          <p:cNvSpPr>
            <a:spLocks noGrp="1"/>
          </p:cNvSpPr>
          <p:nvPr>
            <p:ph type="sldNum" sz="quarter" idx="12"/>
          </p:nvPr>
        </p:nvSpPr>
        <p:spPr>
          <a:xfrm>
            <a:off x="8084456" y="6491471"/>
            <a:ext cx="1059543" cy="365125"/>
          </a:xfrm>
        </p:spPr>
        <p:txBody>
          <a:bodyPr/>
          <a:lstStyle/>
          <a:p>
            <a:fld id="{31574B80-8BAD-423D-BC4E-1B412F5C32AE}" type="slidenum">
              <a:rPr lang="ja-JP" altLang="en-US" sz="1200" b="1" smtClean="0">
                <a:latin typeface="Arial" charset="0"/>
                <a:ea typeface="Arial" charset="0"/>
                <a:cs typeface="Arial" charset="0"/>
              </a:rPr>
              <a:pPr/>
              <a:t>24</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370478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sz="1200" b="1" smtClean="0">
                <a:latin typeface="Arial" charset="0"/>
                <a:ea typeface="Arial" charset="0"/>
                <a:cs typeface="Arial" charset="0"/>
              </a:rPr>
              <a:pPr/>
              <a:t>25</a:t>
            </a:fld>
            <a:endParaRPr lang="ja-JP" altLang="en-US" sz="1200" b="1" dirty="0">
              <a:latin typeface="Arial" charset="0"/>
              <a:ea typeface="Arial" charset="0"/>
              <a:cs typeface="Arial" charset="0"/>
            </a:endParaRPr>
          </a:p>
        </p:txBody>
      </p:sp>
      <p:sp>
        <p:nvSpPr>
          <p:cNvPr id="4" name="テキスト ボックス 4"/>
          <p:cNvSpPr txBox="1">
            <a:spLocks noChangeArrowheads="1"/>
          </p:cNvSpPr>
          <p:nvPr/>
        </p:nvSpPr>
        <p:spPr bwMode="auto">
          <a:xfrm>
            <a:off x="319734" y="1008000"/>
            <a:ext cx="853054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latin typeface="+mn-ea"/>
                <a:ea typeface="+mn-ea"/>
                <a:cs typeface="HG丸ｺﾞｼｯｸM-PRO"/>
              </a:rPr>
              <a:t>１　業務統一化プランの作成</a:t>
            </a:r>
            <a:r>
              <a:rPr lang="en-US" altLang="ja-JP" sz="2000" u="sng" dirty="0">
                <a:latin typeface="+mn-ea"/>
                <a:ea typeface="+mn-ea"/>
                <a:cs typeface="HG丸ｺﾞｼｯｸM-PRO"/>
              </a:rPr>
              <a:t>	</a:t>
            </a:r>
            <a:r>
              <a:rPr lang="ja-JP" altLang="en-US" sz="1800" u="sng" dirty="0">
                <a:latin typeface="+mn-ea"/>
                <a:ea typeface="+mn-ea"/>
                <a:cs typeface="HG丸ｺﾞｼｯｸM-PRO"/>
              </a:rPr>
              <a:t>　</a:t>
            </a:r>
            <a:r>
              <a:rPr lang="en-US" altLang="ja-JP" sz="1800" u="sng" dirty="0">
                <a:latin typeface="+mn-ea"/>
                <a:ea typeface="+mn-ea"/>
                <a:cs typeface="HG丸ｺﾞｼｯｸM-PRO"/>
              </a:rPr>
              <a:t>【</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1</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1</a:t>
            </a:r>
            <a:r>
              <a:rPr lang="ja-JP" altLang="en-US" sz="1800" u="sng" dirty="0">
                <a:latin typeface="+mn-ea"/>
                <a:ea typeface="+mn-ea"/>
                <a:cs typeface="HG丸ｺﾞｼｯｸM-PRO"/>
              </a:rPr>
              <a:t>）</a:t>
            </a:r>
            <a:r>
              <a:rPr lang="en-US" altLang="ja-JP" sz="1800" u="sng" dirty="0">
                <a:latin typeface="+mn-ea"/>
                <a:ea typeface="+mn-ea"/>
                <a:cs typeface="HG丸ｺﾞｼｯｸM-PRO"/>
              </a:rPr>
              <a:t>】</a:t>
            </a:r>
          </a:p>
          <a:p>
            <a:pPr marL="304800" indent="-304800"/>
            <a:r>
              <a:rPr lang="en-US" altLang="ja-JP" sz="1800" dirty="0">
                <a:latin typeface="+mn-ea"/>
                <a:ea typeface="+mn-ea"/>
              </a:rPr>
              <a:t>	</a:t>
            </a:r>
            <a:r>
              <a:rPr lang="ja-JP" altLang="en-US" sz="2000" dirty="0">
                <a:latin typeface="+mn-ea"/>
                <a:ea typeface="+mn-ea"/>
              </a:rPr>
              <a:t>・両センターが一体となり、新型コロナウイルス検査（変異株含む）に対応</a:t>
            </a:r>
            <a:endParaRPr lang="en-US" altLang="ja-JP" sz="2000" dirty="0">
              <a:latin typeface="+mn-ea"/>
              <a:ea typeface="+mn-ea"/>
            </a:endParaRPr>
          </a:p>
          <a:p>
            <a:pPr marL="304800" indent="-304800"/>
            <a:r>
              <a:rPr lang="en-US" altLang="ja-JP" sz="2000" dirty="0">
                <a:latin typeface="+mn-ea"/>
              </a:rPr>
              <a:t>	</a:t>
            </a:r>
            <a:r>
              <a:rPr lang="ja-JP" altLang="en-US" sz="2000" dirty="0">
                <a:latin typeface="+mn-ea"/>
              </a:rPr>
              <a:t>・</a:t>
            </a:r>
            <a:r>
              <a:rPr lang="ja-JP" altLang="en-US" sz="2000" dirty="0">
                <a:latin typeface="+mn-ea"/>
                <a:ea typeface="+mn-ea"/>
              </a:rPr>
              <a:t>全所体制で新型コロナウイルスの全ゲノム配列解析を実施</a:t>
            </a:r>
            <a:endParaRPr lang="en-US" altLang="ja-JP" sz="2000" dirty="0">
              <a:latin typeface="+mn-ea"/>
              <a:ea typeface="+mn-ea"/>
            </a:endParaRPr>
          </a:p>
          <a:p>
            <a:pPr marL="304800" indent="-304800"/>
            <a:r>
              <a:rPr lang="en-US" altLang="ja-JP" sz="1800" dirty="0">
                <a:latin typeface="+mn-ea"/>
              </a:rPr>
              <a:t>	</a:t>
            </a:r>
            <a:r>
              <a:rPr lang="ja-JP" altLang="en-US" sz="2000" dirty="0">
                <a:latin typeface="+mn-ea"/>
              </a:rPr>
              <a:t>・</a:t>
            </a:r>
            <a:r>
              <a:rPr lang="ja-JP" altLang="ja-JP" sz="2000" dirty="0">
                <a:latin typeface="+mn-ea"/>
              </a:rPr>
              <a:t>両センター</a:t>
            </a:r>
            <a:r>
              <a:rPr lang="ja-JP" altLang="en-US" sz="2000" dirty="0">
                <a:latin typeface="+mn-ea"/>
              </a:rPr>
              <a:t>実施</a:t>
            </a:r>
            <a:r>
              <a:rPr lang="ja-JP" altLang="ja-JP" sz="2000" dirty="0">
                <a:latin typeface="+mn-ea"/>
              </a:rPr>
              <a:t>検査業務</a:t>
            </a:r>
            <a:r>
              <a:rPr lang="ja-JP" altLang="en-US" sz="2000" dirty="0">
                <a:latin typeface="+mn-ea"/>
              </a:rPr>
              <a:t>の一部を集約（片寄）し、標準作業書を統一</a:t>
            </a:r>
            <a:endParaRPr lang="en-US" altLang="ja-JP" sz="2000" dirty="0">
              <a:latin typeface="+mn-ea"/>
            </a:endParaRPr>
          </a:p>
          <a:p>
            <a:pPr marL="304800" indent="-304800"/>
            <a:r>
              <a:rPr lang="ja-JP" altLang="en-US" sz="2000" dirty="0">
                <a:latin typeface="+mn-ea"/>
                <a:ea typeface="+mn-ea"/>
              </a:rPr>
              <a:t>　</a:t>
            </a:r>
            <a:r>
              <a:rPr lang="en-US" altLang="ja-JP" sz="2000" dirty="0">
                <a:latin typeface="+mn-ea"/>
                <a:ea typeface="+mn-ea"/>
              </a:rPr>
              <a:t>	</a:t>
            </a:r>
            <a:r>
              <a:rPr lang="ja-JP" altLang="en-US" sz="2000" dirty="0">
                <a:latin typeface="+mn-ea"/>
              </a:rPr>
              <a:t>・</a:t>
            </a:r>
            <a:r>
              <a:rPr lang="ja-JP" altLang="en-US" sz="2000" dirty="0">
                <a:latin typeface="+mn-ea"/>
                <a:ea typeface="+mn-ea"/>
              </a:rPr>
              <a:t>情報交換会議の定期開催・機器共同利用の推進</a:t>
            </a:r>
            <a:endParaRPr lang="en-US" altLang="ja-JP" sz="2000" dirty="0">
              <a:latin typeface="+mn-ea"/>
              <a:ea typeface="+mn-ea"/>
            </a:endParaRPr>
          </a:p>
          <a:p>
            <a:pPr marL="304800" indent="-304800"/>
            <a:r>
              <a:rPr lang="en-US" altLang="ja-JP" sz="900" dirty="0">
                <a:latin typeface="+mn-ea"/>
                <a:ea typeface="+mn-ea"/>
              </a:rPr>
              <a:t>	</a:t>
            </a:r>
          </a:p>
          <a:p>
            <a:r>
              <a:rPr lang="ja-JP" altLang="en-US" sz="2000" u="sng" dirty="0">
                <a:latin typeface="+mn-ea"/>
                <a:ea typeface="+mn-ea"/>
                <a:cs typeface="HG丸ｺﾞｼｯｸM-PRO"/>
              </a:rPr>
              <a:t>２　一元化施設整備　　</a:t>
            </a:r>
            <a:r>
              <a:rPr lang="en-US" altLang="ja-JP" sz="2000" u="sng" dirty="0">
                <a:latin typeface="+mn-ea"/>
                <a:cs typeface="HG丸ｺﾞｼｯｸM-PRO"/>
              </a:rPr>
              <a:t>【</a:t>
            </a:r>
            <a:r>
              <a:rPr lang="ja-JP" altLang="en-US" sz="2000" u="sng" dirty="0">
                <a:latin typeface="+mn-ea"/>
                <a:cs typeface="HG丸ｺﾞｼｯｸM-PRO"/>
              </a:rPr>
              <a:t>大項目</a:t>
            </a:r>
            <a:r>
              <a:rPr lang="ja-JP" altLang="en-US" sz="2000" u="sng" kern="100" dirty="0">
                <a:latin typeface="+mn-ea"/>
                <a:cs typeface="Times New Roman" charset="0"/>
              </a:rPr>
              <a:t>番号：</a:t>
            </a:r>
            <a:r>
              <a:rPr lang="en-US" altLang="ja-JP" sz="2000" u="sng" kern="100" dirty="0">
                <a:latin typeface="+mn-ea"/>
                <a:cs typeface="Times New Roman" charset="0"/>
              </a:rPr>
              <a:t>6</a:t>
            </a:r>
            <a:r>
              <a:rPr lang="ja-JP" altLang="en-US" sz="2000" u="sng" kern="100" dirty="0">
                <a:latin typeface="+mn-ea"/>
                <a:cs typeface="Times New Roman" charset="0"/>
              </a:rPr>
              <a:t>（</a:t>
            </a:r>
            <a:r>
              <a:rPr lang="ja-JP" altLang="en-US" sz="2000" u="sng" dirty="0">
                <a:latin typeface="+mn-ea"/>
                <a:cs typeface="HG丸ｺﾞｼｯｸM-PRO"/>
              </a:rPr>
              <a:t>小項目番号：</a:t>
            </a:r>
            <a:r>
              <a:rPr lang="en-US" altLang="ja-JP" sz="2000" u="sng" dirty="0">
                <a:latin typeface="+mn-ea"/>
                <a:cs typeface="HG丸ｺﾞｼｯｸM-PRO"/>
              </a:rPr>
              <a:t>15</a:t>
            </a:r>
            <a:r>
              <a:rPr lang="ja-JP" altLang="en-US" sz="2000" u="sng" dirty="0">
                <a:latin typeface="+mn-ea"/>
                <a:cs typeface="HG丸ｺﾞｼｯｸM-PRO"/>
              </a:rPr>
              <a:t>）</a:t>
            </a:r>
            <a:r>
              <a:rPr lang="en-US" altLang="ja-JP" sz="2000" u="sng" dirty="0">
                <a:latin typeface="+mn-ea"/>
                <a:cs typeface="HG丸ｺﾞｼｯｸM-PRO"/>
              </a:rPr>
              <a:t>】</a:t>
            </a:r>
            <a:endParaRPr lang="en-US" altLang="ja-JP" sz="2000" u="sng" dirty="0">
              <a:latin typeface="+mn-ea"/>
              <a:ea typeface="+mn-ea"/>
              <a:cs typeface="HG丸ｺﾞｼｯｸM-PRO"/>
            </a:endParaRPr>
          </a:p>
          <a:p>
            <a:r>
              <a:rPr lang="ja-JP" altLang="en-US" sz="2000" dirty="0">
                <a:latin typeface="+mn-ea"/>
              </a:rPr>
              <a:t>　</a:t>
            </a:r>
            <a:r>
              <a:rPr lang="en-US" altLang="ja-JP" sz="2000" dirty="0">
                <a:latin typeface="+mn-ea"/>
              </a:rPr>
              <a:t>  </a:t>
            </a:r>
            <a:r>
              <a:rPr lang="ja-JP" altLang="en-US" sz="2000" dirty="0">
                <a:latin typeface="+mn-ea"/>
                <a:ea typeface="+mn-ea"/>
                <a:cs typeface="HG丸ｺﾞｼｯｸM-PRO"/>
              </a:rPr>
              <a:t>・</a:t>
            </a:r>
            <a:r>
              <a:rPr lang="ja-JP" altLang="en-US" sz="2000" dirty="0">
                <a:latin typeface="+mn-ea"/>
                <a:ea typeface="+mn-ea"/>
              </a:rPr>
              <a:t>機器類の新規調達、更新、移設、廃棄リストの更新</a:t>
            </a:r>
            <a:endParaRPr lang="en-US" altLang="ja-JP" sz="2000" dirty="0">
              <a:latin typeface="+mn-ea"/>
              <a:ea typeface="+mn-ea"/>
            </a:endParaRPr>
          </a:p>
          <a:p>
            <a:r>
              <a:rPr lang="ja-JP" altLang="en-US" sz="2000" dirty="0">
                <a:latin typeface="+mn-ea"/>
              </a:rPr>
              <a:t>　</a:t>
            </a:r>
            <a:r>
              <a:rPr lang="en-US" altLang="ja-JP" sz="2000" dirty="0">
                <a:latin typeface="+mn-ea"/>
              </a:rPr>
              <a:t>  </a:t>
            </a:r>
            <a:r>
              <a:rPr lang="ja-JP" altLang="en-US" sz="2000" dirty="0">
                <a:latin typeface="+mn-ea"/>
                <a:cs typeface="HG丸ｺﾞｼｯｸM-PRO"/>
              </a:rPr>
              <a:t>・検討チームの設置：管理体制、危険物、検査室情報管理システム　等</a:t>
            </a:r>
            <a:endParaRPr lang="en-US" altLang="ja-JP" sz="2000" dirty="0">
              <a:latin typeface="+mn-ea"/>
              <a:cs typeface="HG丸ｺﾞｼｯｸM-PRO"/>
            </a:endParaRPr>
          </a:p>
          <a:p>
            <a:endParaRPr lang="en-US" altLang="ja-JP" sz="900" dirty="0">
              <a:latin typeface="+mn-ea"/>
              <a:ea typeface="+mn-ea"/>
            </a:endParaRPr>
          </a:p>
          <a:p>
            <a:r>
              <a:rPr lang="ja-JP" altLang="en-US" sz="2000" u="sng" dirty="0">
                <a:latin typeface="+mn-ea"/>
                <a:ea typeface="+mn-ea"/>
              </a:rPr>
              <a:t>３　</a:t>
            </a:r>
            <a:r>
              <a:rPr lang="ja-JP" altLang="en-US" sz="2000" u="sng" dirty="0">
                <a:latin typeface="+mn-ea"/>
                <a:cs typeface="Meiryo UI" panose="020B0604030504040204" pitchFamily="50" charset="-128"/>
              </a:rPr>
              <a:t>一元化施設の整備スケジュール（予定）</a:t>
            </a:r>
            <a:endParaRPr lang="ja-JP" altLang="ja-JP" sz="1600" u="sng" dirty="0">
              <a:latin typeface="+mn-ea"/>
              <a:cs typeface="Meiryo UI" panose="020B0604030504040204" pitchFamily="50" charset="-128"/>
            </a:endParaRPr>
          </a:p>
        </p:txBody>
      </p:sp>
      <p:sp>
        <p:nvSpPr>
          <p:cNvPr id="5" name="正方形/長方形 4"/>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6.</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施設一元化に向けた取り組み</a:t>
            </a:r>
            <a:endParaRPr lang="ja-JP" altLang="en-US" sz="2800" dirty="0">
              <a:solidFill>
                <a:schemeClr val="bg1"/>
              </a:solidFill>
              <a:latin typeface="+mn-ea"/>
              <a:ea typeface="+mn-ea"/>
              <a:cs typeface="HG丸ｺﾞｼｯｸM-PRO"/>
            </a:endParaRPr>
          </a:p>
        </p:txBody>
      </p:sp>
      <p:graphicFrame>
        <p:nvGraphicFramePr>
          <p:cNvPr id="8" name="表 7"/>
          <p:cNvGraphicFramePr>
            <a:graphicFrameLocks noGrp="1"/>
          </p:cNvGraphicFramePr>
          <p:nvPr>
            <p:extLst>
              <p:ext uri="{D42A27DB-BD31-4B8C-83A1-F6EECF244321}">
                <p14:modId xmlns:p14="http://schemas.microsoft.com/office/powerpoint/2010/main" val="1161857902"/>
              </p:ext>
            </p:extLst>
          </p:nvPr>
        </p:nvGraphicFramePr>
        <p:xfrm>
          <a:off x="858692" y="4157304"/>
          <a:ext cx="6968186" cy="2254981"/>
        </p:xfrm>
        <a:graphic>
          <a:graphicData uri="http://schemas.openxmlformats.org/drawingml/2006/table">
            <a:tbl>
              <a:tblPr firstRow="1" firstCol="1" bandRow="1">
                <a:tableStyleId>{69012ECD-51FC-41F1-AA8D-1B2483CD663E}</a:tableStyleId>
              </a:tblPr>
              <a:tblGrid>
                <a:gridCol w="278570">
                  <a:extLst>
                    <a:ext uri="{9D8B030D-6E8A-4147-A177-3AD203B41FA5}">
                      <a16:colId xmlns:a16="http://schemas.microsoft.com/office/drawing/2014/main" val="20024"/>
                    </a:ext>
                  </a:extLst>
                </a:gridCol>
                <a:gridCol w="278570">
                  <a:extLst>
                    <a:ext uri="{9D8B030D-6E8A-4147-A177-3AD203B41FA5}">
                      <a16:colId xmlns:a16="http://schemas.microsoft.com/office/drawing/2014/main" val="20000"/>
                    </a:ext>
                  </a:extLst>
                </a:gridCol>
                <a:gridCol w="278570">
                  <a:extLst>
                    <a:ext uri="{9D8B030D-6E8A-4147-A177-3AD203B41FA5}">
                      <a16:colId xmlns:a16="http://schemas.microsoft.com/office/drawing/2014/main" val="20001"/>
                    </a:ext>
                  </a:extLst>
                </a:gridCol>
                <a:gridCol w="278570">
                  <a:extLst>
                    <a:ext uri="{9D8B030D-6E8A-4147-A177-3AD203B41FA5}">
                      <a16:colId xmlns:a16="http://schemas.microsoft.com/office/drawing/2014/main" val="20002"/>
                    </a:ext>
                  </a:extLst>
                </a:gridCol>
                <a:gridCol w="279226">
                  <a:extLst>
                    <a:ext uri="{9D8B030D-6E8A-4147-A177-3AD203B41FA5}">
                      <a16:colId xmlns:a16="http://schemas.microsoft.com/office/drawing/2014/main" val="20003"/>
                    </a:ext>
                  </a:extLst>
                </a:gridCol>
                <a:gridCol w="278570">
                  <a:extLst>
                    <a:ext uri="{9D8B030D-6E8A-4147-A177-3AD203B41FA5}">
                      <a16:colId xmlns:a16="http://schemas.microsoft.com/office/drawing/2014/main" val="20004"/>
                    </a:ext>
                  </a:extLst>
                </a:gridCol>
                <a:gridCol w="278570">
                  <a:extLst>
                    <a:ext uri="{9D8B030D-6E8A-4147-A177-3AD203B41FA5}">
                      <a16:colId xmlns:a16="http://schemas.microsoft.com/office/drawing/2014/main" val="20005"/>
                    </a:ext>
                  </a:extLst>
                </a:gridCol>
                <a:gridCol w="278570">
                  <a:extLst>
                    <a:ext uri="{9D8B030D-6E8A-4147-A177-3AD203B41FA5}">
                      <a16:colId xmlns:a16="http://schemas.microsoft.com/office/drawing/2014/main" val="20006"/>
                    </a:ext>
                  </a:extLst>
                </a:gridCol>
                <a:gridCol w="279226">
                  <a:extLst>
                    <a:ext uri="{9D8B030D-6E8A-4147-A177-3AD203B41FA5}">
                      <a16:colId xmlns:a16="http://schemas.microsoft.com/office/drawing/2014/main" val="20007"/>
                    </a:ext>
                  </a:extLst>
                </a:gridCol>
                <a:gridCol w="278570">
                  <a:extLst>
                    <a:ext uri="{9D8B030D-6E8A-4147-A177-3AD203B41FA5}">
                      <a16:colId xmlns:a16="http://schemas.microsoft.com/office/drawing/2014/main" val="20008"/>
                    </a:ext>
                  </a:extLst>
                </a:gridCol>
                <a:gridCol w="278570">
                  <a:extLst>
                    <a:ext uri="{9D8B030D-6E8A-4147-A177-3AD203B41FA5}">
                      <a16:colId xmlns:a16="http://schemas.microsoft.com/office/drawing/2014/main" val="20009"/>
                    </a:ext>
                  </a:extLst>
                </a:gridCol>
                <a:gridCol w="278570">
                  <a:extLst>
                    <a:ext uri="{9D8B030D-6E8A-4147-A177-3AD203B41FA5}">
                      <a16:colId xmlns:a16="http://schemas.microsoft.com/office/drawing/2014/main" val="20010"/>
                    </a:ext>
                  </a:extLst>
                </a:gridCol>
                <a:gridCol w="279226">
                  <a:extLst>
                    <a:ext uri="{9D8B030D-6E8A-4147-A177-3AD203B41FA5}">
                      <a16:colId xmlns:a16="http://schemas.microsoft.com/office/drawing/2014/main" val="20011"/>
                    </a:ext>
                  </a:extLst>
                </a:gridCol>
                <a:gridCol w="278570">
                  <a:extLst>
                    <a:ext uri="{9D8B030D-6E8A-4147-A177-3AD203B41FA5}">
                      <a16:colId xmlns:a16="http://schemas.microsoft.com/office/drawing/2014/main" val="20012"/>
                    </a:ext>
                  </a:extLst>
                </a:gridCol>
                <a:gridCol w="278570">
                  <a:extLst>
                    <a:ext uri="{9D8B030D-6E8A-4147-A177-3AD203B41FA5}">
                      <a16:colId xmlns:a16="http://schemas.microsoft.com/office/drawing/2014/main" val="20013"/>
                    </a:ext>
                  </a:extLst>
                </a:gridCol>
                <a:gridCol w="278570">
                  <a:extLst>
                    <a:ext uri="{9D8B030D-6E8A-4147-A177-3AD203B41FA5}">
                      <a16:colId xmlns:a16="http://schemas.microsoft.com/office/drawing/2014/main" val="20014"/>
                    </a:ext>
                  </a:extLst>
                </a:gridCol>
                <a:gridCol w="279226">
                  <a:extLst>
                    <a:ext uri="{9D8B030D-6E8A-4147-A177-3AD203B41FA5}">
                      <a16:colId xmlns:a16="http://schemas.microsoft.com/office/drawing/2014/main" val="20015"/>
                    </a:ext>
                  </a:extLst>
                </a:gridCol>
                <a:gridCol w="278570">
                  <a:extLst>
                    <a:ext uri="{9D8B030D-6E8A-4147-A177-3AD203B41FA5}">
                      <a16:colId xmlns:a16="http://schemas.microsoft.com/office/drawing/2014/main" val="20016"/>
                    </a:ext>
                  </a:extLst>
                </a:gridCol>
                <a:gridCol w="278570">
                  <a:extLst>
                    <a:ext uri="{9D8B030D-6E8A-4147-A177-3AD203B41FA5}">
                      <a16:colId xmlns:a16="http://schemas.microsoft.com/office/drawing/2014/main" val="20017"/>
                    </a:ext>
                  </a:extLst>
                </a:gridCol>
                <a:gridCol w="278570">
                  <a:extLst>
                    <a:ext uri="{9D8B030D-6E8A-4147-A177-3AD203B41FA5}">
                      <a16:colId xmlns:a16="http://schemas.microsoft.com/office/drawing/2014/main" val="20018"/>
                    </a:ext>
                  </a:extLst>
                </a:gridCol>
                <a:gridCol w="279226">
                  <a:extLst>
                    <a:ext uri="{9D8B030D-6E8A-4147-A177-3AD203B41FA5}">
                      <a16:colId xmlns:a16="http://schemas.microsoft.com/office/drawing/2014/main" val="20019"/>
                    </a:ext>
                  </a:extLst>
                </a:gridCol>
                <a:gridCol w="278570">
                  <a:extLst>
                    <a:ext uri="{9D8B030D-6E8A-4147-A177-3AD203B41FA5}">
                      <a16:colId xmlns:a16="http://schemas.microsoft.com/office/drawing/2014/main" val="20020"/>
                    </a:ext>
                  </a:extLst>
                </a:gridCol>
                <a:gridCol w="278570">
                  <a:extLst>
                    <a:ext uri="{9D8B030D-6E8A-4147-A177-3AD203B41FA5}">
                      <a16:colId xmlns:a16="http://schemas.microsoft.com/office/drawing/2014/main" val="20021"/>
                    </a:ext>
                  </a:extLst>
                </a:gridCol>
                <a:gridCol w="278570">
                  <a:extLst>
                    <a:ext uri="{9D8B030D-6E8A-4147-A177-3AD203B41FA5}">
                      <a16:colId xmlns:a16="http://schemas.microsoft.com/office/drawing/2014/main" val="20022"/>
                    </a:ext>
                  </a:extLst>
                </a:gridCol>
                <a:gridCol w="279226">
                  <a:extLst>
                    <a:ext uri="{9D8B030D-6E8A-4147-A177-3AD203B41FA5}">
                      <a16:colId xmlns:a16="http://schemas.microsoft.com/office/drawing/2014/main" val="20023"/>
                    </a:ext>
                  </a:extLst>
                </a:gridCol>
              </a:tblGrid>
              <a:tr h="272059">
                <a:tc>
                  <a:txBody>
                    <a:bodyPr/>
                    <a:lstStyle/>
                    <a:p>
                      <a:pPr algn="ctr">
                        <a:lnSpc>
                          <a:spcPct val="1000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a:txBody>
                    <a:bodyPr/>
                    <a:lstStyle/>
                    <a:p>
                      <a:pPr algn="ctr">
                        <a:lnSpc>
                          <a:spcPct val="100000"/>
                        </a:lnSpc>
                        <a:spcAft>
                          <a:spcPts val="0"/>
                        </a:spcAft>
                      </a:pPr>
                      <a:r>
                        <a:rPr lang="en-US" sz="1000" kern="0" dirty="0">
                          <a:effectLst/>
                          <a:latin typeface="+mj-ea"/>
                          <a:ea typeface="+mj-ea"/>
                        </a:rPr>
                        <a:t>H29</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sz="1000" kern="0" dirty="0">
                          <a:effectLst/>
                          <a:latin typeface="+mj-ea"/>
                          <a:ea typeface="+mj-ea"/>
                        </a:rPr>
                        <a:t>H30</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sz="1000" kern="0" dirty="0">
                          <a:effectLst/>
                          <a:latin typeface="+mj-ea"/>
                          <a:ea typeface="+mj-ea"/>
                        </a:rPr>
                        <a:t>H31</a:t>
                      </a:r>
                      <a:r>
                        <a:rPr lang="en-US" altLang="ja-JP" sz="1000" kern="0" dirty="0">
                          <a:effectLst/>
                          <a:latin typeface="+mj-ea"/>
                          <a:ea typeface="+mj-ea"/>
                        </a:rPr>
                        <a:t>(R1)</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altLang="ja-JP" sz="1000" kern="0" dirty="0">
                          <a:effectLst/>
                          <a:latin typeface="+mj-ea"/>
                          <a:ea typeface="+mj-ea"/>
                        </a:rPr>
                        <a:t>R2</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altLang="ja-JP" sz="1000" kern="0" dirty="0">
                          <a:effectLst/>
                          <a:latin typeface="+mj-ea"/>
                          <a:ea typeface="+mj-ea"/>
                        </a:rPr>
                        <a:t>R</a:t>
                      </a:r>
                      <a:r>
                        <a:rPr lang="en-US" sz="1000" kern="0" dirty="0">
                          <a:effectLst/>
                          <a:latin typeface="+mj-ea"/>
                          <a:ea typeface="+mj-ea"/>
                        </a:rPr>
                        <a:t>3</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altLang="ja-JP" sz="1000" kern="0" dirty="0">
                          <a:effectLst/>
                          <a:latin typeface="+mj-ea"/>
                          <a:ea typeface="+mj-ea"/>
                        </a:rPr>
                        <a:t>R</a:t>
                      </a:r>
                      <a:r>
                        <a:rPr lang="en-US" sz="1000" kern="0" dirty="0">
                          <a:effectLst/>
                          <a:latin typeface="+mj-ea"/>
                          <a:ea typeface="+mj-ea"/>
                        </a:rPr>
                        <a:t>4</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370796">
                <a:tc>
                  <a:txBody>
                    <a:bodyPr/>
                    <a:lstStyle/>
                    <a:p>
                      <a:pPr algn="ctr">
                        <a:lnSpc>
                          <a:spcPct val="100000"/>
                        </a:lnSpc>
                        <a:spcAft>
                          <a:spcPts val="0"/>
                        </a:spcAft>
                      </a:pPr>
                      <a:r>
                        <a:rPr lang="ja-JP" altLang="en-US" sz="900" kern="100" dirty="0">
                          <a:solidFill>
                            <a:schemeClr val="bg1"/>
                          </a:solidFill>
                          <a:effectLst/>
                          <a:latin typeface="+mj-ea"/>
                          <a:ea typeface="+mj-ea"/>
                          <a:cs typeface="Times New Roman"/>
                        </a:rPr>
                        <a:t>一元化施設</a:t>
                      </a:r>
                      <a:endParaRPr lang="ja-JP" sz="900" kern="100" dirty="0">
                        <a:solidFill>
                          <a:schemeClr val="bg1"/>
                        </a:solidFill>
                        <a:effectLst/>
                        <a:latin typeface="+mj-ea"/>
                        <a:ea typeface="+mj-ea"/>
                        <a:cs typeface="Times New Roman"/>
                      </a:endParaRPr>
                    </a:p>
                  </a:txBody>
                  <a:tcPr marL="68580" marR="68580" marT="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2126">
                <a:tc>
                  <a:txBody>
                    <a:bodyPr/>
                    <a:lstStyle/>
                    <a:p>
                      <a:pPr algn="ctr">
                        <a:lnSpc>
                          <a:spcPct val="100000"/>
                        </a:lnSpc>
                        <a:spcAft>
                          <a:spcPts val="0"/>
                        </a:spcAft>
                      </a:pPr>
                      <a:r>
                        <a:rPr lang="ja-JP" altLang="en-US" sz="900" kern="100" dirty="0">
                          <a:solidFill>
                            <a:schemeClr val="bg1"/>
                          </a:solidFill>
                          <a:effectLst/>
                          <a:latin typeface="+mj-ea"/>
                          <a:ea typeface="+mj-ea"/>
                          <a:cs typeface="Times New Roman"/>
                        </a:rPr>
                        <a:t>撤去</a:t>
                      </a:r>
                      <a:endParaRPr lang="ja-JP" sz="900" kern="100" dirty="0">
                        <a:solidFill>
                          <a:schemeClr val="bg1"/>
                        </a:solidFill>
                        <a:effectLst/>
                        <a:latin typeface="+mj-ea"/>
                        <a:ea typeface="+mj-ea"/>
                        <a:cs typeface="Times New Roman"/>
                      </a:endParaRPr>
                    </a:p>
                  </a:txBody>
                  <a:tcPr marL="68580" marR="68580" marT="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正方形/長方形 8"/>
          <p:cNvSpPr/>
          <p:nvPr/>
        </p:nvSpPr>
        <p:spPr>
          <a:xfrm>
            <a:off x="5658831" y="6429216"/>
            <a:ext cx="2425625" cy="246221"/>
          </a:xfrm>
          <a:prstGeom prst="rect">
            <a:avLst/>
          </a:prstGeom>
        </p:spPr>
        <p:txBody>
          <a:bodyPr wrap="square">
            <a:spAutoFit/>
          </a:bodyPr>
          <a:lstStyle/>
          <a:p>
            <a:pPr marL="180000" indent="-457200" defTabSz="1280160" fontAlgn="auto">
              <a:spcBef>
                <a:spcPts val="0"/>
              </a:spcBef>
              <a:spcAft>
                <a:spcPts val="0"/>
              </a:spcAft>
            </a:pPr>
            <a:r>
              <a:rPr lang="ja-JP"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 外構工事は</a:t>
            </a:r>
            <a:r>
              <a:rPr lang="en-US" altLang="ja-JP" sz="1000" dirty="0">
                <a:solidFill>
                  <a:prstClr val="black"/>
                </a:solidFill>
                <a:latin typeface="HG丸ｺﾞｼｯｸM-PRO" panose="020F0600000000000000" pitchFamily="50" charset="-128"/>
                <a:ea typeface="HG丸ｺﾞｼｯｸM-PRO" panose="020F0600000000000000" pitchFamily="50" charset="-128"/>
              </a:rPr>
              <a:t>R5</a:t>
            </a:r>
            <a:r>
              <a:rPr lang="ja-JP" altLang="en-US" sz="1000" dirty="0">
                <a:solidFill>
                  <a:prstClr val="black"/>
                </a:solidFill>
                <a:latin typeface="HG丸ｺﾞｼｯｸM-PRO" panose="020F0600000000000000" pitchFamily="50" charset="-128"/>
                <a:ea typeface="HG丸ｺﾞｼｯｸM-PRO" panose="020F0600000000000000" pitchFamily="50" charset="-128"/>
              </a:rPr>
              <a:t>年</a:t>
            </a:r>
            <a:r>
              <a:rPr lang="en-US" altLang="ja-JP" sz="1000" dirty="0">
                <a:solidFill>
                  <a:prstClr val="black"/>
                </a:solidFill>
                <a:latin typeface="HG丸ｺﾞｼｯｸM-PRO" panose="020F0600000000000000" pitchFamily="50" charset="-128"/>
                <a:ea typeface="HG丸ｺﾞｼｯｸM-PRO" panose="020F0600000000000000" pitchFamily="50" charset="-128"/>
              </a:rPr>
              <a:t>1</a:t>
            </a:r>
            <a:r>
              <a:rPr lang="ja-JP" altLang="en-US" sz="1000" dirty="0">
                <a:solidFill>
                  <a:prstClr val="black"/>
                </a:solidFill>
                <a:latin typeface="HG丸ｺﾞｼｯｸM-PRO" panose="020F0600000000000000" pitchFamily="50" charset="-128"/>
                <a:ea typeface="HG丸ｺﾞｼｯｸM-PRO" panose="020F0600000000000000" pitchFamily="50" charset="-128"/>
              </a:rPr>
              <a:t>月～</a:t>
            </a:r>
            <a:r>
              <a:rPr lang="en-US" altLang="ja-JP" sz="1000" dirty="0">
                <a:solidFill>
                  <a:prstClr val="black"/>
                </a:solidFill>
                <a:latin typeface="HG丸ｺﾞｼｯｸM-PRO" panose="020F0600000000000000" pitchFamily="50" charset="-128"/>
                <a:ea typeface="HG丸ｺﾞｼｯｸM-PRO" panose="020F0600000000000000" pitchFamily="50" charset="-128"/>
              </a:rPr>
              <a:t>2</a:t>
            </a:r>
            <a:r>
              <a:rPr lang="ja-JP" altLang="en-US" sz="1000" dirty="0">
                <a:solidFill>
                  <a:prstClr val="black"/>
                </a:solidFill>
                <a:latin typeface="HG丸ｺﾞｼｯｸM-PRO" panose="020F0600000000000000" pitchFamily="50" charset="-128"/>
                <a:ea typeface="HG丸ｺﾞｼｯｸM-PRO" panose="020F0600000000000000" pitchFamily="50" charset="-128"/>
              </a:rPr>
              <a:t>月を予定</a:t>
            </a:r>
            <a:r>
              <a:rPr lang="ja-JP" altLang="ja-JP" sz="10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0" name="グループ化 23"/>
          <p:cNvGrpSpPr/>
          <p:nvPr/>
        </p:nvGrpSpPr>
        <p:grpSpPr>
          <a:xfrm>
            <a:off x="1256895" y="4532101"/>
            <a:ext cx="6553200" cy="1796753"/>
            <a:chOff x="659741" y="7752929"/>
            <a:chExt cx="5607394" cy="1200308"/>
          </a:xfrm>
        </p:grpSpPr>
        <p:sp>
          <p:nvSpPr>
            <p:cNvPr id="11" name="テキスト ボックス 2"/>
            <p:cNvSpPr txBox="1"/>
            <p:nvPr/>
          </p:nvSpPr>
          <p:spPr>
            <a:xfrm>
              <a:off x="659741" y="7752930"/>
              <a:ext cx="836026" cy="212452"/>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基本計画</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12" name="テキスト ボックス 4"/>
            <p:cNvSpPr txBox="1"/>
            <p:nvPr/>
          </p:nvSpPr>
          <p:spPr>
            <a:xfrm>
              <a:off x="1628089" y="7752930"/>
              <a:ext cx="835510" cy="21077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基本設計</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13" name="テキスト ボックス 5"/>
            <p:cNvSpPr txBox="1"/>
            <p:nvPr/>
          </p:nvSpPr>
          <p:spPr>
            <a:xfrm>
              <a:off x="2574515" y="7752930"/>
              <a:ext cx="845434" cy="21077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実施設計</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14" name="テキスト ボックス 6"/>
            <p:cNvSpPr txBox="1"/>
            <p:nvPr/>
          </p:nvSpPr>
          <p:spPr>
            <a:xfrm>
              <a:off x="4024536" y="7752929"/>
              <a:ext cx="1778278" cy="212452"/>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建設工事</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15" name="テキスト ボックス 5"/>
            <p:cNvSpPr txBox="1"/>
            <p:nvPr/>
          </p:nvSpPr>
          <p:spPr>
            <a:xfrm>
              <a:off x="1517922" y="8677309"/>
              <a:ext cx="845434" cy="21077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実施設計</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16" name="テキスト ボックス 6"/>
            <p:cNvSpPr txBox="1"/>
            <p:nvPr/>
          </p:nvSpPr>
          <p:spPr>
            <a:xfrm>
              <a:off x="2525615" y="8624053"/>
              <a:ext cx="853684" cy="32918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撤去工事</a:t>
              </a:r>
              <a:endParaRPr kumimoji="0" lang="en-US" altLang="ja-JP" sz="900" b="1" i="0" u="none" strike="noStrike" kern="100" cap="none" spc="0" normalizeH="0" baseline="0" noProof="0" dirty="0">
                <a:ln>
                  <a:noFill/>
                </a:ln>
                <a:solidFill>
                  <a:srgbClr val="FFFFFF"/>
                </a:solidFill>
                <a:effectLst/>
                <a:uLnTx/>
                <a:uFillTx/>
                <a:latin typeface="Century"/>
                <a:ea typeface="Meiryo UI"/>
                <a:cs typeface="Times New Roman"/>
              </a:endParaRPr>
            </a:p>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（地上）</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17" name="テキスト ボックス 6"/>
            <p:cNvSpPr txBox="1"/>
            <p:nvPr/>
          </p:nvSpPr>
          <p:spPr>
            <a:xfrm>
              <a:off x="3395323" y="8184979"/>
              <a:ext cx="765560" cy="32918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撤去工事</a:t>
              </a:r>
              <a:endParaRPr kumimoji="0" lang="en-US" altLang="ja-JP" sz="900" b="1" i="0" u="none" strike="noStrike" kern="100" cap="none" spc="0" normalizeH="0" baseline="0" noProof="0" dirty="0">
                <a:ln>
                  <a:noFill/>
                </a:ln>
                <a:solidFill>
                  <a:srgbClr val="FFFFFF"/>
                </a:solidFill>
                <a:effectLst/>
                <a:uLnTx/>
                <a:uFillTx/>
                <a:latin typeface="Century"/>
                <a:ea typeface="Meiryo UI"/>
                <a:cs typeface="Times New Roman"/>
              </a:endParaRPr>
            </a:p>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（地中）</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18" name="テキスト ボックス 6"/>
            <p:cNvSpPr txBox="1"/>
            <p:nvPr/>
          </p:nvSpPr>
          <p:spPr>
            <a:xfrm>
              <a:off x="6042311" y="7769780"/>
              <a:ext cx="224824" cy="200943"/>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en-US" altLang="ja-JP" sz="1000" b="1" i="0" u="none" strike="noStrike" kern="100" cap="none" spc="0" normalizeH="0" baseline="0" noProof="0" dirty="0">
                  <a:ln>
                    <a:noFill/>
                  </a:ln>
                  <a:solidFill>
                    <a:srgbClr val="FFFFFF"/>
                  </a:solidFill>
                  <a:effectLst/>
                  <a:uLnTx/>
                  <a:uFillTx/>
                  <a:latin typeface="Century"/>
                  <a:ea typeface="Meiryo UI"/>
                  <a:cs typeface="Times New Roman"/>
                </a:rPr>
                <a:t>※</a:t>
              </a:r>
              <a:endParaRPr kumimoji="0" lang="ja-JP" altLang="en-US" sz="1000" b="0" i="0" u="none" strike="noStrike" kern="100" cap="none" spc="0" normalizeH="0" baseline="0" noProof="0" dirty="0">
                <a:ln>
                  <a:noFill/>
                </a:ln>
                <a:solidFill>
                  <a:prstClr val="black"/>
                </a:solidFill>
                <a:effectLst/>
                <a:uLnTx/>
                <a:uFillTx/>
                <a:latin typeface="Century"/>
                <a:ea typeface="ＭＳ 明朝"/>
                <a:cs typeface="Times New Roman"/>
              </a:endParaRPr>
            </a:p>
          </p:txBody>
        </p:sp>
      </p:grpSp>
      <p:sp>
        <p:nvSpPr>
          <p:cNvPr id="19" name="テキスト ボックス 7"/>
          <p:cNvSpPr txBox="1"/>
          <p:nvPr/>
        </p:nvSpPr>
        <p:spPr>
          <a:xfrm>
            <a:off x="2448047" y="4936872"/>
            <a:ext cx="916964" cy="457424"/>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defTabSz="1280160" fontAlgn="auto">
              <a:lnSpc>
                <a:spcPts val="1000"/>
              </a:lnSpc>
              <a:spcBef>
                <a:spcPts val="0"/>
              </a:spcBef>
              <a:spcAft>
                <a:spcPts val="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・工法設計</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fontAlgn="auto">
              <a:lnSpc>
                <a:spcPts val="1000"/>
              </a:lnSpc>
              <a:spcBef>
                <a:spcPts val="0"/>
              </a:spcBef>
              <a:spcAft>
                <a:spcPts val="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・構造設計</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fontAlgn="auto">
              <a:lnSpc>
                <a:spcPts val="1000"/>
              </a:lnSpc>
              <a:spcBef>
                <a:spcPts val="0"/>
              </a:spcBef>
              <a:spcAft>
                <a:spcPts val="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・設備設計　等</a:t>
            </a:r>
          </a:p>
        </p:txBody>
      </p:sp>
      <p:sp>
        <p:nvSpPr>
          <p:cNvPr id="20" name="テキスト ボックス 7"/>
          <p:cNvSpPr txBox="1"/>
          <p:nvPr/>
        </p:nvSpPr>
        <p:spPr>
          <a:xfrm>
            <a:off x="3535578" y="4917000"/>
            <a:ext cx="1012777" cy="226591"/>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defTabSz="1280160" fontAlgn="auto">
              <a:lnSpc>
                <a:spcPts val="1200"/>
              </a:lnSpc>
              <a:spcBef>
                <a:spcPts val="0"/>
              </a:spcBef>
              <a:spcAft>
                <a:spcPts val="0"/>
              </a:spcAft>
            </a:pPr>
            <a:r>
              <a:rPr lang="ja-JP" altLang="en-US" sz="900" b="1" kern="100" dirty="0">
                <a:solidFill>
                  <a:prstClr val="black"/>
                </a:solidFill>
                <a:latin typeface="Century"/>
                <a:ea typeface="Meiryo UI"/>
                <a:cs typeface="Times New Roman"/>
              </a:rPr>
              <a:t>・</a:t>
            </a:r>
            <a:r>
              <a:rPr lang="ja-JP" altLang="en-US" sz="900" kern="100" dirty="0">
                <a:solidFill>
                  <a:prstClr val="black"/>
                </a:solidFill>
                <a:latin typeface="Century"/>
                <a:ea typeface="Meiryo UI"/>
                <a:cs typeface="Times New Roman"/>
              </a:rPr>
              <a:t>設計図作成　等</a:t>
            </a:r>
            <a:endParaRPr lang="en-US" altLang="ja-JP" sz="900" kern="100" dirty="0">
              <a:solidFill>
                <a:prstClr val="black"/>
              </a:solidFill>
              <a:latin typeface="Century"/>
              <a:ea typeface="Meiryo UI"/>
              <a:cs typeface="Times New Roman"/>
            </a:endParaRPr>
          </a:p>
        </p:txBody>
      </p:sp>
      <p:sp>
        <p:nvSpPr>
          <p:cNvPr id="21" name="テキスト ボックス 7"/>
          <p:cNvSpPr txBox="1"/>
          <p:nvPr/>
        </p:nvSpPr>
        <p:spPr>
          <a:xfrm>
            <a:off x="7219545" y="4936872"/>
            <a:ext cx="739613" cy="534368"/>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defTabSz="1280160" fontAlgn="auto">
              <a:lnSpc>
                <a:spcPts val="1200"/>
              </a:lnSpc>
              <a:spcBef>
                <a:spcPts val="0"/>
              </a:spcBef>
              <a:spcAft>
                <a:spcPts val="0"/>
              </a:spcAft>
            </a:pPr>
            <a:r>
              <a:rPr lang="en-US" altLang="ja-JP" sz="800" kern="100" dirty="0">
                <a:solidFill>
                  <a:prstClr val="black"/>
                </a:solidFill>
                <a:latin typeface="Century"/>
                <a:ea typeface="Meiryo UI"/>
                <a:cs typeface="Times New Roman"/>
              </a:rPr>
              <a:t>【</a:t>
            </a:r>
            <a:r>
              <a:rPr lang="ja-JP" altLang="en-US" sz="900" kern="100" dirty="0">
                <a:solidFill>
                  <a:prstClr val="black"/>
                </a:solidFill>
                <a:latin typeface="Century"/>
                <a:ea typeface="Meiryo UI"/>
                <a:cs typeface="Times New Roman"/>
              </a:rPr>
              <a:t>移転</a:t>
            </a:r>
            <a:r>
              <a:rPr lang="en-US" altLang="ja-JP" sz="800" kern="100" dirty="0">
                <a:solidFill>
                  <a:prstClr val="black"/>
                </a:solidFill>
                <a:latin typeface="Century"/>
                <a:ea typeface="Meiryo UI"/>
                <a:cs typeface="Times New Roman"/>
              </a:rPr>
              <a:t>】</a:t>
            </a:r>
            <a:endParaRPr lang="ja-JP" altLang="en-US" sz="1050" kern="100" dirty="0">
              <a:solidFill>
                <a:prstClr val="black"/>
              </a:solidFill>
              <a:latin typeface="Century"/>
              <a:ea typeface="ＭＳ 明朝"/>
              <a:cs typeface="Times New Roman"/>
            </a:endParaRPr>
          </a:p>
          <a:p>
            <a:pPr defTabSz="1280160" fontAlgn="auto">
              <a:lnSpc>
                <a:spcPts val="1200"/>
              </a:lnSpc>
              <a:spcBef>
                <a:spcPts val="0"/>
              </a:spcBef>
              <a:spcAft>
                <a:spcPts val="0"/>
              </a:spcAft>
            </a:pPr>
            <a:r>
              <a:rPr lang="ja-JP" altLang="en-US" sz="800" kern="100" dirty="0">
                <a:solidFill>
                  <a:prstClr val="black"/>
                </a:solidFill>
                <a:latin typeface="Century"/>
                <a:ea typeface="Meiryo UI"/>
                <a:cs typeface="Times New Roman"/>
              </a:rPr>
              <a:t>　　　 ▲</a:t>
            </a:r>
            <a:endParaRPr lang="en-US" altLang="ja-JP" sz="800" kern="100" dirty="0">
              <a:solidFill>
                <a:prstClr val="black"/>
              </a:solidFill>
              <a:latin typeface="Century"/>
              <a:ea typeface="Meiryo UI"/>
              <a:cs typeface="Times New Roman"/>
            </a:endParaRPr>
          </a:p>
          <a:p>
            <a:pPr defTabSz="1280160" fontAlgn="auto">
              <a:lnSpc>
                <a:spcPts val="1200"/>
              </a:lnSpc>
              <a:spcBef>
                <a:spcPts val="0"/>
              </a:spcBef>
              <a:spcAft>
                <a:spcPts val="0"/>
              </a:spcAft>
            </a:pPr>
            <a:r>
              <a:rPr lang="ja-JP" altLang="en-US" sz="800" kern="100" dirty="0">
                <a:solidFill>
                  <a:prstClr val="black"/>
                </a:solidFill>
                <a:latin typeface="Century"/>
                <a:ea typeface="Meiryo UI"/>
                <a:cs typeface="Times New Roman"/>
              </a:rPr>
              <a:t>　 </a:t>
            </a:r>
            <a:r>
              <a:rPr lang="ja-JP" altLang="en-US" sz="900" kern="100" dirty="0">
                <a:solidFill>
                  <a:prstClr val="black"/>
                </a:solidFill>
                <a:latin typeface="Century"/>
                <a:ea typeface="Meiryo UI"/>
                <a:cs typeface="Times New Roman"/>
              </a:rPr>
              <a:t>供用開始</a:t>
            </a:r>
            <a:endParaRPr lang="ja-JP" altLang="en-US" sz="900" kern="100" dirty="0">
              <a:solidFill>
                <a:prstClr val="black"/>
              </a:solidFill>
              <a:latin typeface="Century"/>
              <a:ea typeface="ＭＳ 明朝"/>
              <a:cs typeface="Times New Roman"/>
            </a:endParaRPr>
          </a:p>
        </p:txBody>
      </p:sp>
    </p:spTree>
    <p:extLst>
      <p:ext uri="{BB962C8B-B14F-4D97-AF65-F5344CB8AC3E}">
        <p14:creationId xmlns:p14="http://schemas.microsoft.com/office/powerpoint/2010/main" val="54436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E9B3F08F-D107-9949-B648-18BAF1F528CD}"/>
              </a:ext>
            </a:extLst>
          </p:cNvPr>
          <p:cNvPicPr>
            <a:picLocks noChangeAspect="1"/>
          </p:cNvPicPr>
          <p:nvPr/>
        </p:nvPicPr>
        <p:blipFill>
          <a:blip r:embed="rId3"/>
          <a:stretch>
            <a:fillRect/>
          </a:stretch>
        </p:blipFill>
        <p:spPr>
          <a:xfrm>
            <a:off x="4593146" y="2853273"/>
            <a:ext cx="3898355" cy="3052144"/>
          </a:xfrm>
          <a:prstGeom prst="rect">
            <a:avLst/>
          </a:prstGeom>
        </p:spPr>
      </p:pic>
      <p:sp>
        <p:nvSpPr>
          <p:cNvPr id="55" name="テキスト ボックス 4"/>
          <p:cNvSpPr txBox="1">
            <a:spLocks noChangeArrowheads="1"/>
          </p:cNvSpPr>
          <p:nvPr/>
        </p:nvSpPr>
        <p:spPr bwMode="auto">
          <a:xfrm>
            <a:off x="319734" y="1008000"/>
            <a:ext cx="8530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latin typeface="+mn-ea"/>
                <a:ea typeface="+mn-ea"/>
                <a:cs typeface="HG丸ｺﾞｼｯｸM-PRO"/>
              </a:rPr>
              <a:t>４　一元化施設の整備</a:t>
            </a:r>
            <a:r>
              <a:rPr lang="en-US" altLang="ja-JP" sz="2000" dirty="0">
                <a:latin typeface="+mn-ea"/>
                <a:ea typeface="+mn-ea"/>
              </a:rPr>
              <a:t>		</a:t>
            </a:r>
            <a:endParaRPr lang="ja-JP" altLang="ja-JP" sz="1600" u="sng" dirty="0">
              <a:latin typeface="+mn-ea"/>
              <a:cs typeface="Meiryo UI" panose="020B0604030504040204" pitchFamily="50" charset="-128"/>
            </a:endParaRPr>
          </a:p>
        </p:txBody>
      </p:sp>
      <p:sp>
        <p:nvSpPr>
          <p:cNvPr id="32" name="正方形/長方形 31">
            <a:extLst>
              <a:ext uri="{FF2B5EF4-FFF2-40B4-BE49-F238E27FC236}">
                <a16:creationId xmlns:a16="http://schemas.microsoft.com/office/drawing/2014/main" id="{C33D5B12-A556-42A6-88B2-A31AF7210CC4}"/>
              </a:ext>
            </a:extLst>
          </p:cNvPr>
          <p:cNvSpPr/>
          <p:nvPr/>
        </p:nvSpPr>
        <p:spPr>
          <a:xfrm>
            <a:off x="6404096" y="3099361"/>
            <a:ext cx="1104900" cy="415498"/>
          </a:xfrm>
          <a:prstGeom prst="rect">
            <a:avLst/>
          </a:prstGeom>
        </p:spPr>
        <p:txBody>
          <a:bodyPr wrap="square">
            <a:spAutoFit/>
          </a:bodyPr>
          <a:lstStyle/>
          <a:p>
            <a:pPr>
              <a:spcAft>
                <a:spcPts val="0"/>
              </a:spcAft>
            </a:pPr>
            <a:r>
              <a:rPr lang="ja-JP" altLang="en-US" sz="1050" b="1" kern="1200">
                <a:effectLst/>
                <a:latin typeface="ＭＳ Ｐゴシック"/>
                <a:ea typeface="ＭＳ ゴシック"/>
                <a:cs typeface="Times New Roman"/>
              </a:rPr>
              <a:t>南館</a:t>
            </a:r>
            <a:endParaRPr lang="en-US" altLang="ja-JP" sz="1050" b="1" kern="1200" dirty="0">
              <a:effectLst/>
              <a:latin typeface="ＭＳ Ｐゴシック"/>
              <a:ea typeface="ＭＳ ゴシック"/>
              <a:cs typeface="Times New Roman"/>
            </a:endParaRPr>
          </a:p>
          <a:p>
            <a:pPr>
              <a:spcAft>
                <a:spcPts val="0"/>
              </a:spcAft>
            </a:pPr>
            <a:r>
              <a:rPr lang="ja-JP" altLang="en-US" sz="1050" b="1">
                <a:latin typeface="ＭＳ Ｐゴシック"/>
                <a:ea typeface="ＭＳ ゴシック"/>
                <a:cs typeface="Times New Roman"/>
              </a:rPr>
              <a:t>　</a:t>
            </a:r>
            <a:r>
              <a:rPr lang="ja-JP" sz="1000" b="1" kern="1200">
                <a:effectLst/>
                <a:latin typeface="ＭＳ Ｐゴシック"/>
                <a:ea typeface="ＭＳ ゴシック"/>
                <a:cs typeface="Times New Roman"/>
              </a:rPr>
              <a:t>地上</a:t>
            </a:r>
            <a:r>
              <a:rPr lang="ja-JP" sz="1000" b="1" kern="1200" dirty="0">
                <a:effectLst/>
                <a:latin typeface="ＭＳ Ｐゴシック"/>
                <a:ea typeface="ＭＳ ゴシック"/>
                <a:cs typeface="Times New Roman"/>
              </a:rPr>
              <a:t>８階建</a:t>
            </a:r>
            <a:endParaRPr lang="ja-JP" sz="1000" dirty="0">
              <a:effectLst/>
              <a:latin typeface="ＭＳ Ｐゴシック"/>
              <a:cs typeface="ＭＳ Ｐゴシック"/>
            </a:endParaRPr>
          </a:p>
        </p:txBody>
      </p:sp>
      <p:sp>
        <p:nvSpPr>
          <p:cNvPr id="33" name="正方形/長方形 32">
            <a:extLst>
              <a:ext uri="{FF2B5EF4-FFF2-40B4-BE49-F238E27FC236}">
                <a16:creationId xmlns:a16="http://schemas.microsoft.com/office/drawing/2014/main" id="{C33D5B12-A556-42A6-88B2-A31AF7210CC4}"/>
              </a:ext>
            </a:extLst>
          </p:cNvPr>
          <p:cNvSpPr/>
          <p:nvPr/>
        </p:nvSpPr>
        <p:spPr>
          <a:xfrm>
            <a:off x="4586898" y="5333410"/>
            <a:ext cx="1076325" cy="253916"/>
          </a:xfrm>
          <a:prstGeom prst="rect">
            <a:avLst/>
          </a:prstGeom>
        </p:spPr>
        <p:txBody>
          <a:bodyPr wrap="square">
            <a:spAutoFit/>
          </a:bodyPr>
          <a:lstStyle/>
          <a:p>
            <a:pPr algn="ctr">
              <a:spcAft>
                <a:spcPts val="0"/>
              </a:spcAft>
            </a:pPr>
            <a:r>
              <a:rPr lang="ja-JP" altLang="en-US" sz="1050" b="1" kern="1200">
                <a:effectLst/>
                <a:latin typeface="ＭＳ Ｐゴシック"/>
                <a:ea typeface="ＭＳ ゴシック"/>
                <a:cs typeface="Times New Roman"/>
              </a:rPr>
              <a:t>北館</a:t>
            </a:r>
            <a:endParaRPr lang="ja-JP" sz="1200" dirty="0">
              <a:effectLst/>
              <a:latin typeface="ＭＳ Ｐゴシック"/>
              <a:cs typeface="ＭＳ Ｐゴシック"/>
            </a:endParaRPr>
          </a:p>
        </p:txBody>
      </p:sp>
      <p:sp>
        <p:nvSpPr>
          <p:cNvPr id="34" name="正方形/長方形 33">
            <a:extLst>
              <a:ext uri="{FF2B5EF4-FFF2-40B4-BE49-F238E27FC236}">
                <a16:creationId xmlns:a16="http://schemas.microsoft.com/office/drawing/2014/main" id="{64CB20B3-92C7-4471-8EFC-2FA5184619E4}"/>
              </a:ext>
            </a:extLst>
          </p:cNvPr>
          <p:cNvSpPr/>
          <p:nvPr/>
        </p:nvSpPr>
        <p:spPr>
          <a:xfrm>
            <a:off x="5035020" y="5480945"/>
            <a:ext cx="1035050" cy="400110"/>
          </a:xfrm>
          <a:prstGeom prst="rect">
            <a:avLst/>
          </a:prstGeom>
        </p:spPr>
        <p:txBody>
          <a:bodyPr wrap="square">
            <a:spAutoFit/>
          </a:bodyPr>
          <a:lstStyle/>
          <a:p>
            <a:pPr>
              <a:spcAft>
                <a:spcPts val="0"/>
              </a:spcAft>
            </a:pPr>
            <a:r>
              <a:rPr lang="ja-JP" sz="1000" b="1" kern="1200" dirty="0">
                <a:effectLst/>
                <a:latin typeface="ＭＳ Ｐゴシック"/>
                <a:ea typeface="ＭＳ ゴシック"/>
                <a:cs typeface="Times New Roman"/>
              </a:rPr>
              <a:t>地上</a:t>
            </a:r>
            <a:r>
              <a:rPr lang="en-US" altLang="ja-JP" sz="1000" b="1" kern="1200" dirty="0">
                <a:effectLst/>
                <a:latin typeface="ＭＳ Ｐゴシック"/>
                <a:ea typeface="ＭＳ ゴシック"/>
                <a:cs typeface="Times New Roman"/>
              </a:rPr>
              <a:t> </a:t>
            </a:r>
            <a:r>
              <a:rPr lang="en-US" sz="1000" b="1" kern="1200" dirty="0">
                <a:effectLst/>
                <a:latin typeface="ＭＳ Ｐゴシック"/>
                <a:ea typeface="ＭＳ ゴシック"/>
                <a:cs typeface="Times New Roman"/>
              </a:rPr>
              <a:t>13 </a:t>
            </a:r>
            <a:r>
              <a:rPr lang="ja-JP" sz="1000" b="1" kern="1200" dirty="0">
                <a:effectLst/>
                <a:latin typeface="ＭＳ Ｐゴシック"/>
                <a:ea typeface="ＭＳ ゴシック"/>
                <a:cs typeface="Times New Roman"/>
              </a:rPr>
              <a:t>階</a:t>
            </a:r>
            <a:endParaRPr lang="ja-JP" sz="1200" dirty="0">
              <a:effectLst/>
              <a:latin typeface="ＭＳ Ｐゴシック"/>
              <a:cs typeface="ＭＳ Ｐゴシック"/>
            </a:endParaRPr>
          </a:p>
          <a:p>
            <a:pPr>
              <a:spcAft>
                <a:spcPts val="0"/>
              </a:spcAft>
            </a:pPr>
            <a:r>
              <a:rPr lang="ja-JP" sz="1000" b="1" kern="1200" dirty="0">
                <a:effectLst/>
                <a:latin typeface="ＭＳ Ｐゴシック"/>
                <a:ea typeface="ＭＳ ゴシック"/>
                <a:cs typeface="Times New Roman"/>
              </a:rPr>
              <a:t>地下</a:t>
            </a:r>
            <a:r>
              <a:rPr lang="en-US" altLang="ja-JP" sz="1000" b="1" kern="1200" dirty="0">
                <a:effectLst/>
                <a:latin typeface="ＭＳ Ｐゴシック"/>
                <a:ea typeface="ＭＳ ゴシック"/>
                <a:cs typeface="Times New Roman"/>
              </a:rPr>
              <a:t> </a:t>
            </a:r>
            <a:r>
              <a:rPr lang="en-US" sz="1000" b="1" kern="1200" dirty="0">
                <a:effectLst/>
                <a:latin typeface="ＭＳ Ｐゴシック"/>
                <a:ea typeface="ＭＳ ゴシック"/>
                <a:cs typeface="Times New Roman"/>
              </a:rPr>
              <a:t>1 </a:t>
            </a:r>
            <a:r>
              <a:rPr lang="ja-JP" sz="1000" b="1" kern="1200" dirty="0">
                <a:effectLst/>
                <a:latin typeface="ＭＳ Ｐゴシック"/>
                <a:ea typeface="ＭＳ ゴシック"/>
                <a:cs typeface="Times New Roman"/>
              </a:rPr>
              <a:t>階建</a:t>
            </a:r>
            <a:endParaRPr lang="ja-JP" sz="1200" dirty="0">
              <a:effectLst/>
              <a:latin typeface="ＭＳ Ｐゴシック"/>
              <a:cs typeface="ＭＳ Ｐゴシック"/>
            </a:endParaRPr>
          </a:p>
        </p:txBody>
      </p:sp>
      <p:sp>
        <p:nvSpPr>
          <p:cNvPr id="56" name="正方形/長方形 5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8" name="正方形/長方形 17"/>
          <p:cNvSpPr/>
          <p:nvPr/>
        </p:nvSpPr>
        <p:spPr bwMode="auto">
          <a:xfrm>
            <a:off x="615675" y="2827765"/>
            <a:ext cx="2200949" cy="275014"/>
          </a:xfrm>
          <a:prstGeom prst="rect">
            <a:avLst/>
          </a:prstGeom>
          <a:noFill/>
          <a:ln w="22225" cap="flat" cmpd="sng" algn="ctr">
            <a:no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defTabSz="829361">
              <a:spcBef>
                <a:spcPct val="20000"/>
              </a:spcBef>
              <a:buClr>
                <a:srgbClr val="00007D"/>
              </a:buClr>
              <a:buSzPct val="75000"/>
            </a:pPr>
            <a:r>
              <a:rPr lang="en-US" altLang="ja-JP" sz="1200" dirty="0">
                <a:solidFill>
                  <a:srgbClr val="000000"/>
                </a:solidFill>
                <a:latin typeface="+mn-ea"/>
                <a:ea typeface="+mn-ea"/>
              </a:rPr>
              <a:t>【</a:t>
            </a:r>
            <a:r>
              <a:rPr lang="ja-JP" altLang="en-US" sz="1200" dirty="0">
                <a:solidFill>
                  <a:srgbClr val="000000"/>
                </a:solidFill>
                <a:latin typeface="+mn-ea"/>
                <a:ea typeface="+mn-ea"/>
              </a:rPr>
              <a:t>敷地面積：約</a:t>
            </a:r>
            <a:r>
              <a:rPr lang="en-US" altLang="ja-JP" sz="1200" dirty="0">
                <a:solidFill>
                  <a:srgbClr val="000000"/>
                </a:solidFill>
                <a:latin typeface="+mn-ea"/>
                <a:ea typeface="+mn-ea"/>
              </a:rPr>
              <a:t>6,500</a:t>
            </a:r>
            <a:r>
              <a:rPr lang="ja-JP" altLang="en-US" sz="1200" dirty="0">
                <a:solidFill>
                  <a:srgbClr val="000000"/>
                </a:solidFill>
                <a:latin typeface="+mn-ea"/>
                <a:ea typeface="+mn-ea"/>
              </a:rPr>
              <a:t>㎡</a:t>
            </a:r>
            <a:r>
              <a:rPr lang="en-US" altLang="ja-JP" sz="1200" dirty="0">
                <a:solidFill>
                  <a:srgbClr val="000000"/>
                </a:solidFill>
                <a:latin typeface="+mn-ea"/>
                <a:ea typeface="+mn-ea"/>
              </a:rPr>
              <a:t>】</a:t>
            </a:r>
            <a:endParaRPr lang="ja-JP" altLang="en-US" sz="1200" dirty="0">
              <a:solidFill>
                <a:srgbClr val="000000"/>
              </a:solidFill>
              <a:latin typeface="+mn-ea"/>
              <a:ea typeface="+mn-ea"/>
            </a:endParaRPr>
          </a:p>
        </p:txBody>
      </p:sp>
      <p:sp>
        <p:nvSpPr>
          <p:cNvPr id="45" name="Rectangle 6"/>
          <p:cNvSpPr>
            <a:spLocks noChangeArrowheads="1"/>
          </p:cNvSpPr>
          <p:nvPr/>
        </p:nvSpPr>
        <p:spPr bwMode="auto">
          <a:xfrm>
            <a:off x="355470" y="1503763"/>
            <a:ext cx="8494805" cy="340434"/>
          </a:xfrm>
          <a:prstGeom prst="rect">
            <a:avLst/>
          </a:prstGeom>
          <a:noFill/>
          <a:ln w="9525">
            <a:noFill/>
            <a:miter lim="800000"/>
            <a:headEnd/>
            <a:tailEnd/>
          </a:ln>
          <a:effectLst/>
        </p:spPr>
        <p:txBody>
          <a:bodyPr vert="horz" wrap="square" lIns="93302" tIns="46651" rIns="93302" bIns="46651" numCol="1" anchor="t" anchorCtr="0" compatLnSpc="1">
            <a:prstTxWarp prst="textNoShape">
              <a:avLst/>
            </a:prstTxWarp>
            <a:spAutoFit/>
          </a:bodyPr>
          <a:lstStyle/>
          <a:p>
            <a:pPr defTabSz="944655" eaLnBrk="0" hangingPunct="0"/>
            <a:r>
              <a:rPr lang="ja-JP" altLang="en-US" sz="1600" dirty="0">
                <a:solidFill>
                  <a:srgbClr val="000000"/>
                </a:solidFill>
                <a:latin typeface="+mn-ea"/>
                <a:ea typeface="+mn-ea"/>
                <a:cs typeface="ＭＳ Ｐゴシック" pitchFamily="50" charset="-128"/>
              </a:rPr>
              <a:t>◆ 整備主体：</a:t>
            </a:r>
            <a:r>
              <a:rPr lang="en-US" altLang="ja-JP" sz="1600" dirty="0">
                <a:solidFill>
                  <a:srgbClr val="000000"/>
                </a:solidFill>
                <a:latin typeface="+mn-ea"/>
                <a:ea typeface="+mn-ea"/>
                <a:cs typeface="ＭＳ Ｐゴシック" pitchFamily="50" charset="-128"/>
              </a:rPr>
              <a:t>(</a:t>
            </a:r>
            <a:r>
              <a:rPr lang="ja-JP" altLang="en-US" sz="1600" dirty="0">
                <a:solidFill>
                  <a:srgbClr val="000000"/>
                </a:solidFill>
                <a:latin typeface="+mn-ea"/>
                <a:ea typeface="+mn-ea"/>
                <a:cs typeface="ＭＳ Ｐゴシック" pitchFamily="50" charset="-128"/>
              </a:rPr>
              <a:t>地独</a:t>
            </a:r>
            <a:r>
              <a:rPr lang="en-US" altLang="ja-JP" sz="1600" dirty="0">
                <a:solidFill>
                  <a:srgbClr val="000000"/>
                </a:solidFill>
                <a:latin typeface="+mn-ea"/>
                <a:ea typeface="+mn-ea"/>
                <a:cs typeface="ＭＳ Ｐゴシック" pitchFamily="50" charset="-128"/>
              </a:rPr>
              <a:t>)</a:t>
            </a:r>
            <a:r>
              <a:rPr lang="ja-JP" altLang="en-US" sz="1600" dirty="0">
                <a:solidFill>
                  <a:srgbClr val="000000"/>
                </a:solidFill>
                <a:latin typeface="+mn-ea"/>
                <a:ea typeface="+mn-ea"/>
                <a:cs typeface="ＭＳ Ｐゴシック" pitchFamily="50" charset="-128"/>
              </a:rPr>
              <a:t>大阪健康安全基盤研究所</a:t>
            </a:r>
            <a:r>
              <a:rPr lang="en-US" altLang="ja-JP" sz="1600" dirty="0">
                <a:solidFill>
                  <a:srgbClr val="000000"/>
                </a:solidFill>
                <a:latin typeface="+mn-ea"/>
                <a:ea typeface="+mn-ea"/>
                <a:cs typeface="ＭＳ Ｐゴシック" pitchFamily="50" charset="-128"/>
              </a:rPr>
              <a:t>	</a:t>
            </a:r>
            <a:r>
              <a:rPr lang="ja-JP" altLang="en-US" sz="1600" dirty="0">
                <a:solidFill>
                  <a:srgbClr val="000000"/>
                </a:solidFill>
                <a:latin typeface="+mn-ea"/>
                <a:ea typeface="+mn-ea"/>
                <a:cs typeface="ＭＳ Ｐゴシック" pitchFamily="50" charset="-128"/>
              </a:rPr>
              <a:t>＜府市が施設整備費を補助＞</a:t>
            </a:r>
          </a:p>
        </p:txBody>
      </p:sp>
      <p:sp>
        <p:nvSpPr>
          <p:cNvPr id="46" name="Rectangle 6"/>
          <p:cNvSpPr>
            <a:spLocks noChangeArrowheads="1"/>
          </p:cNvSpPr>
          <p:nvPr/>
        </p:nvSpPr>
        <p:spPr bwMode="auto">
          <a:xfrm>
            <a:off x="355470" y="2299490"/>
            <a:ext cx="8136031" cy="340434"/>
          </a:xfrm>
          <a:prstGeom prst="rect">
            <a:avLst/>
          </a:prstGeom>
          <a:noFill/>
          <a:ln w="9525">
            <a:noFill/>
            <a:miter lim="800000"/>
            <a:headEnd/>
            <a:tailEnd/>
          </a:ln>
          <a:effectLst/>
        </p:spPr>
        <p:txBody>
          <a:bodyPr vert="horz" wrap="square" lIns="93302" tIns="46651" rIns="93302" bIns="46651" numCol="1" anchor="t" anchorCtr="0" compatLnSpc="1">
            <a:prstTxWarp prst="textNoShape">
              <a:avLst/>
            </a:prstTxWarp>
            <a:spAutoFit/>
          </a:bodyPr>
          <a:lstStyle/>
          <a:p>
            <a:pPr defTabSz="944655" eaLnBrk="0" hangingPunct="0"/>
            <a:r>
              <a:rPr lang="ja-JP" altLang="en-US" sz="1600" dirty="0">
                <a:solidFill>
                  <a:srgbClr val="000000"/>
                </a:solidFill>
                <a:latin typeface="+mn-ea"/>
                <a:ea typeface="+mn-ea"/>
                <a:cs typeface="ＭＳ Ｐゴシック" pitchFamily="50" charset="-128"/>
              </a:rPr>
              <a:t>◆ 施設配置</a:t>
            </a:r>
            <a:r>
              <a:rPr lang="ja-JP" altLang="en-US" sz="1600" dirty="0">
                <a:latin typeface="+mn-ea"/>
                <a:ea typeface="+mn-ea"/>
                <a:cs typeface="ＭＳ Ｐゴシック" pitchFamily="50" charset="-128"/>
              </a:rPr>
              <a:t>イメージ　</a:t>
            </a:r>
            <a:r>
              <a:rPr lang="ja-JP" altLang="en-US" sz="1600" dirty="0">
                <a:solidFill>
                  <a:srgbClr val="00B050"/>
                </a:solidFill>
                <a:latin typeface="+mn-ea"/>
                <a:ea typeface="+mn-ea"/>
                <a:cs typeface="ＭＳ Ｐゴシック" pitchFamily="50" charset="-128"/>
              </a:rPr>
              <a:t>　　　　</a:t>
            </a:r>
            <a:r>
              <a:rPr lang="ja-JP" altLang="en-US" sz="1600" dirty="0">
                <a:solidFill>
                  <a:srgbClr val="000000"/>
                </a:solidFill>
                <a:latin typeface="+mn-ea"/>
                <a:ea typeface="+mn-ea"/>
                <a:cs typeface="ＭＳ Ｐゴシック" pitchFamily="50" charset="-128"/>
              </a:rPr>
              <a:t>　　　　　　　　　　◆ 一元化施設イメージパース（⭐︎の位置より）</a:t>
            </a:r>
          </a:p>
        </p:txBody>
      </p:sp>
      <p:sp>
        <p:nvSpPr>
          <p:cNvPr id="13" name="二等辺三角形 15"/>
          <p:cNvSpPr/>
          <p:nvPr/>
        </p:nvSpPr>
        <p:spPr bwMode="auto">
          <a:xfrm rot="16200000" flipV="1">
            <a:off x="1388275" y="4757970"/>
            <a:ext cx="120573" cy="94047"/>
          </a:xfrm>
          <a:prstGeom prst="triangle">
            <a:avLst/>
          </a:prstGeom>
          <a:solidFill>
            <a:srgbClr val="0070C0"/>
          </a:solidFill>
          <a:ln w="222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4" name="正方形/長方形 13"/>
          <p:cNvSpPr/>
          <p:nvPr/>
        </p:nvSpPr>
        <p:spPr bwMode="auto">
          <a:xfrm>
            <a:off x="534420" y="4687429"/>
            <a:ext cx="858211" cy="261243"/>
          </a:xfrm>
          <a:prstGeom prst="rect">
            <a:avLst/>
          </a:prstGeom>
          <a:noFill/>
          <a:ln w="22225" cap="flat" cmpd="sng" algn="ctr">
            <a:no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r>
              <a:rPr lang="ja-JP" altLang="en-US" sz="1000" dirty="0">
                <a:solidFill>
                  <a:srgbClr val="000000"/>
                </a:solidFill>
                <a:ea typeface="ＭＳ Ｐゴシック" pitchFamily="50" charset="-128"/>
              </a:rPr>
              <a:t>車両出入口</a:t>
            </a:r>
          </a:p>
        </p:txBody>
      </p:sp>
      <p:grpSp>
        <p:nvGrpSpPr>
          <p:cNvPr id="9" name="グループ化 8"/>
          <p:cNvGrpSpPr/>
          <p:nvPr/>
        </p:nvGrpSpPr>
        <p:grpSpPr>
          <a:xfrm>
            <a:off x="1566317" y="3330712"/>
            <a:ext cx="1778000" cy="3263900"/>
            <a:chOff x="1566317" y="3330712"/>
            <a:chExt cx="1778000" cy="3263900"/>
          </a:xfrm>
        </p:grpSpPr>
        <p:pic>
          <p:nvPicPr>
            <p:cNvPr id="5" name="図 4">
              <a:extLst>
                <a:ext uri="{FF2B5EF4-FFF2-40B4-BE49-F238E27FC236}">
                  <a16:creationId xmlns:a16="http://schemas.microsoft.com/office/drawing/2014/main" id="{BD98A401-1D6F-7B40-9CCD-C00608067A0F}"/>
                </a:ext>
              </a:extLst>
            </p:cNvPr>
            <p:cNvPicPr>
              <a:picLocks noChangeAspect="1"/>
            </p:cNvPicPr>
            <p:nvPr/>
          </p:nvPicPr>
          <p:blipFill>
            <a:blip r:embed="rId4"/>
            <a:stretch>
              <a:fillRect/>
            </a:stretch>
          </p:blipFill>
          <p:spPr>
            <a:xfrm rot="16200000">
              <a:off x="823367" y="4073662"/>
              <a:ext cx="3263900" cy="1778000"/>
            </a:xfrm>
            <a:prstGeom prst="rect">
              <a:avLst/>
            </a:prstGeom>
          </p:spPr>
        </p:pic>
        <p:sp>
          <p:nvSpPr>
            <p:cNvPr id="11" name="正方形/長方形 10"/>
            <p:cNvSpPr/>
            <p:nvPr/>
          </p:nvSpPr>
          <p:spPr bwMode="auto">
            <a:xfrm rot="16200000">
              <a:off x="1900554" y="5235816"/>
              <a:ext cx="1377873" cy="816292"/>
            </a:xfrm>
            <a:prstGeom prst="rect">
              <a:avLst/>
            </a:prstGeom>
            <a:solidFill>
              <a:srgbClr val="0070C0"/>
            </a:solidFill>
            <a:ln w="22225" cap="flat" cmpd="sng" algn="ctr">
              <a:solidFill>
                <a:schemeClr val="tx1"/>
              </a:solidFill>
              <a:prstDash val="solid"/>
              <a:round/>
              <a:headEnd type="none" w="med" len="med"/>
              <a:tailEnd type="none" w="med" len="med"/>
            </a:ln>
            <a:effectLst/>
          </p:spPr>
          <p:txBody>
            <a:bodyPr vert="horz" wrap="square" lIns="81629" tIns="140402" rIns="81629" bIns="140402" numCol="1" rtlCol="0" anchor="ctr" anchorCtr="0" compatLnSpc="1">
              <a:prstTxWarp prst="textNoShape">
                <a:avLst/>
              </a:prstTxWarp>
            </a:bodyPr>
            <a:lstStyle/>
            <a:p>
              <a:pPr algn="ctr" defTabSz="829361">
                <a:spcBef>
                  <a:spcPct val="20000"/>
                </a:spcBef>
                <a:buClr>
                  <a:srgbClr val="00007D"/>
                </a:buClr>
                <a:buSzPct val="75000"/>
              </a:pPr>
              <a:endParaRPr lang="ja-JP" altLang="en-US" sz="952" dirty="0">
                <a:solidFill>
                  <a:srgbClr val="FFFFFF"/>
                </a:solidFill>
                <a:ea typeface="ＭＳ Ｐゴシック" pitchFamily="50" charset="-128"/>
              </a:endParaRPr>
            </a:p>
          </p:txBody>
        </p:sp>
        <p:sp>
          <p:nvSpPr>
            <p:cNvPr id="12" name="正方形/長方形 11"/>
            <p:cNvSpPr/>
            <p:nvPr/>
          </p:nvSpPr>
          <p:spPr bwMode="auto">
            <a:xfrm rot="16200000">
              <a:off x="1740492" y="3498609"/>
              <a:ext cx="861716" cy="1069464"/>
            </a:xfrm>
            <a:prstGeom prst="rect">
              <a:avLst/>
            </a:prstGeom>
            <a:solidFill>
              <a:srgbClr val="0070C0"/>
            </a:solidFill>
            <a:ln w="22225" cap="flat" cmpd="sng" algn="ctr">
              <a:solidFill>
                <a:schemeClr val="tx1"/>
              </a:solidFill>
              <a:prstDash val="solid"/>
              <a:round/>
              <a:headEnd type="none" w="med" len="med"/>
              <a:tailEnd type="none" w="med" len="med"/>
            </a:ln>
            <a:effectLst/>
          </p:spPr>
          <p:txBody>
            <a:bodyPr vert="horz" wrap="square" lIns="81629" tIns="140402" rIns="81629" bIns="140402" numCol="1" rtlCol="0" anchor="ctr" anchorCtr="0" compatLnSpc="1">
              <a:prstTxWarp prst="textNoShape">
                <a:avLst/>
              </a:prstTxWarp>
            </a:bodyPr>
            <a:lstStyle/>
            <a:p>
              <a:pPr algn="ctr" defTabSz="829361">
                <a:spcBef>
                  <a:spcPct val="20000"/>
                </a:spcBef>
                <a:buClr>
                  <a:srgbClr val="00007D"/>
                </a:buClr>
                <a:buSzPct val="75000"/>
              </a:pPr>
              <a:endParaRPr lang="ja-JP" altLang="en-US" sz="907" dirty="0">
                <a:solidFill>
                  <a:srgbClr val="FFFFFF"/>
                </a:solidFill>
                <a:ea typeface="ＭＳ Ｐゴシック" pitchFamily="50" charset="-128"/>
              </a:endParaRPr>
            </a:p>
          </p:txBody>
        </p:sp>
        <p:sp>
          <p:nvSpPr>
            <p:cNvPr id="15" name="正方形/長方形 14"/>
            <p:cNvSpPr/>
            <p:nvPr/>
          </p:nvSpPr>
          <p:spPr bwMode="auto">
            <a:xfrm rot="16200000">
              <a:off x="2400033" y="4739021"/>
              <a:ext cx="301400" cy="130607"/>
            </a:xfrm>
            <a:prstGeom prst="rect">
              <a:avLst/>
            </a:prstGeom>
            <a:solidFill>
              <a:srgbClr val="0070C0"/>
            </a:solidFill>
            <a:ln w="222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6" name="フローチャート : 論理積ゲート 14"/>
            <p:cNvSpPr/>
            <p:nvPr/>
          </p:nvSpPr>
          <p:spPr bwMode="auto">
            <a:xfrm rot="16200000" flipH="1">
              <a:off x="2065919" y="4132191"/>
              <a:ext cx="223669" cy="887687"/>
            </a:xfrm>
            <a:custGeom>
              <a:avLst/>
              <a:gdLst>
                <a:gd name="connsiteX0" fmla="*/ 0 w 266888"/>
                <a:gd name="connsiteY0" fmla="*/ 0 h 914509"/>
                <a:gd name="connsiteX1" fmla="*/ 133444 w 266888"/>
                <a:gd name="connsiteY1" fmla="*/ 0 h 914509"/>
                <a:gd name="connsiteX2" fmla="*/ 266888 w 266888"/>
                <a:gd name="connsiteY2" fmla="*/ 457255 h 914509"/>
                <a:gd name="connsiteX3" fmla="*/ 133444 w 266888"/>
                <a:gd name="connsiteY3" fmla="*/ 914510 h 914509"/>
                <a:gd name="connsiteX4" fmla="*/ 0 w 266888"/>
                <a:gd name="connsiteY4" fmla="*/ 914509 h 914509"/>
                <a:gd name="connsiteX5" fmla="*/ 0 w 266888"/>
                <a:gd name="connsiteY5" fmla="*/ 0 h 914509"/>
                <a:gd name="connsiteX0" fmla="*/ 0 w 269855"/>
                <a:gd name="connsiteY0" fmla="*/ 0 h 914510"/>
                <a:gd name="connsiteX1" fmla="*/ 133444 w 269855"/>
                <a:gd name="connsiteY1" fmla="*/ 0 h 914510"/>
                <a:gd name="connsiteX2" fmla="*/ 266888 w 269855"/>
                <a:gd name="connsiteY2" fmla="*/ 457255 h 914510"/>
                <a:gd name="connsiteX3" fmla="*/ 191586 w 269855"/>
                <a:gd name="connsiteY3" fmla="*/ 914510 h 914510"/>
                <a:gd name="connsiteX4" fmla="*/ 0 w 269855"/>
                <a:gd name="connsiteY4" fmla="*/ 914509 h 914510"/>
                <a:gd name="connsiteX5" fmla="*/ 0 w 269855"/>
                <a:gd name="connsiteY5" fmla="*/ 0 h 914510"/>
                <a:gd name="connsiteX0" fmla="*/ 0 w 267156"/>
                <a:gd name="connsiteY0" fmla="*/ 0 h 914510"/>
                <a:gd name="connsiteX1" fmla="*/ 196871 w 267156"/>
                <a:gd name="connsiteY1" fmla="*/ 0 h 914510"/>
                <a:gd name="connsiteX2" fmla="*/ 266888 w 267156"/>
                <a:gd name="connsiteY2" fmla="*/ 457255 h 914510"/>
                <a:gd name="connsiteX3" fmla="*/ 191586 w 267156"/>
                <a:gd name="connsiteY3" fmla="*/ 914510 h 914510"/>
                <a:gd name="connsiteX4" fmla="*/ 0 w 267156"/>
                <a:gd name="connsiteY4" fmla="*/ 914509 h 914510"/>
                <a:gd name="connsiteX5" fmla="*/ 0 w 267156"/>
                <a:gd name="connsiteY5" fmla="*/ 0 h 91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 h="914510">
                  <a:moveTo>
                    <a:pt x="0" y="0"/>
                  </a:moveTo>
                  <a:lnTo>
                    <a:pt x="196871" y="0"/>
                  </a:lnTo>
                  <a:cubicBezTo>
                    <a:pt x="270570" y="0"/>
                    <a:pt x="267769" y="304837"/>
                    <a:pt x="266888" y="457255"/>
                  </a:cubicBezTo>
                  <a:cubicBezTo>
                    <a:pt x="266007" y="609673"/>
                    <a:pt x="265285" y="914510"/>
                    <a:pt x="191586" y="914510"/>
                  </a:cubicBezTo>
                  <a:lnTo>
                    <a:pt x="0" y="914509"/>
                  </a:lnTo>
                  <a:lnTo>
                    <a:pt x="0" y="0"/>
                  </a:lnTo>
                  <a:close/>
                </a:path>
              </a:pathLst>
            </a:custGeom>
            <a:solidFill>
              <a:srgbClr val="0070C0"/>
            </a:solidFill>
            <a:ln w="222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7" name="フローチャート : 論理積ゲート 30"/>
            <p:cNvSpPr/>
            <p:nvPr/>
          </p:nvSpPr>
          <p:spPr bwMode="auto">
            <a:xfrm rot="16200000">
              <a:off x="2090108" y="3111054"/>
              <a:ext cx="143484" cy="829452"/>
            </a:xfrm>
            <a:prstGeom prst="flowChartDelay">
              <a:avLst/>
            </a:prstGeom>
            <a:solidFill>
              <a:srgbClr val="0070C0"/>
            </a:solidFill>
            <a:ln w="222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grpSp>
      <p:sp>
        <p:nvSpPr>
          <p:cNvPr id="39" name="正方形/長方形 38"/>
          <p:cNvSpPr/>
          <p:nvPr/>
        </p:nvSpPr>
        <p:spPr bwMode="auto">
          <a:xfrm rot="16200000">
            <a:off x="2412474" y="2694273"/>
            <a:ext cx="206643" cy="963679"/>
          </a:xfrm>
          <a:prstGeom prst="rect">
            <a:avLst/>
          </a:prstGeom>
          <a:noFill/>
          <a:ln w="22225" cap="flat" cmpd="sng" algn="ctr">
            <a:noFill/>
            <a:prstDash val="solid"/>
            <a:round/>
            <a:headEnd type="none" w="med" len="med"/>
            <a:tailEnd type="none" w="med" len="med"/>
          </a:ln>
          <a:effectLst/>
        </p:spPr>
        <p:txBody>
          <a:bodyPr rot="0" spcFirstLastPara="0" vertOverflow="overflow" horzOverflow="overflow" vert="eaVert"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r>
              <a:rPr lang="ja-JP" altLang="en-US" sz="1000" dirty="0">
                <a:solidFill>
                  <a:srgbClr val="000000"/>
                </a:solidFill>
                <a:ea typeface="ＭＳ Ｐゴシック" pitchFamily="50" charset="-128"/>
              </a:rPr>
              <a:t>中央大通り</a:t>
            </a:r>
          </a:p>
        </p:txBody>
      </p:sp>
      <p:sp>
        <p:nvSpPr>
          <p:cNvPr id="5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6.</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施設一元化に向けた取り組み</a:t>
            </a:r>
            <a:endParaRPr lang="ja-JP" altLang="en-US" sz="2800" dirty="0">
              <a:solidFill>
                <a:schemeClr val="bg1"/>
              </a:solidFill>
              <a:latin typeface="+mn-ea"/>
              <a:ea typeface="+mn-ea"/>
              <a:cs typeface="HG丸ｺﾞｼｯｸM-PRO"/>
            </a:endParaRPr>
          </a:p>
        </p:txBody>
      </p:sp>
      <p:sp>
        <p:nvSpPr>
          <p:cNvPr id="23"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sz="1200" b="1" smtClean="0">
                <a:latin typeface="Arial" charset="0"/>
                <a:ea typeface="Arial" charset="0"/>
                <a:cs typeface="Arial" charset="0"/>
              </a:rPr>
              <a:pPr/>
              <a:t>26</a:t>
            </a:fld>
            <a:endParaRPr lang="ja-JP" altLang="en-US" sz="1200" b="1" dirty="0">
              <a:latin typeface="Arial" charset="0"/>
              <a:ea typeface="Arial" charset="0"/>
              <a:cs typeface="Arial" charset="0"/>
            </a:endParaRPr>
          </a:p>
        </p:txBody>
      </p:sp>
      <p:cxnSp>
        <p:nvCxnSpPr>
          <p:cNvPr id="3" name="直線コネクタ 2"/>
          <p:cNvCxnSpPr/>
          <p:nvPr/>
        </p:nvCxnSpPr>
        <p:spPr>
          <a:xfrm flipH="1">
            <a:off x="3592982" y="2987904"/>
            <a:ext cx="118212" cy="25538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3582763" y="3243286"/>
            <a:ext cx="22235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3709994" y="2987904"/>
            <a:ext cx="0" cy="638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3572623" y="3442586"/>
            <a:ext cx="2645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3569501" y="2749755"/>
            <a:ext cx="295274" cy="276999"/>
          </a:xfrm>
          <a:prstGeom prst="rect">
            <a:avLst/>
          </a:prstGeom>
          <a:noFill/>
        </p:spPr>
        <p:txBody>
          <a:bodyPr wrap="none" rtlCol="0">
            <a:spAutoFit/>
          </a:bodyPr>
          <a:lstStyle/>
          <a:p>
            <a:r>
              <a:rPr kumimoji="1" lang="en-US" altLang="ja-JP" sz="1200" dirty="0">
                <a:solidFill>
                  <a:srgbClr val="0070C0"/>
                </a:solidFill>
              </a:rPr>
              <a:t>N</a:t>
            </a:r>
            <a:endParaRPr kumimoji="1" lang="ja-JP" altLang="en-US" sz="1200" dirty="0">
              <a:solidFill>
                <a:srgbClr val="0070C0"/>
              </a:solidFill>
            </a:endParaRPr>
          </a:p>
        </p:txBody>
      </p:sp>
      <p:cxnSp>
        <p:nvCxnSpPr>
          <p:cNvPr id="6" name="直線矢印コネクタ 5"/>
          <p:cNvCxnSpPr/>
          <p:nvPr/>
        </p:nvCxnSpPr>
        <p:spPr>
          <a:xfrm rot="16200000">
            <a:off x="1258503" y="5995793"/>
            <a:ext cx="260033" cy="259434"/>
          </a:xfrm>
          <a:prstGeom prst="straightConnector1">
            <a:avLst/>
          </a:prstGeom>
          <a:ln w="25400">
            <a:headEnd type="oval"/>
            <a:tailEnd type="triangle"/>
          </a:ln>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929866" y="6307947"/>
            <a:ext cx="344966" cy="276999"/>
          </a:xfrm>
          <a:prstGeom prst="rect">
            <a:avLst/>
          </a:prstGeom>
          <a:noFill/>
        </p:spPr>
        <p:txBody>
          <a:bodyPr wrap="none" rtlCol="0">
            <a:spAutoFit/>
          </a:bodyPr>
          <a:lstStyle/>
          <a:p>
            <a:r>
              <a:rPr lang="ja-JP" altLang="en-US" sz="1200" b="1"/>
              <a:t>⭐︎</a:t>
            </a:r>
            <a:endParaRPr kumimoji="1" lang="ja-JP" altLang="en-US" sz="1200" b="1" dirty="0"/>
          </a:p>
        </p:txBody>
      </p:sp>
      <p:sp>
        <p:nvSpPr>
          <p:cNvPr id="7" name="正方形/長方形 6"/>
          <p:cNvSpPr/>
          <p:nvPr/>
        </p:nvSpPr>
        <p:spPr>
          <a:xfrm>
            <a:off x="2099686" y="5367725"/>
            <a:ext cx="1010714" cy="553998"/>
          </a:xfrm>
          <a:prstGeom prst="rect">
            <a:avLst/>
          </a:prstGeom>
        </p:spPr>
        <p:txBody>
          <a:bodyPr wrap="square">
            <a:spAutoFit/>
          </a:bodyPr>
          <a:lstStyle/>
          <a:p>
            <a:pPr algn="ctr"/>
            <a:r>
              <a:rPr lang="ja-JP" altLang="en-US" sz="1600" b="1">
                <a:solidFill>
                  <a:schemeClr val="bg1"/>
                </a:solidFill>
                <a:latin typeface="+mn-ea"/>
                <a:ea typeface="+mn-ea"/>
              </a:rPr>
              <a:t>南館</a:t>
            </a:r>
            <a:endParaRPr lang="en-US" altLang="ja-JP" sz="1600" b="1" dirty="0">
              <a:solidFill>
                <a:schemeClr val="bg1"/>
              </a:solidFill>
              <a:latin typeface="+mn-ea"/>
              <a:ea typeface="+mn-ea"/>
            </a:endParaRPr>
          </a:p>
          <a:p>
            <a:pPr algn="ctr"/>
            <a:r>
              <a:rPr lang="ja-JP" altLang="en-US" sz="1400">
                <a:solidFill>
                  <a:schemeClr val="bg1"/>
                </a:solidFill>
                <a:latin typeface="+mn-ea"/>
                <a:ea typeface="+mn-ea"/>
              </a:rPr>
              <a:t>地上</a:t>
            </a:r>
            <a:r>
              <a:rPr lang="en-US" altLang="ja-JP" sz="1400" dirty="0">
                <a:solidFill>
                  <a:schemeClr val="bg1"/>
                </a:solidFill>
                <a:latin typeface="+mn-ea"/>
                <a:ea typeface="+mn-ea"/>
              </a:rPr>
              <a:t>8</a:t>
            </a:r>
            <a:r>
              <a:rPr lang="ja-JP" altLang="en-US" sz="1400" dirty="0">
                <a:solidFill>
                  <a:schemeClr val="bg1"/>
                </a:solidFill>
                <a:latin typeface="+mn-ea"/>
                <a:ea typeface="+mn-ea"/>
              </a:rPr>
              <a:t>階建</a:t>
            </a:r>
          </a:p>
        </p:txBody>
      </p:sp>
      <p:sp>
        <p:nvSpPr>
          <p:cNvPr id="36" name="正方形/長方形 35"/>
          <p:cNvSpPr/>
          <p:nvPr/>
        </p:nvSpPr>
        <p:spPr>
          <a:xfrm>
            <a:off x="1639401" y="3561181"/>
            <a:ext cx="1070996" cy="954107"/>
          </a:xfrm>
          <a:prstGeom prst="rect">
            <a:avLst/>
          </a:prstGeom>
        </p:spPr>
        <p:txBody>
          <a:bodyPr wrap="square">
            <a:spAutoFit/>
          </a:bodyPr>
          <a:lstStyle/>
          <a:p>
            <a:pPr algn="ctr"/>
            <a:r>
              <a:rPr lang="ja-JP" altLang="en-US" sz="1600" b="1">
                <a:solidFill>
                  <a:schemeClr val="bg1"/>
                </a:solidFill>
                <a:latin typeface="+mn-ea"/>
                <a:ea typeface="+mn-ea"/>
              </a:rPr>
              <a:t>北館</a:t>
            </a:r>
            <a:endParaRPr lang="en-US" altLang="ja-JP" sz="1600" b="1" dirty="0">
              <a:solidFill>
                <a:schemeClr val="bg1"/>
              </a:solidFill>
              <a:latin typeface="+mn-ea"/>
              <a:ea typeface="+mn-ea"/>
            </a:endParaRPr>
          </a:p>
          <a:p>
            <a:pPr algn="ctr"/>
            <a:r>
              <a:rPr lang="ja-JP" altLang="en-US" sz="1000">
                <a:solidFill>
                  <a:schemeClr val="bg1"/>
                </a:solidFill>
                <a:latin typeface="+mn-ea"/>
                <a:ea typeface="+mn-ea"/>
              </a:rPr>
              <a:t>（</a:t>
            </a:r>
            <a:r>
              <a:rPr lang="ja-JP" altLang="en-US" sz="1000" dirty="0">
                <a:solidFill>
                  <a:schemeClr val="bg1"/>
                </a:solidFill>
                <a:latin typeface="+mn-ea"/>
                <a:ea typeface="+mn-ea"/>
              </a:rPr>
              <a:t>旧健康科学センタービル改修）</a:t>
            </a:r>
            <a:endParaRPr lang="en-US" altLang="ja-JP" sz="1000" dirty="0">
              <a:solidFill>
                <a:schemeClr val="bg1"/>
              </a:solidFill>
              <a:latin typeface="+mn-ea"/>
              <a:ea typeface="+mn-ea"/>
            </a:endParaRPr>
          </a:p>
          <a:p>
            <a:pPr algn="ctr"/>
            <a:r>
              <a:rPr lang="ja-JP" altLang="en-US" sz="1000" dirty="0">
                <a:solidFill>
                  <a:schemeClr val="bg1"/>
                </a:solidFill>
                <a:latin typeface="+mn-ea"/>
                <a:ea typeface="+mn-ea"/>
              </a:rPr>
              <a:t>地上</a:t>
            </a:r>
            <a:r>
              <a:rPr lang="en-US" altLang="ja-JP" sz="1000" dirty="0">
                <a:solidFill>
                  <a:schemeClr val="bg1"/>
                </a:solidFill>
                <a:latin typeface="+mn-ea"/>
                <a:ea typeface="+mn-ea"/>
              </a:rPr>
              <a:t>13</a:t>
            </a:r>
            <a:r>
              <a:rPr lang="ja-JP" altLang="en-US" sz="1000" dirty="0">
                <a:solidFill>
                  <a:schemeClr val="bg1"/>
                </a:solidFill>
                <a:latin typeface="+mn-ea"/>
                <a:ea typeface="+mn-ea"/>
              </a:rPr>
              <a:t>階</a:t>
            </a:r>
            <a:endParaRPr lang="en-US" altLang="ja-JP" sz="1000" dirty="0">
              <a:solidFill>
                <a:schemeClr val="bg1"/>
              </a:solidFill>
              <a:latin typeface="+mn-ea"/>
              <a:ea typeface="+mn-ea"/>
            </a:endParaRPr>
          </a:p>
          <a:p>
            <a:pPr algn="ctr"/>
            <a:r>
              <a:rPr lang="ja-JP" altLang="en-US" sz="1000" dirty="0">
                <a:solidFill>
                  <a:schemeClr val="bg1"/>
                </a:solidFill>
                <a:latin typeface="+mn-ea"/>
                <a:ea typeface="+mn-ea"/>
              </a:rPr>
              <a:t>地下</a:t>
            </a:r>
            <a:r>
              <a:rPr lang="en-US" altLang="ja-JP" sz="1000" dirty="0">
                <a:solidFill>
                  <a:schemeClr val="bg1"/>
                </a:solidFill>
                <a:latin typeface="+mn-ea"/>
                <a:ea typeface="+mn-ea"/>
              </a:rPr>
              <a:t>1</a:t>
            </a:r>
            <a:r>
              <a:rPr lang="ja-JP" altLang="en-US" sz="1000" dirty="0">
                <a:solidFill>
                  <a:schemeClr val="bg1"/>
                </a:solidFill>
                <a:latin typeface="+mn-ea"/>
                <a:ea typeface="+mn-ea"/>
              </a:rPr>
              <a:t>階建</a:t>
            </a:r>
          </a:p>
        </p:txBody>
      </p:sp>
    </p:spTree>
    <p:extLst>
      <p:ext uri="{BB962C8B-B14F-4D97-AF65-F5344CB8AC3E}">
        <p14:creationId xmlns:p14="http://schemas.microsoft.com/office/powerpoint/2010/main" val="3595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451413" y="6047545"/>
            <a:ext cx="8532711" cy="596400"/>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3</a:t>
            </a:fld>
            <a:endParaRPr kumimoji="1" lang="ja-JP" altLang="en-US" b="1" dirty="0">
              <a:latin typeface="Arial" charset="0"/>
              <a:ea typeface="Arial" charset="0"/>
              <a:cs typeface="Arial" charset="0"/>
            </a:endParaRPr>
          </a:p>
        </p:txBody>
      </p:sp>
      <p:sp>
        <p:nvSpPr>
          <p:cNvPr id="18" name="角丸四角形 17"/>
          <p:cNvSpPr/>
          <p:nvPr/>
        </p:nvSpPr>
        <p:spPr>
          <a:xfrm>
            <a:off x="2471511" y="4094966"/>
            <a:ext cx="4353237" cy="44267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en-US" altLang="ja-JP" sz="2000" b="1" dirty="0">
                <a:solidFill>
                  <a:schemeClr val="tx1"/>
                </a:solidFill>
                <a:latin typeface="+mn-ea"/>
                <a:cs typeface="HGMaruGothicMPRO" charset="-128"/>
              </a:rPr>
              <a:t>2017</a:t>
            </a:r>
            <a:r>
              <a:rPr lang="ja-JP" altLang="en-US" sz="2000" b="1" dirty="0">
                <a:solidFill>
                  <a:schemeClr val="tx1"/>
                </a:solidFill>
                <a:latin typeface="+mn-ea"/>
                <a:cs typeface="HGMaruGothicMPRO" charset="-128"/>
              </a:rPr>
              <a:t>年</a:t>
            </a:r>
            <a:r>
              <a:rPr lang="en-US" altLang="ja-JP" sz="2000" b="1" dirty="0">
                <a:solidFill>
                  <a:schemeClr val="tx1"/>
                </a:solidFill>
                <a:latin typeface="+mn-ea"/>
                <a:cs typeface="HGMaruGothicMPRO" charset="-128"/>
              </a:rPr>
              <a:t>4</a:t>
            </a:r>
            <a:r>
              <a:rPr lang="ja-JP" altLang="en-US" sz="2000" b="1" dirty="0">
                <a:solidFill>
                  <a:schemeClr val="tx1"/>
                </a:solidFill>
                <a:latin typeface="+mn-ea"/>
                <a:cs typeface="HGMaruGothicMPRO" charset="-128"/>
              </a:rPr>
              <a:t>月　統合・独立行政法人化</a:t>
            </a:r>
          </a:p>
        </p:txBody>
      </p:sp>
      <p:pic>
        <p:nvPicPr>
          <p:cNvPr id="19" name="図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102" y="2191217"/>
            <a:ext cx="2290937" cy="167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p:cNvPicPr>
            <a:picLocks noChangeAspect="1"/>
          </p:cNvPicPr>
          <p:nvPr/>
        </p:nvPicPr>
        <p:blipFill>
          <a:blip r:embed="rId3"/>
          <a:stretch>
            <a:fillRect/>
          </a:stretch>
        </p:blipFill>
        <p:spPr>
          <a:xfrm>
            <a:off x="5850668" y="2196889"/>
            <a:ext cx="1769332" cy="1671036"/>
          </a:xfrm>
          <a:prstGeom prst="rect">
            <a:avLst/>
          </a:prstGeom>
        </p:spPr>
      </p:pic>
      <p:sp>
        <p:nvSpPr>
          <p:cNvPr id="27" name="テキスト ボックス 26"/>
          <p:cNvSpPr txBox="1"/>
          <p:nvPr/>
        </p:nvSpPr>
        <p:spPr>
          <a:xfrm>
            <a:off x="4815227" y="1514109"/>
            <a:ext cx="3352200" cy="707886"/>
          </a:xfrm>
          <a:prstGeom prst="rect">
            <a:avLst/>
          </a:prstGeom>
          <a:noFill/>
        </p:spPr>
        <p:txBody>
          <a:bodyPr vert="horz"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18DE3"/>
                </a:solidFill>
                <a:latin typeface="+mn-ea"/>
                <a:ea typeface="+mn-ea"/>
                <a:cs typeface="HG丸ｺﾞｼｯｸM-PRO"/>
              </a:rPr>
              <a:t>大阪市立環境科学研究所</a:t>
            </a:r>
            <a:endParaRPr lang="en-US" altLang="ja-JP" sz="2000" b="1" dirty="0">
              <a:solidFill>
                <a:srgbClr val="118DE3"/>
              </a:solidFill>
              <a:latin typeface="+mn-ea"/>
              <a:ea typeface="+mn-ea"/>
              <a:cs typeface="HG丸ｺﾞｼｯｸM-PRO"/>
            </a:endParaRPr>
          </a:p>
          <a:p>
            <a:r>
              <a:rPr lang="ja-JP" altLang="en-US" sz="2000" b="1" dirty="0">
                <a:solidFill>
                  <a:srgbClr val="118DE3"/>
                </a:solidFill>
                <a:latin typeface="+mn-ea"/>
                <a:ea typeface="+mn-ea"/>
                <a:cs typeface="HG丸ｺﾞｼｯｸM-PRO"/>
              </a:rPr>
              <a:t>（</a:t>
            </a:r>
            <a:r>
              <a:rPr lang="en-US" altLang="ja-JP" sz="1800" b="1" dirty="0">
                <a:solidFill>
                  <a:srgbClr val="118DE3"/>
                </a:solidFill>
                <a:latin typeface="+mn-ea"/>
                <a:ea typeface="+mn-ea"/>
                <a:cs typeface="HG丸ｺﾞｼｯｸM-PRO"/>
              </a:rPr>
              <a:t>1906</a:t>
            </a:r>
            <a:r>
              <a:rPr lang="ja-JP" altLang="en-US" sz="1800" b="1" dirty="0">
                <a:solidFill>
                  <a:srgbClr val="118DE3"/>
                </a:solidFill>
                <a:latin typeface="+mn-ea"/>
                <a:ea typeface="+mn-ea"/>
                <a:cs typeface="HG丸ｺﾞｼｯｸM-PRO"/>
              </a:rPr>
              <a:t>年　市立大阪衛生試験所）</a:t>
            </a:r>
          </a:p>
        </p:txBody>
      </p:sp>
      <p:sp>
        <p:nvSpPr>
          <p:cNvPr id="28" name="テキスト ボックス 9"/>
          <p:cNvSpPr txBox="1">
            <a:spLocks noChangeArrowheads="1"/>
          </p:cNvSpPr>
          <p:nvPr/>
        </p:nvSpPr>
        <p:spPr bwMode="auto">
          <a:xfrm>
            <a:off x="567715" y="1546856"/>
            <a:ext cx="321079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61075"/>
                </a:solidFill>
                <a:latin typeface="+mn-ea"/>
                <a:ea typeface="+mn-ea"/>
                <a:cs typeface="HG丸ｺﾞｼｯｸM-PRO"/>
              </a:rPr>
              <a:t>大阪府立公衆衛生研究所</a:t>
            </a:r>
            <a:r>
              <a:rPr lang="ja-JP" altLang="en-US" sz="1800" b="1" dirty="0">
                <a:solidFill>
                  <a:srgbClr val="161075"/>
                </a:solidFill>
                <a:latin typeface="+mn-ea"/>
                <a:ea typeface="+mn-ea"/>
                <a:cs typeface="HG丸ｺﾞｼｯｸM-PRO"/>
              </a:rPr>
              <a:t>（</a:t>
            </a:r>
            <a:r>
              <a:rPr lang="en-US" altLang="ja-JP" sz="1800" b="1" dirty="0">
                <a:solidFill>
                  <a:srgbClr val="161075"/>
                </a:solidFill>
                <a:latin typeface="+mn-ea"/>
                <a:ea typeface="+mn-ea"/>
                <a:cs typeface="HG丸ｺﾞｼｯｸM-PRO"/>
              </a:rPr>
              <a:t>1880</a:t>
            </a:r>
            <a:r>
              <a:rPr lang="ja-JP" altLang="en-US" sz="1800" b="1" dirty="0">
                <a:solidFill>
                  <a:srgbClr val="161075"/>
                </a:solidFill>
                <a:latin typeface="+mn-ea"/>
                <a:ea typeface="+mn-ea"/>
                <a:cs typeface="HG丸ｺﾞｼｯｸM-PRO"/>
              </a:rPr>
              <a:t>年　警察部衛生課）</a:t>
            </a:r>
          </a:p>
        </p:txBody>
      </p:sp>
      <p:sp>
        <p:nvSpPr>
          <p:cNvPr id="29" name="タイトル 1"/>
          <p:cNvSpPr txBox="1">
            <a:spLocks/>
          </p:cNvSpPr>
          <p:nvPr/>
        </p:nvSpPr>
        <p:spPr bwMode="auto">
          <a:xfrm>
            <a:off x="1122218" y="877944"/>
            <a:ext cx="6899564" cy="50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大阪健康安全基盤研究所の創設</a:t>
            </a:r>
          </a:p>
        </p:txBody>
      </p:sp>
      <p:sp>
        <p:nvSpPr>
          <p:cNvPr id="2" name="右矢印 1"/>
          <p:cNvSpPr/>
          <p:nvPr/>
        </p:nvSpPr>
        <p:spPr>
          <a:xfrm rot="2678151">
            <a:off x="3426327" y="3017344"/>
            <a:ext cx="632599" cy="5642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5" name="下矢印 4"/>
          <p:cNvSpPr/>
          <p:nvPr/>
        </p:nvSpPr>
        <p:spPr>
          <a:xfrm rot="2737731">
            <a:off x="5051578" y="2982783"/>
            <a:ext cx="554505" cy="6111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pic>
        <p:nvPicPr>
          <p:cNvPr id="31" name="図 30"/>
          <p:cNvPicPr/>
          <p:nvPr/>
        </p:nvPicPr>
        <p:blipFill>
          <a:blip r:embed="rId4" cstate="print">
            <a:extLst>
              <a:ext uri="{28A0092B-C50C-407E-A947-70E740481C1C}">
                <a14:useLocalDpi xmlns:a14="http://schemas.microsoft.com/office/drawing/2010/main" val="0"/>
              </a:ext>
            </a:extLst>
          </a:blip>
          <a:stretch>
            <a:fillRect/>
          </a:stretch>
        </p:blipFill>
        <p:spPr>
          <a:xfrm>
            <a:off x="4131404" y="2910680"/>
            <a:ext cx="881192" cy="1130586"/>
          </a:xfrm>
          <a:prstGeom prst="rect">
            <a:avLst/>
          </a:prstGeom>
        </p:spPr>
      </p:pic>
      <p:sp>
        <p:nvSpPr>
          <p:cNvPr id="7" name="テキスト ボックス 6"/>
          <p:cNvSpPr txBox="1"/>
          <p:nvPr/>
        </p:nvSpPr>
        <p:spPr>
          <a:xfrm>
            <a:off x="683756" y="6193992"/>
            <a:ext cx="7776488" cy="338554"/>
          </a:xfrm>
          <a:prstGeom prst="rect">
            <a:avLst/>
          </a:prstGeom>
          <a:noFill/>
        </p:spPr>
        <p:txBody>
          <a:bodyPr wrap="none" rtlCol="0">
            <a:spAutoFit/>
          </a:bodyPr>
          <a:lstStyle/>
          <a:p>
            <a:r>
              <a:rPr kumimoji="1" lang="ja-JP" altLang="en-US" sz="1600" dirty="0">
                <a:latin typeface="+mn-ea"/>
                <a:ea typeface="+mn-ea"/>
              </a:rPr>
              <a:t>地域とともに健康な未来へ</a:t>
            </a:r>
            <a:r>
              <a:rPr lang="ja-JP" altLang="en-US" sz="1600" dirty="0">
                <a:latin typeface="+mn-ea"/>
                <a:ea typeface="+mn-ea"/>
              </a:rPr>
              <a:t>　</a:t>
            </a:r>
            <a:r>
              <a:rPr lang="en-US" altLang="ja-JP" sz="1600" dirty="0">
                <a:latin typeface="+mn-ea"/>
                <a:ea typeface="+mn-ea"/>
              </a:rPr>
              <a:t>〜</a:t>
            </a:r>
            <a:r>
              <a:rPr lang="ja-JP" altLang="en-US" sz="1600" dirty="0">
                <a:latin typeface="+mn-ea"/>
                <a:ea typeface="+mn-ea"/>
              </a:rPr>
              <a:t>公衆衛生の向上に寄与し、人々の健康増進に貢献する</a:t>
            </a:r>
            <a:r>
              <a:rPr lang="en-US" altLang="ja-JP" sz="1600" dirty="0">
                <a:latin typeface="+mn-ea"/>
                <a:ea typeface="+mn-ea"/>
              </a:rPr>
              <a:t>〜</a:t>
            </a:r>
            <a:endParaRPr kumimoji="1" lang="ja-JP" altLang="en-US" sz="1600" dirty="0">
              <a:latin typeface="+mn-ea"/>
              <a:ea typeface="+mn-ea"/>
            </a:endParaRPr>
          </a:p>
        </p:txBody>
      </p:sp>
      <p:sp>
        <p:nvSpPr>
          <p:cNvPr id="14" name="正方形/長方形 13"/>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sp>
        <p:nvSpPr>
          <p:cNvPr id="16" name="テキスト ボックス 15"/>
          <p:cNvSpPr txBox="1"/>
          <p:nvPr/>
        </p:nvSpPr>
        <p:spPr>
          <a:xfrm>
            <a:off x="509563" y="4910110"/>
            <a:ext cx="8416409" cy="830997"/>
          </a:xfrm>
          <a:prstGeom prst="rect">
            <a:avLst/>
          </a:prstGeom>
          <a:noFill/>
        </p:spPr>
        <p:txBody>
          <a:bodyPr wrap="square" rtlCol="0">
            <a:spAutoFit/>
          </a:bodyPr>
          <a:lstStyle/>
          <a:p>
            <a:r>
              <a:rPr lang="ja-JP" altLang="en-US" sz="1600" dirty="0">
                <a:latin typeface="+mn-ea"/>
                <a:ea typeface="+mn-ea"/>
              </a:rPr>
              <a:t>公衆衛生に係る調査研究、試験検査及び研修指導並びに公衆衛生情報等の収集、解析、提供等の業務を通じて、健康危機事象への積極的な対応をはじめ、行政機関等への科学的かつ技術的な支援を行い、もって住民の健康増進及び生活の安全確保に寄与することを目的とする。</a:t>
            </a:r>
          </a:p>
        </p:txBody>
      </p:sp>
      <p:sp>
        <p:nvSpPr>
          <p:cNvPr id="4" name="角丸四角形 3"/>
          <p:cNvSpPr/>
          <p:nvPr/>
        </p:nvSpPr>
        <p:spPr>
          <a:xfrm>
            <a:off x="451413" y="4826642"/>
            <a:ext cx="8532711" cy="995423"/>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646041" y="4614166"/>
            <a:ext cx="1107996" cy="369332"/>
          </a:xfrm>
          <a:prstGeom prst="rect">
            <a:avLst/>
          </a:prstGeom>
          <a:solidFill>
            <a:schemeClr val="bg1"/>
          </a:solidFill>
        </p:spPr>
        <p:txBody>
          <a:bodyPr wrap="none" rtlCol="0">
            <a:spAutoFit/>
          </a:bodyPr>
          <a:lstStyle/>
          <a:p>
            <a:r>
              <a:rPr kumimoji="1" lang="ja-JP" altLang="en-US" dirty="0"/>
              <a:t>設立目的</a:t>
            </a:r>
          </a:p>
        </p:txBody>
      </p:sp>
      <p:sp>
        <p:nvSpPr>
          <p:cNvPr id="23" name="テキスト ボックス 22"/>
          <p:cNvSpPr txBox="1"/>
          <p:nvPr/>
        </p:nvSpPr>
        <p:spPr>
          <a:xfrm>
            <a:off x="646041" y="5885524"/>
            <a:ext cx="1798890" cy="369332"/>
          </a:xfrm>
          <a:prstGeom prst="rect">
            <a:avLst/>
          </a:prstGeom>
          <a:solidFill>
            <a:schemeClr val="bg1"/>
          </a:solidFill>
        </p:spPr>
        <p:txBody>
          <a:bodyPr wrap="none" rtlCol="0">
            <a:spAutoFit/>
          </a:bodyPr>
          <a:lstStyle/>
          <a:p>
            <a:r>
              <a:rPr kumimoji="1" lang="ja-JP" altLang="en-US" dirty="0"/>
              <a:t>キャッチフレーズ</a:t>
            </a:r>
          </a:p>
        </p:txBody>
      </p:sp>
    </p:spTree>
    <p:extLst>
      <p:ext uri="{BB962C8B-B14F-4D97-AF65-F5344CB8AC3E}">
        <p14:creationId xmlns:p14="http://schemas.microsoft.com/office/powerpoint/2010/main" val="37557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131" y="175611"/>
            <a:ext cx="5535048" cy="6555695"/>
          </a:xfrm>
          <a:prstGeom prst="rect">
            <a:avLst/>
          </a:prstGeom>
        </p:spPr>
      </p:pic>
      <p:sp>
        <p:nvSpPr>
          <p:cNvPr id="26626" name="テキスト ボックス 4"/>
          <p:cNvSpPr txBox="1">
            <a:spLocks noChangeArrowheads="1"/>
          </p:cNvSpPr>
          <p:nvPr/>
        </p:nvSpPr>
        <p:spPr bwMode="auto">
          <a:xfrm>
            <a:off x="315913" y="4567690"/>
            <a:ext cx="35830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800" dirty="0">
                <a:latin typeface="+mn-ea"/>
                <a:ea typeface="+mn-ea"/>
                <a:cs typeface="HG丸ｺﾞｼｯｸM-PRO"/>
              </a:rPr>
              <a:t>地方衛生研究所設置要綱</a:t>
            </a:r>
          </a:p>
          <a:p>
            <a:r>
              <a:rPr lang="ja-JP" altLang="en-US" sz="1800" dirty="0">
                <a:latin typeface="+mn-ea"/>
                <a:ea typeface="+mn-ea"/>
                <a:cs typeface="HG丸ｺﾞｼｯｸM-PRO"/>
              </a:rPr>
              <a:t> </a:t>
            </a:r>
            <a:r>
              <a:rPr lang="en-US" altLang="ja-JP" sz="1800" dirty="0">
                <a:latin typeface="+mn-ea"/>
                <a:ea typeface="+mn-ea"/>
                <a:cs typeface="HG丸ｺﾞｼｯｸM-PRO"/>
              </a:rPr>
              <a:t>(</a:t>
            </a:r>
            <a:r>
              <a:rPr lang="ja-JP" altLang="en-US" sz="1800" dirty="0">
                <a:latin typeface="+mn-ea"/>
                <a:ea typeface="+mn-ea"/>
                <a:cs typeface="HG丸ｺﾞｼｯｸM-PRO"/>
              </a:rPr>
              <a:t>昭和</a:t>
            </a:r>
            <a:r>
              <a:rPr lang="en-US" altLang="ja-JP" sz="1800" dirty="0">
                <a:latin typeface="+mn-ea"/>
                <a:ea typeface="+mn-ea"/>
                <a:cs typeface="HG丸ｺﾞｼｯｸM-PRO"/>
              </a:rPr>
              <a:t>51</a:t>
            </a:r>
            <a:r>
              <a:rPr lang="ja-JP" altLang="en-US" sz="1800" dirty="0">
                <a:latin typeface="+mn-ea"/>
                <a:ea typeface="+mn-ea"/>
                <a:cs typeface="HG丸ｺﾞｼｯｸM-PRO"/>
              </a:rPr>
              <a:t>年</a:t>
            </a:r>
            <a:r>
              <a:rPr lang="en-US" altLang="ja-JP" sz="1800" dirty="0">
                <a:latin typeface="+mn-ea"/>
                <a:ea typeface="+mn-ea"/>
                <a:cs typeface="HG丸ｺﾞｼｯｸM-PRO"/>
              </a:rPr>
              <a:t>9</a:t>
            </a:r>
            <a:r>
              <a:rPr lang="ja-JP" altLang="en-US" sz="1800" dirty="0">
                <a:latin typeface="+mn-ea"/>
                <a:ea typeface="+mn-ea"/>
                <a:cs typeface="HG丸ｺﾞｼｯｸM-PRO"/>
              </a:rPr>
              <a:t>月 厚生事務次官通知</a:t>
            </a:r>
            <a:r>
              <a:rPr lang="en-US" altLang="ja-JP" sz="1800" dirty="0">
                <a:latin typeface="+mn-ea"/>
                <a:ea typeface="+mn-ea"/>
                <a:cs typeface="HG丸ｺﾞｼｯｸM-PRO"/>
              </a:rPr>
              <a:t>)</a:t>
            </a:r>
          </a:p>
        </p:txBody>
      </p:sp>
      <p:sp>
        <p:nvSpPr>
          <p:cNvPr id="26628" name="テキスト ボックス 4"/>
          <p:cNvSpPr txBox="1">
            <a:spLocks noChangeArrowheads="1"/>
          </p:cNvSpPr>
          <p:nvPr/>
        </p:nvSpPr>
        <p:spPr bwMode="auto">
          <a:xfrm>
            <a:off x="315913" y="107726"/>
            <a:ext cx="4999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a:latin typeface="+mn-ea"/>
                <a:ea typeface="+mn-ea"/>
                <a:cs typeface="HG丸ｺﾞｼｯｸM-PRO"/>
              </a:rPr>
              <a:t>地方衛生研究所とは</a:t>
            </a:r>
          </a:p>
        </p:txBody>
      </p:sp>
      <p:sp>
        <p:nvSpPr>
          <p:cNvPr id="16"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4</a:t>
            </a:fld>
            <a:endParaRPr lang="ja-JP" altLang="en-US" b="1" dirty="0">
              <a:latin typeface="Arial" charset="0"/>
              <a:ea typeface="Arial" charset="0"/>
              <a:cs typeface="Arial" charset="0"/>
            </a:endParaRPr>
          </a:p>
        </p:txBody>
      </p:sp>
      <p:sp>
        <p:nvSpPr>
          <p:cNvPr id="6" name="テキスト ボックス 5"/>
          <p:cNvSpPr txBox="1"/>
          <p:nvPr/>
        </p:nvSpPr>
        <p:spPr>
          <a:xfrm>
            <a:off x="315913" y="850469"/>
            <a:ext cx="6217891" cy="3631763"/>
          </a:xfrm>
          <a:prstGeom prst="rect">
            <a:avLst/>
          </a:prstGeom>
          <a:noFill/>
        </p:spPr>
        <p:txBody>
          <a:bodyPr wrap="square" rtlCol="0">
            <a:spAutoFit/>
          </a:bodyPr>
          <a:lstStyle/>
          <a:p>
            <a:pPr>
              <a:spcAft>
                <a:spcPts val="600"/>
              </a:spcAft>
            </a:pPr>
            <a:r>
              <a:rPr lang="en-US" altLang="ja-JP" sz="2000" dirty="0">
                <a:latin typeface="+mn-ea"/>
                <a:cs typeface="HG丸ｺﾞｼｯｸM-PRO"/>
              </a:rPr>
              <a:t>&lt;</a:t>
            </a:r>
            <a:r>
              <a:rPr lang="ja-JP" altLang="en-US" sz="2000" dirty="0">
                <a:latin typeface="+mn-ea"/>
                <a:cs typeface="HG丸ｺﾞｼｯｸM-PRO"/>
              </a:rPr>
              <a:t>設置の目的</a:t>
            </a:r>
            <a:r>
              <a:rPr lang="en-US" altLang="ja-JP" sz="2000" dirty="0">
                <a:latin typeface="+mn-ea"/>
                <a:cs typeface="HG丸ｺﾞｼｯｸM-PRO"/>
              </a:rPr>
              <a:t>&gt;</a:t>
            </a:r>
          </a:p>
          <a:p>
            <a:pPr marL="360000">
              <a:spcAft>
                <a:spcPts val="600"/>
              </a:spcAft>
            </a:pPr>
            <a:r>
              <a:rPr lang="ja-JP" altLang="en-US" sz="2000" dirty="0">
                <a:latin typeface="+mn-ea"/>
                <a:cs typeface="HG丸ｺﾞｼｯｸM-PRO"/>
              </a:rPr>
              <a:t>地方衛生研究所は、地域保健対策を効果的に推進し、公衆衛生の向上及び増進を図るため、都道府県又は指定都市における科学的かつ技術的中核として、関係行政部局、保健所等と緊密な連携の下に、</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・調査研究</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・試験検査</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・研修指導</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・公衆衛生情報等の収集、解析、提供</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を行うことを目的とする。</a:t>
            </a:r>
            <a:endParaRPr lang="en-US" altLang="ja-JP" sz="2000" dirty="0">
              <a:latin typeface="+mn-ea"/>
              <a:cs typeface="HG丸ｺﾞｼｯｸM-PRO"/>
            </a:endParaRPr>
          </a:p>
        </p:txBody>
      </p:sp>
      <p:sp>
        <p:nvSpPr>
          <p:cNvPr id="7" name="テキスト ボックス 6"/>
          <p:cNvSpPr txBox="1"/>
          <p:nvPr/>
        </p:nvSpPr>
        <p:spPr>
          <a:xfrm>
            <a:off x="315913" y="5476916"/>
            <a:ext cx="2483372" cy="923330"/>
          </a:xfrm>
          <a:prstGeom prst="rect">
            <a:avLst/>
          </a:prstGeom>
          <a:noFill/>
        </p:spPr>
        <p:txBody>
          <a:bodyPr wrap="none" rtlCol="0">
            <a:spAutoFit/>
          </a:bodyPr>
          <a:lstStyle/>
          <a:p>
            <a:r>
              <a:rPr kumimoji="1" lang="ja-JP" altLang="en-US" dirty="0"/>
              <a:t>各都道府県、政令市、</a:t>
            </a:r>
            <a:endParaRPr kumimoji="1" lang="en-US" altLang="ja-JP" dirty="0"/>
          </a:p>
          <a:p>
            <a:r>
              <a:rPr kumimoji="1" lang="ja-JP" altLang="en-US" dirty="0"/>
              <a:t>一部特別区及び中核市</a:t>
            </a:r>
            <a:endParaRPr kumimoji="1" lang="en-US" altLang="ja-JP" dirty="0"/>
          </a:p>
          <a:p>
            <a:r>
              <a:rPr kumimoji="1" lang="ja-JP" altLang="en-US" dirty="0"/>
              <a:t>全国に</a:t>
            </a:r>
            <a:r>
              <a:rPr kumimoji="1" lang="en-US" altLang="ja-JP" dirty="0"/>
              <a:t>84</a:t>
            </a:r>
            <a:r>
              <a:rPr kumimoji="1" lang="ja-JP" altLang="en-US" dirty="0"/>
              <a:t>機関</a:t>
            </a:r>
          </a:p>
        </p:txBody>
      </p:sp>
      <p:sp>
        <p:nvSpPr>
          <p:cNvPr id="18" name="テキスト ボックス 17"/>
          <p:cNvSpPr txBox="1"/>
          <p:nvPr/>
        </p:nvSpPr>
        <p:spPr>
          <a:xfrm>
            <a:off x="7933411" y="5761907"/>
            <a:ext cx="1210588" cy="584775"/>
          </a:xfrm>
          <a:prstGeom prst="rect">
            <a:avLst/>
          </a:prstGeom>
          <a:noFill/>
        </p:spPr>
        <p:txBody>
          <a:bodyPr wrap="none" rtlCol="0">
            <a:spAutoFit/>
          </a:bodyPr>
          <a:lstStyle/>
          <a:p>
            <a:r>
              <a:rPr kumimoji="1" lang="ja-JP" altLang="en-US" sz="1600" dirty="0">
                <a:latin typeface="+mn-ea"/>
                <a:ea typeface="+mn-ea"/>
                <a:cs typeface="HG丸ｺﾞｼｯｸM-PRO"/>
              </a:rPr>
              <a:t>都道府県別</a:t>
            </a:r>
            <a:endParaRPr kumimoji="1" lang="en-US" altLang="ja-JP" sz="1600" dirty="0">
              <a:latin typeface="+mn-ea"/>
              <a:ea typeface="+mn-ea"/>
              <a:cs typeface="HG丸ｺﾞｼｯｸM-PRO"/>
            </a:endParaRPr>
          </a:p>
          <a:p>
            <a:r>
              <a:rPr kumimoji="1" lang="ja-JP" altLang="en-US" sz="1600" dirty="0">
                <a:latin typeface="+mn-ea"/>
                <a:ea typeface="+mn-ea"/>
                <a:cs typeface="HG丸ｺﾞｼｯｸM-PRO"/>
              </a:rPr>
              <a:t>機関数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CDAE8F2-20F7-4F4C-B048-D520F779D2B3}"/>
              </a:ext>
            </a:extLst>
          </p:cNvPr>
          <p:cNvPicPr>
            <a:picLocks noChangeAspect="1"/>
          </p:cNvPicPr>
          <p:nvPr/>
        </p:nvPicPr>
        <p:blipFill>
          <a:blip r:embed="rId2"/>
          <a:stretch>
            <a:fillRect/>
          </a:stretch>
        </p:blipFill>
        <p:spPr>
          <a:xfrm>
            <a:off x="3547711" y="71142"/>
            <a:ext cx="4320837" cy="6220615"/>
          </a:xfrm>
          <a:prstGeom prst="rect">
            <a:avLst/>
          </a:prstGeom>
        </p:spPr>
      </p:pic>
      <p:sp>
        <p:nvSpPr>
          <p:cNvPr id="31" name="テキスト ボックス 30">
            <a:extLst>
              <a:ext uri="{FF2B5EF4-FFF2-40B4-BE49-F238E27FC236}">
                <a16:creationId xmlns:a16="http://schemas.microsoft.com/office/drawing/2014/main" id="{20400137-4379-A94D-9185-0962EB49901E}"/>
              </a:ext>
            </a:extLst>
          </p:cNvPr>
          <p:cNvSpPr txBox="1"/>
          <p:nvPr/>
        </p:nvSpPr>
        <p:spPr>
          <a:xfrm>
            <a:off x="565576" y="5969431"/>
            <a:ext cx="8501421" cy="553998"/>
          </a:xfrm>
          <a:prstGeom prst="rect">
            <a:avLst/>
          </a:prstGeom>
          <a:noFill/>
        </p:spPr>
        <p:txBody>
          <a:bodyPr wrap="square" rtlCol="0">
            <a:spAutoFit/>
          </a:bodyPr>
          <a:lstStyle/>
          <a:p>
            <a:r>
              <a:rPr kumimoji="1" lang="ja-JP" altLang="en-US" sz="1500" dirty="0">
                <a:latin typeface="+mn-ea"/>
                <a:ea typeface="+mn-ea"/>
              </a:rPr>
              <a:t>地方衛生研究所</a:t>
            </a:r>
            <a:endParaRPr kumimoji="1" lang="en-US" altLang="ja-JP" sz="1500" dirty="0">
              <a:latin typeface="+mn-ea"/>
              <a:ea typeface="+mn-ea"/>
            </a:endParaRPr>
          </a:p>
          <a:p>
            <a:r>
              <a:rPr kumimoji="1" lang="ja-JP" altLang="en-US" sz="1500" dirty="0">
                <a:latin typeface="+mn-ea"/>
                <a:ea typeface="+mn-ea"/>
              </a:rPr>
              <a:t>保健所（大阪市、堺市、東大阪市、</a:t>
            </a:r>
            <a:r>
              <a:rPr lang="ja-JP" altLang="en-US" sz="1500" dirty="0">
                <a:latin typeface="+mn-ea"/>
                <a:ea typeface="+mn-ea"/>
              </a:rPr>
              <a:t>高槻市、豊中市、枚方市、八尾市、寝屋川市、吹田市、</a:t>
            </a:r>
            <a:r>
              <a:rPr kumimoji="1" lang="ja-JP" altLang="en-US" sz="1500" dirty="0">
                <a:latin typeface="+mn-ea"/>
                <a:ea typeface="+mn-ea"/>
              </a:rPr>
              <a:t>府内</a:t>
            </a:r>
            <a:r>
              <a:rPr kumimoji="1" lang="en-US" altLang="ja-JP" sz="1500" dirty="0">
                <a:latin typeface="+mn-ea"/>
                <a:ea typeface="+mn-ea"/>
              </a:rPr>
              <a:t>9</a:t>
            </a:r>
            <a:r>
              <a:rPr kumimoji="1" lang="ja-JP" altLang="en-US" sz="1500" dirty="0">
                <a:latin typeface="+mn-ea"/>
                <a:ea typeface="+mn-ea"/>
              </a:rPr>
              <a:t>箇所）</a:t>
            </a:r>
          </a:p>
        </p:txBody>
      </p:sp>
      <p:sp>
        <p:nvSpPr>
          <p:cNvPr id="60" name="角丸四角形 59"/>
          <p:cNvSpPr/>
          <p:nvPr/>
        </p:nvSpPr>
        <p:spPr>
          <a:xfrm>
            <a:off x="598516" y="3955551"/>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 name="テキスト ボックス 4"/>
          <p:cNvSpPr txBox="1">
            <a:spLocks noChangeArrowheads="1"/>
          </p:cNvSpPr>
          <p:nvPr/>
        </p:nvSpPr>
        <p:spPr bwMode="auto">
          <a:xfrm>
            <a:off x="463233" y="200178"/>
            <a:ext cx="37818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a:latin typeface="+mn-ea"/>
                <a:ea typeface="+mn-ea"/>
                <a:cs typeface="HG丸ｺﾞｼｯｸM-PRO"/>
              </a:rPr>
              <a:t>保健所等との連携</a:t>
            </a:r>
          </a:p>
        </p:txBody>
      </p:sp>
      <p:sp>
        <p:nvSpPr>
          <p:cNvPr id="27"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5</a:t>
            </a:fld>
            <a:endParaRPr lang="ja-JP" altLang="en-US" b="1" dirty="0">
              <a:latin typeface="Arial" charset="0"/>
              <a:ea typeface="Arial" charset="0"/>
              <a:cs typeface="Arial" charset="0"/>
            </a:endParaRPr>
          </a:p>
        </p:txBody>
      </p:sp>
      <p:sp>
        <p:nvSpPr>
          <p:cNvPr id="13" name="テキスト ボックス 12"/>
          <p:cNvSpPr txBox="1"/>
          <p:nvPr/>
        </p:nvSpPr>
        <p:spPr>
          <a:xfrm>
            <a:off x="1840392" y="4734059"/>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地衛研</a:t>
            </a:r>
          </a:p>
        </p:txBody>
      </p:sp>
      <p:sp>
        <p:nvSpPr>
          <p:cNvPr id="14" name="テキスト ボックス 13"/>
          <p:cNvSpPr txBox="1"/>
          <p:nvPr/>
        </p:nvSpPr>
        <p:spPr>
          <a:xfrm>
            <a:off x="1840392" y="3110754"/>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保健所</a:t>
            </a:r>
          </a:p>
        </p:txBody>
      </p:sp>
      <p:sp>
        <p:nvSpPr>
          <p:cNvPr id="16" name="テキスト ボックス 15"/>
          <p:cNvSpPr txBox="1"/>
          <p:nvPr/>
        </p:nvSpPr>
        <p:spPr>
          <a:xfrm>
            <a:off x="1335035" y="1199580"/>
            <a:ext cx="2185214" cy="461665"/>
          </a:xfrm>
          <a:prstGeom prst="rect">
            <a:avLst/>
          </a:prstGeom>
          <a:solidFill>
            <a:schemeClr val="accent1">
              <a:lumMod val="75000"/>
            </a:schemeClr>
          </a:solidFill>
          <a:ln w="12700">
            <a:solidFill>
              <a:schemeClr val="tx1"/>
            </a:solidFill>
          </a:ln>
        </p:spPr>
        <p:txBody>
          <a:bodyPr wrap="none" rtlCol="0">
            <a:spAutoFit/>
          </a:bodyPr>
          <a:lstStyle/>
          <a:p>
            <a:r>
              <a:rPr lang="ja-JP" altLang="en-US" sz="2400" dirty="0">
                <a:solidFill>
                  <a:schemeClr val="bg1"/>
                </a:solidFill>
              </a:rPr>
              <a:t>病院・</a:t>
            </a:r>
            <a:r>
              <a:rPr kumimoji="1" lang="ja-JP" altLang="en-US" sz="2400" dirty="0">
                <a:solidFill>
                  <a:schemeClr val="bg1"/>
                </a:solidFill>
              </a:rPr>
              <a:t>飲食店等</a:t>
            </a:r>
          </a:p>
        </p:txBody>
      </p:sp>
      <p:cxnSp>
        <p:nvCxnSpPr>
          <p:cNvPr id="19" name="直線矢印コネクタ 18"/>
          <p:cNvCxnSpPr/>
          <p:nvPr/>
        </p:nvCxnSpPr>
        <p:spPr>
          <a:xfrm flipH="1" flipV="1">
            <a:off x="2525018" y="2093100"/>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61449" y="2348273"/>
            <a:ext cx="1223412" cy="369332"/>
          </a:xfrm>
          <a:prstGeom prst="rect">
            <a:avLst/>
          </a:prstGeom>
          <a:noFill/>
          <a:ln w="12700">
            <a:noFill/>
          </a:ln>
        </p:spPr>
        <p:txBody>
          <a:bodyPr wrap="none" rtlCol="0">
            <a:spAutoFit/>
          </a:bodyPr>
          <a:lstStyle/>
          <a:p>
            <a:r>
              <a:rPr kumimoji="1" lang="ja-JP" altLang="en-US" dirty="0"/>
              <a:t>検体</a:t>
            </a:r>
            <a:r>
              <a:rPr lang="ja-JP" altLang="en-US" dirty="0"/>
              <a:t>・情報</a:t>
            </a:r>
            <a:endParaRPr kumimoji="1" lang="ja-JP" altLang="en-US" dirty="0"/>
          </a:p>
        </p:txBody>
      </p:sp>
      <p:sp>
        <p:nvSpPr>
          <p:cNvPr id="49" name="テキスト ボックス 48"/>
          <p:cNvSpPr txBox="1"/>
          <p:nvPr/>
        </p:nvSpPr>
        <p:spPr>
          <a:xfrm>
            <a:off x="719157" y="3958696"/>
            <a:ext cx="1107996" cy="369332"/>
          </a:xfrm>
          <a:prstGeom prst="rect">
            <a:avLst/>
          </a:prstGeom>
          <a:noFill/>
          <a:ln w="12700">
            <a:noFill/>
          </a:ln>
        </p:spPr>
        <p:txBody>
          <a:bodyPr wrap="none" rtlCol="0">
            <a:spAutoFit/>
          </a:bodyPr>
          <a:lstStyle/>
          <a:p>
            <a:r>
              <a:rPr kumimoji="1" lang="ja-JP" altLang="en-US" dirty="0"/>
              <a:t>検査依頼</a:t>
            </a:r>
          </a:p>
        </p:txBody>
      </p:sp>
      <p:sp>
        <p:nvSpPr>
          <p:cNvPr id="51" name="テキスト ボックス 50"/>
          <p:cNvSpPr txBox="1"/>
          <p:nvPr/>
        </p:nvSpPr>
        <p:spPr>
          <a:xfrm>
            <a:off x="2930668" y="3955551"/>
            <a:ext cx="2146742" cy="369332"/>
          </a:xfrm>
          <a:prstGeom prst="rect">
            <a:avLst/>
          </a:prstGeom>
          <a:noFill/>
          <a:ln w="12700">
            <a:noFill/>
          </a:ln>
        </p:spPr>
        <p:txBody>
          <a:bodyPr wrap="none" rtlCol="0">
            <a:spAutoFit/>
          </a:bodyPr>
          <a:lstStyle/>
          <a:p>
            <a:r>
              <a:rPr kumimoji="1" lang="ja-JP" altLang="en-US" dirty="0"/>
              <a:t>結果通知・情報提供</a:t>
            </a:r>
          </a:p>
        </p:txBody>
      </p:sp>
      <p:cxnSp>
        <p:nvCxnSpPr>
          <p:cNvPr id="52" name="直線矢印コネクタ 51"/>
          <p:cNvCxnSpPr/>
          <p:nvPr/>
        </p:nvCxnSpPr>
        <p:spPr>
          <a:xfrm>
            <a:off x="2322008" y="2111936"/>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テキスト ボックス 52"/>
          <p:cNvSpPr txBox="1"/>
          <p:nvPr/>
        </p:nvSpPr>
        <p:spPr>
          <a:xfrm>
            <a:off x="2965049" y="2342799"/>
            <a:ext cx="2262158" cy="369332"/>
          </a:xfrm>
          <a:prstGeom prst="rect">
            <a:avLst/>
          </a:prstGeom>
          <a:noFill/>
          <a:ln w="12700">
            <a:noFill/>
          </a:ln>
        </p:spPr>
        <p:txBody>
          <a:bodyPr wrap="none" rtlCol="0">
            <a:spAutoFit/>
          </a:bodyPr>
          <a:lstStyle/>
          <a:p>
            <a:r>
              <a:rPr lang="ja-JP" altLang="en-US" dirty="0"/>
              <a:t>指導・処分・情報提供</a:t>
            </a:r>
            <a:endParaRPr kumimoji="1" lang="ja-JP" altLang="en-US" dirty="0"/>
          </a:p>
        </p:txBody>
      </p:sp>
      <p:sp>
        <p:nvSpPr>
          <p:cNvPr id="63" name="角丸四角形 62"/>
          <p:cNvSpPr/>
          <p:nvPr/>
        </p:nvSpPr>
        <p:spPr>
          <a:xfrm>
            <a:off x="2890796" y="3958696"/>
            <a:ext cx="2171653"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4" name="角丸四角形 63"/>
          <p:cNvSpPr/>
          <p:nvPr/>
        </p:nvSpPr>
        <p:spPr>
          <a:xfrm>
            <a:off x="565983" y="2342799"/>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5" name="角丸四角形 64"/>
          <p:cNvSpPr/>
          <p:nvPr/>
        </p:nvSpPr>
        <p:spPr>
          <a:xfrm>
            <a:off x="2885157" y="2336537"/>
            <a:ext cx="2422567" cy="387939"/>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6" name="テキスト ボックス 65"/>
          <p:cNvSpPr txBox="1"/>
          <p:nvPr/>
        </p:nvSpPr>
        <p:spPr>
          <a:xfrm>
            <a:off x="1110846" y="1712235"/>
            <a:ext cx="3986989" cy="369332"/>
          </a:xfrm>
          <a:prstGeom prst="rect">
            <a:avLst/>
          </a:prstGeom>
          <a:noFill/>
          <a:ln w="12700">
            <a:noFill/>
          </a:ln>
        </p:spPr>
        <p:txBody>
          <a:bodyPr wrap="none" rtlCol="0">
            <a:spAutoFit/>
          </a:bodyPr>
          <a:lstStyle/>
          <a:p>
            <a:r>
              <a:rPr kumimoji="1" lang="ja-JP" altLang="en-US" dirty="0"/>
              <a:t>感染症・食中毒に係る検査、収去検査</a:t>
            </a:r>
          </a:p>
        </p:txBody>
      </p:sp>
      <p:cxnSp>
        <p:nvCxnSpPr>
          <p:cNvPr id="24" name="直線矢印コネクタ 23"/>
          <p:cNvCxnSpPr/>
          <p:nvPr/>
        </p:nvCxnSpPr>
        <p:spPr>
          <a:xfrm flipH="1" flipV="1">
            <a:off x="2523539" y="3725551"/>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2320529" y="3744387"/>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3468414" y="3085814"/>
            <a:ext cx="2239716" cy="461665"/>
          </a:xfrm>
          <a:prstGeom prst="rect">
            <a:avLst/>
          </a:prstGeom>
          <a:noFill/>
        </p:spPr>
        <p:txBody>
          <a:bodyPr wrap="none" rtlCol="0">
            <a:spAutoFit/>
          </a:bodyPr>
          <a:lstStyle/>
          <a:p>
            <a:r>
              <a:rPr lang="en-US" altLang="ja-JP" sz="2400" dirty="0">
                <a:latin typeface="+mn-ea"/>
                <a:ea typeface="+mn-ea"/>
              </a:rPr>
              <a:t>[</a:t>
            </a:r>
            <a:r>
              <a:rPr lang="ja-JP" altLang="en-US" sz="2400" dirty="0">
                <a:latin typeface="+mn-ea"/>
                <a:ea typeface="+mn-ea"/>
              </a:rPr>
              <a:t>関係行政部局</a:t>
            </a:r>
            <a:r>
              <a:rPr lang="en-US" altLang="ja-JP" sz="2400" dirty="0">
                <a:latin typeface="+mn-ea"/>
                <a:ea typeface="+mn-ea"/>
              </a:rPr>
              <a:t>]</a:t>
            </a:r>
            <a:endParaRPr kumimoji="1" lang="ja-JP" altLang="en-US" sz="2400" dirty="0">
              <a:latin typeface="+mn-ea"/>
              <a:ea typeface="+mn-ea"/>
            </a:endParaRPr>
          </a:p>
        </p:txBody>
      </p:sp>
      <p:cxnSp>
        <p:nvCxnSpPr>
          <p:cNvPr id="28" name="直線矢印コネクタ 27"/>
          <p:cNvCxnSpPr/>
          <p:nvPr/>
        </p:nvCxnSpPr>
        <p:spPr>
          <a:xfrm flipV="1">
            <a:off x="3068849" y="3241427"/>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H="1" flipV="1">
            <a:off x="3068849" y="3439942"/>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2" name="図 31">
            <a:extLst>
              <a:ext uri="{FF2B5EF4-FFF2-40B4-BE49-F238E27FC236}">
                <a16:creationId xmlns:a16="http://schemas.microsoft.com/office/drawing/2014/main" id="{43F162F6-4CA5-4646-AE2D-EC9A0BFC4AE6}"/>
              </a:ext>
            </a:extLst>
          </p:cNvPr>
          <p:cNvPicPr>
            <a:picLocks noChangeAspect="1"/>
          </p:cNvPicPr>
          <p:nvPr/>
        </p:nvPicPr>
        <p:blipFill>
          <a:blip r:embed="rId3"/>
          <a:stretch>
            <a:fillRect/>
          </a:stretch>
        </p:blipFill>
        <p:spPr>
          <a:xfrm>
            <a:off x="394655" y="6280145"/>
            <a:ext cx="171868" cy="171868"/>
          </a:xfrm>
          <a:prstGeom prst="rect">
            <a:avLst/>
          </a:prstGeom>
        </p:spPr>
      </p:pic>
      <p:pic>
        <p:nvPicPr>
          <p:cNvPr id="33" name="図 32">
            <a:extLst>
              <a:ext uri="{FF2B5EF4-FFF2-40B4-BE49-F238E27FC236}">
                <a16:creationId xmlns:a16="http://schemas.microsoft.com/office/drawing/2014/main" id="{E6340CC1-50E7-3645-9E99-DA354922105C}"/>
              </a:ext>
            </a:extLst>
          </p:cNvPr>
          <p:cNvPicPr>
            <a:picLocks noChangeAspect="1"/>
          </p:cNvPicPr>
          <p:nvPr/>
        </p:nvPicPr>
        <p:blipFill>
          <a:blip r:embed="rId4"/>
          <a:stretch>
            <a:fillRect/>
          </a:stretch>
        </p:blipFill>
        <p:spPr>
          <a:xfrm>
            <a:off x="394439" y="6049477"/>
            <a:ext cx="171138" cy="171138"/>
          </a:xfrm>
          <a:prstGeom prst="rect">
            <a:avLst/>
          </a:prstGeom>
        </p:spPr>
      </p:pic>
      <p:sp>
        <p:nvSpPr>
          <p:cNvPr id="34" name="テキスト ボックス 33">
            <a:extLst>
              <a:ext uri="{FF2B5EF4-FFF2-40B4-BE49-F238E27FC236}">
                <a16:creationId xmlns:a16="http://schemas.microsoft.com/office/drawing/2014/main" id="{CF95F12C-3EF1-F840-B533-63BEA2D177F0}"/>
              </a:ext>
            </a:extLst>
          </p:cNvPr>
          <p:cNvSpPr txBox="1"/>
          <p:nvPr/>
        </p:nvSpPr>
        <p:spPr>
          <a:xfrm>
            <a:off x="7868548" y="3563287"/>
            <a:ext cx="1107997" cy="323165"/>
          </a:xfrm>
          <a:prstGeom prst="rect">
            <a:avLst/>
          </a:prstGeom>
          <a:noFill/>
        </p:spPr>
        <p:txBody>
          <a:bodyPr wrap="square" rtlCol="0">
            <a:spAutoFit/>
          </a:bodyPr>
          <a:lstStyle/>
          <a:p>
            <a:r>
              <a:rPr kumimoji="1" lang="ja-JP" altLang="en-US" sz="1500">
                <a:latin typeface="+mn-ea"/>
                <a:ea typeface="+mn-ea"/>
              </a:rPr>
              <a:t>大阪府・市</a:t>
            </a:r>
            <a:endParaRPr kumimoji="1" lang="en-US" altLang="ja-JP" sz="1500" dirty="0">
              <a:latin typeface="+mn-ea"/>
              <a:ea typeface="+mn-ea"/>
            </a:endParaRPr>
          </a:p>
        </p:txBody>
      </p:sp>
      <p:sp>
        <p:nvSpPr>
          <p:cNvPr id="15" name="正方形/長方形 14">
            <a:extLst>
              <a:ext uri="{FF2B5EF4-FFF2-40B4-BE49-F238E27FC236}">
                <a16:creationId xmlns:a16="http://schemas.microsoft.com/office/drawing/2014/main" id="{6E99C546-DFAE-BC4A-A299-1AB625685433}"/>
              </a:ext>
            </a:extLst>
          </p:cNvPr>
          <p:cNvSpPr/>
          <p:nvPr/>
        </p:nvSpPr>
        <p:spPr>
          <a:xfrm>
            <a:off x="7868548" y="4087388"/>
            <a:ext cx="788213" cy="323165"/>
          </a:xfrm>
          <a:prstGeom prst="rect">
            <a:avLst/>
          </a:prstGeom>
        </p:spPr>
        <p:txBody>
          <a:bodyPr wrap="square">
            <a:spAutoFit/>
          </a:bodyPr>
          <a:lstStyle/>
          <a:p>
            <a:r>
              <a:rPr lang="ja-JP" altLang="en-US" sz="1500">
                <a:latin typeface="+mn-ea"/>
              </a:rPr>
              <a:t>中核市</a:t>
            </a:r>
            <a:endParaRPr lang="ja-JP" altLang="en-US" sz="1500"/>
          </a:p>
        </p:txBody>
      </p:sp>
      <p:sp>
        <p:nvSpPr>
          <p:cNvPr id="17" name="正方形/長方形 16">
            <a:extLst>
              <a:ext uri="{FF2B5EF4-FFF2-40B4-BE49-F238E27FC236}">
                <a16:creationId xmlns:a16="http://schemas.microsoft.com/office/drawing/2014/main" id="{D8A178C4-4A10-774B-8206-2F7F422DB0F2}"/>
              </a:ext>
            </a:extLst>
          </p:cNvPr>
          <p:cNvSpPr/>
          <p:nvPr/>
        </p:nvSpPr>
        <p:spPr>
          <a:xfrm>
            <a:off x="7868548" y="3825338"/>
            <a:ext cx="569387" cy="323165"/>
          </a:xfrm>
          <a:prstGeom prst="rect">
            <a:avLst/>
          </a:prstGeom>
        </p:spPr>
        <p:txBody>
          <a:bodyPr wrap="none">
            <a:spAutoFit/>
          </a:bodyPr>
          <a:lstStyle/>
          <a:p>
            <a:r>
              <a:rPr lang="ja-JP" altLang="en-US" sz="1500">
                <a:latin typeface="+mn-ea"/>
              </a:rPr>
              <a:t>堺市</a:t>
            </a:r>
            <a:endParaRPr lang="en-US" altLang="ja-JP" sz="1500" dirty="0">
              <a:latin typeface="+mn-ea"/>
            </a:endParaRPr>
          </a:p>
        </p:txBody>
      </p:sp>
      <p:sp>
        <p:nvSpPr>
          <p:cNvPr id="39" name="正方形/長方形 38">
            <a:extLst>
              <a:ext uri="{FF2B5EF4-FFF2-40B4-BE49-F238E27FC236}">
                <a16:creationId xmlns:a16="http://schemas.microsoft.com/office/drawing/2014/main" id="{B61CE2B9-674A-7C41-8289-9DF5CAE56C05}"/>
              </a:ext>
            </a:extLst>
          </p:cNvPr>
          <p:cNvSpPr/>
          <p:nvPr/>
        </p:nvSpPr>
        <p:spPr>
          <a:xfrm>
            <a:off x="7561653" y="3181449"/>
            <a:ext cx="1183176" cy="323165"/>
          </a:xfrm>
          <a:prstGeom prst="rect">
            <a:avLst/>
          </a:prstGeom>
        </p:spPr>
        <p:txBody>
          <a:bodyPr wrap="square">
            <a:spAutoFit/>
          </a:bodyPr>
          <a:lstStyle/>
          <a:p>
            <a:r>
              <a:rPr lang="ja-JP" altLang="en-US" sz="1500">
                <a:latin typeface="+mn-ea"/>
              </a:rPr>
              <a:t>保健所管轄</a:t>
            </a:r>
            <a:endParaRPr lang="ja-JP" altLang="en-US"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6</a:t>
            </a:fld>
            <a:endParaRPr kumimoji="1" lang="ja-JP" altLang="en-US" b="1" dirty="0">
              <a:latin typeface="Arial" charset="0"/>
              <a:ea typeface="Arial" charset="0"/>
              <a:cs typeface="Arial"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804989398"/>
              </p:ext>
            </p:extLst>
          </p:nvPr>
        </p:nvGraphicFramePr>
        <p:xfrm>
          <a:off x="379389" y="1492016"/>
          <a:ext cx="5790592" cy="4651332"/>
        </p:xfrm>
        <a:graphic>
          <a:graphicData uri="http://schemas.openxmlformats.org/drawingml/2006/table">
            <a:tbl>
              <a:tblPr firstRow="1" bandRow="1">
                <a:tableStyleId>{616DA210-FB5B-4158-B5E0-FEB733F419BA}</a:tableStyleId>
              </a:tblPr>
              <a:tblGrid>
                <a:gridCol w="911066">
                  <a:extLst>
                    <a:ext uri="{9D8B030D-6E8A-4147-A177-3AD203B41FA5}">
                      <a16:colId xmlns:a16="http://schemas.microsoft.com/office/drawing/2014/main" val="20000"/>
                    </a:ext>
                  </a:extLst>
                </a:gridCol>
                <a:gridCol w="2313636">
                  <a:extLst>
                    <a:ext uri="{9D8B030D-6E8A-4147-A177-3AD203B41FA5}">
                      <a16:colId xmlns:a16="http://schemas.microsoft.com/office/drawing/2014/main" val="20001"/>
                    </a:ext>
                  </a:extLst>
                </a:gridCol>
                <a:gridCol w="2565890">
                  <a:extLst>
                    <a:ext uri="{9D8B030D-6E8A-4147-A177-3AD203B41FA5}">
                      <a16:colId xmlns:a16="http://schemas.microsoft.com/office/drawing/2014/main" val="20002"/>
                    </a:ext>
                  </a:extLst>
                </a:gridCol>
              </a:tblGrid>
              <a:tr h="635886">
                <a:tc>
                  <a:txBody>
                    <a:bodyPr/>
                    <a:lstStyle/>
                    <a:p>
                      <a:pPr algn="ct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dirty="0"/>
                        <a:t>森ノ宮センター</a:t>
                      </a:r>
                    </a:p>
                  </a:txBody>
                  <a:tcPr anchor="ctr"/>
                </a:tc>
                <a:tc>
                  <a:txBody>
                    <a:bodyPr/>
                    <a:lstStyle/>
                    <a:p>
                      <a:pPr algn="ctr"/>
                      <a:r>
                        <a:rPr kumimoji="1" lang="ja-JP" altLang="en-US" dirty="0"/>
                        <a:t>天王寺センター</a:t>
                      </a:r>
                    </a:p>
                  </a:txBody>
                  <a:tcPr anchor="ctr"/>
                </a:tc>
                <a:extLst>
                  <a:ext uri="{0D108BD9-81ED-4DB2-BD59-A6C34878D82A}">
                    <a16:rowId xmlns:a16="http://schemas.microsoft.com/office/drawing/2014/main" val="10000"/>
                  </a:ext>
                </a:extLst>
              </a:tr>
              <a:tr h="551303">
                <a:tc>
                  <a:txBody>
                    <a:bodyPr/>
                    <a:lstStyle/>
                    <a:p>
                      <a:pPr algn="ctr"/>
                      <a:r>
                        <a:rPr kumimoji="1" lang="ja-JP" altLang="en-US" sz="1400" dirty="0">
                          <a:latin typeface="+mn-ea"/>
                          <a:ea typeface="+mn-ea"/>
                        </a:rPr>
                        <a:t>前身</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sz="1400" dirty="0">
                          <a:latin typeface="+mn-ea"/>
                          <a:ea typeface="+mn-ea"/>
                        </a:rPr>
                        <a:t>大阪府立公衆衛生研究所</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sz="1400" dirty="0">
                          <a:latin typeface="+mn-ea"/>
                          <a:ea typeface="+mn-ea"/>
                        </a:rPr>
                        <a:t>大阪市立環境科学研究所</a:t>
                      </a:r>
                      <a:endParaRPr kumimoji="1" lang="ja-JP" altLang="en-US" sz="1400" dirty="0">
                        <a:latin typeface="+mn-ea"/>
                        <a:ea typeface="+mn-ea"/>
                        <a:cs typeface="メイリオ" panose="020B0604030504040204" pitchFamily="50" charset="-128"/>
                      </a:endParaRPr>
                    </a:p>
                  </a:txBody>
                  <a:tcPr marL="78191" marR="78191" marT="39095" marB="39095" anchor="ctr"/>
                </a:tc>
                <a:extLst>
                  <a:ext uri="{0D108BD9-81ED-4DB2-BD59-A6C34878D82A}">
                    <a16:rowId xmlns:a16="http://schemas.microsoft.com/office/drawing/2014/main" val="10001"/>
                  </a:ext>
                </a:extLst>
              </a:tr>
              <a:tr h="551303">
                <a:tc>
                  <a:txBody>
                    <a:bodyPr/>
                    <a:lstStyle/>
                    <a:p>
                      <a:pPr algn="ctr"/>
                      <a:r>
                        <a:rPr kumimoji="1" lang="ja-JP" altLang="en-US" sz="1400" dirty="0">
                          <a:latin typeface="+mn-ea"/>
                          <a:ea typeface="+mn-ea"/>
                          <a:cs typeface="メイリオ" panose="020B0604030504040204" pitchFamily="50" charset="-128"/>
                        </a:rPr>
                        <a:t>所在地</a:t>
                      </a:r>
                    </a:p>
                  </a:txBody>
                  <a:tcPr marL="78191" marR="78191" marT="39095" marB="390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大阪市東成区中道</a:t>
                      </a:r>
                      <a:r>
                        <a:rPr kumimoji="1" lang="en-US" altLang="ja-JP" sz="1400" dirty="0">
                          <a:latin typeface="+mn-ea"/>
                          <a:ea typeface="+mn-ea"/>
                        </a:rPr>
                        <a:t>1</a:t>
                      </a:r>
                      <a:r>
                        <a:rPr kumimoji="1" lang="ja-JP" altLang="en-US" sz="1400" dirty="0">
                          <a:latin typeface="+mn-ea"/>
                          <a:ea typeface="+mn-ea"/>
                        </a:rPr>
                        <a:t>－</a:t>
                      </a:r>
                      <a:r>
                        <a:rPr kumimoji="1" lang="en-US" altLang="ja-JP" sz="1400" dirty="0">
                          <a:latin typeface="+mn-ea"/>
                          <a:ea typeface="+mn-ea"/>
                        </a:rPr>
                        <a:t>3</a:t>
                      </a:r>
                      <a:r>
                        <a:rPr kumimoji="1" lang="ja-JP" altLang="en-US" sz="1400" dirty="0">
                          <a:latin typeface="+mn-ea"/>
                          <a:ea typeface="+mn-ea"/>
                        </a:rPr>
                        <a:t>－</a:t>
                      </a:r>
                      <a:r>
                        <a:rPr kumimoji="1" lang="en-US" altLang="ja-JP" sz="1400" dirty="0">
                          <a:latin typeface="+mn-ea"/>
                          <a:ea typeface="+mn-ea"/>
                        </a:rPr>
                        <a:t>69</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大阪市天王寺区東上町</a:t>
                      </a:r>
                      <a:r>
                        <a:rPr kumimoji="1" lang="en-US" altLang="ja-JP" sz="1400" dirty="0">
                          <a:latin typeface="+mn-ea"/>
                          <a:ea typeface="+mn-ea"/>
                        </a:rPr>
                        <a:t>8</a:t>
                      </a:r>
                      <a:r>
                        <a:rPr kumimoji="1" lang="ja-JP" altLang="en-US" sz="1400" dirty="0">
                          <a:latin typeface="+mn-ea"/>
                          <a:ea typeface="+mn-ea"/>
                        </a:rPr>
                        <a:t>－</a:t>
                      </a:r>
                      <a:r>
                        <a:rPr kumimoji="1" lang="en-US" altLang="ja-JP" sz="1400" dirty="0">
                          <a:latin typeface="+mn-ea"/>
                          <a:ea typeface="+mn-ea"/>
                        </a:rPr>
                        <a:t>34</a:t>
                      </a:r>
                      <a:endParaRPr kumimoji="1" lang="ja-JP" altLang="en-US" sz="1400" dirty="0">
                        <a:latin typeface="+mn-ea"/>
                        <a:ea typeface="+mn-ea"/>
                        <a:cs typeface="メイリオ" panose="020B0604030504040204" pitchFamily="50" charset="-128"/>
                      </a:endParaRPr>
                    </a:p>
                  </a:txBody>
                  <a:tcPr marL="78191" marR="78191" marT="39095" marB="39095" anchor="ctr"/>
                </a:tc>
                <a:extLst>
                  <a:ext uri="{0D108BD9-81ED-4DB2-BD59-A6C34878D82A}">
                    <a16:rowId xmlns:a16="http://schemas.microsoft.com/office/drawing/2014/main" val="10002"/>
                  </a:ext>
                </a:extLst>
              </a:tr>
              <a:tr h="551303">
                <a:tc>
                  <a:txBody>
                    <a:bodyPr/>
                    <a:lstStyle/>
                    <a:p>
                      <a:pPr algn="ctr"/>
                      <a:r>
                        <a:rPr kumimoji="1" lang="ja-JP" altLang="en-US" sz="1400" dirty="0">
                          <a:latin typeface="+mn-ea"/>
                          <a:ea typeface="+mn-ea"/>
                          <a:cs typeface="メイリオ" panose="020B0604030504040204" pitchFamily="50" charset="-128"/>
                        </a:rPr>
                        <a:t>最寄駅</a:t>
                      </a:r>
                    </a:p>
                  </a:txBody>
                  <a:tcPr marL="78191" marR="78191" marT="39095" marB="39095" anchor="ctr"/>
                </a:tc>
                <a:tc>
                  <a:txBody>
                    <a:bodyPr/>
                    <a:lstStyle/>
                    <a:p>
                      <a:pPr algn="ctr"/>
                      <a:r>
                        <a:rPr kumimoji="1" lang="ja-JP" altLang="en-US" sz="1400" dirty="0">
                          <a:latin typeface="+mn-ea"/>
                          <a:ea typeface="+mn-ea"/>
                          <a:cs typeface="メイリオ" panose="020B0604030504040204" pitchFamily="50" charset="-128"/>
                        </a:rPr>
                        <a:t>森ノ宮（</a:t>
                      </a:r>
                      <a:r>
                        <a:rPr kumimoji="1" lang="en-US" altLang="ja-JP" sz="1400" dirty="0">
                          <a:latin typeface="+mn-ea"/>
                          <a:ea typeface="+mn-ea"/>
                          <a:cs typeface="メイリオ" panose="020B0604030504040204" pitchFamily="50" charset="-128"/>
                        </a:rPr>
                        <a:t>JR</a:t>
                      </a:r>
                      <a:r>
                        <a:rPr kumimoji="1" lang="ja-JP" altLang="en-US" sz="1400" dirty="0">
                          <a:latin typeface="+mn-ea"/>
                          <a:ea typeface="+mn-ea"/>
                          <a:cs typeface="メイリオ" panose="020B0604030504040204" pitchFamily="50" charset="-128"/>
                        </a:rPr>
                        <a:t>、</a:t>
                      </a:r>
                      <a:r>
                        <a:rPr kumimoji="1" lang="en-US" altLang="ja-JP" sz="1400" dirty="0">
                          <a:latin typeface="+mn-ea"/>
                          <a:ea typeface="+mn-ea"/>
                          <a:cs typeface="メイリオ" panose="020B0604030504040204" pitchFamily="50" charset="-128"/>
                        </a:rPr>
                        <a:t>Osaka Metro</a:t>
                      </a:r>
                      <a:r>
                        <a:rPr kumimoji="1" lang="ja-JP" altLang="en-US" sz="1400" dirty="0">
                          <a:latin typeface="+mn-ea"/>
                          <a:ea typeface="+mn-ea"/>
                          <a:cs typeface="メイリオ" panose="020B0604030504040204" pitchFamily="50" charset="-128"/>
                        </a:rPr>
                        <a:t>）</a:t>
                      </a:r>
                    </a:p>
                  </a:txBody>
                  <a:tcPr marL="78191" marR="78191" marT="39095" marB="39095" anchor="ctr"/>
                </a:tc>
                <a:tc>
                  <a:txBody>
                    <a:bodyPr/>
                    <a:lstStyle/>
                    <a:p>
                      <a:pPr algn="ctr"/>
                      <a:r>
                        <a:rPr kumimoji="1" lang="ja-JP" altLang="en-US" sz="1400" dirty="0">
                          <a:latin typeface="+mn-ea"/>
                          <a:ea typeface="+mn-ea"/>
                          <a:cs typeface="メイリオ" panose="020B0604030504040204" pitchFamily="50" charset="-128"/>
                        </a:rPr>
                        <a:t>鶴橋（</a:t>
                      </a:r>
                      <a:r>
                        <a:rPr kumimoji="1" lang="en-US" altLang="ja-JP" sz="1400" dirty="0">
                          <a:latin typeface="+mn-ea"/>
                          <a:ea typeface="+mn-ea"/>
                          <a:cs typeface="メイリオ" panose="020B0604030504040204" pitchFamily="50" charset="-128"/>
                        </a:rPr>
                        <a:t>JR</a:t>
                      </a:r>
                      <a:r>
                        <a:rPr kumimoji="1" lang="ja-JP" altLang="en-US" sz="1400" dirty="0">
                          <a:latin typeface="+mn-ea"/>
                          <a:ea typeface="+mn-ea"/>
                          <a:cs typeface="メイリオ" panose="020B0604030504040204" pitchFamily="50" charset="-128"/>
                        </a:rPr>
                        <a:t>、</a:t>
                      </a:r>
                      <a:r>
                        <a:rPr kumimoji="1" lang="en-US" altLang="ja-JP" sz="1400" dirty="0">
                          <a:latin typeface="+mn-ea"/>
                          <a:ea typeface="+mn-ea"/>
                          <a:cs typeface="メイリオ" panose="020B0604030504040204" pitchFamily="50" charset="-128"/>
                        </a:rPr>
                        <a:t>Osaka Metro</a:t>
                      </a:r>
                      <a:r>
                        <a:rPr kumimoji="1" lang="ja-JP" altLang="en-US" sz="1400" dirty="0">
                          <a:latin typeface="+mn-ea"/>
                          <a:ea typeface="+mn-ea"/>
                          <a:cs typeface="メイリオ" panose="020B0604030504040204" pitchFamily="50" charset="-128"/>
                        </a:rPr>
                        <a:t>、近鉄）</a:t>
                      </a:r>
                      <a:endParaRPr kumimoji="1" lang="en-US" altLang="ja-JP" sz="1400" dirty="0">
                        <a:latin typeface="+mn-ea"/>
                        <a:ea typeface="+mn-ea"/>
                        <a:cs typeface="メイリオ" panose="020B0604030504040204" pitchFamily="50" charset="-128"/>
                      </a:endParaRPr>
                    </a:p>
                  </a:txBody>
                  <a:tcPr marL="78191" marR="78191" marT="39095" marB="39095" anchor="ctr"/>
                </a:tc>
                <a:extLst>
                  <a:ext uri="{0D108BD9-81ED-4DB2-BD59-A6C34878D82A}">
                    <a16:rowId xmlns:a16="http://schemas.microsoft.com/office/drawing/2014/main" val="10003"/>
                  </a:ext>
                </a:extLst>
              </a:tr>
              <a:tr h="2361537">
                <a:tc>
                  <a:txBody>
                    <a:bodyPr/>
                    <a:lstStyle/>
                    <a:p>
                      <a:pPr algn="ctr"/>
                      <a:r>
                        <a:rPr kumimoji="1" lang="ja-JP" altLang="en-US" sz="1400" dirty="0">
                          <a:latin typeface="+mn-ea"/>
                          <a:ea typeface="+mn-ea"/>
                        </a:rPr>
                        <a:t>施設概要</a:t>
                      </a:r>
                      <a:endParaRPr kumimoji="1" lang="en-US" altLang="ja-JP" sz="1400" dirty="0">
                        <a:latin typeface="+mn-ea"/>
                        <a:ea typeface="+mn-ea"/>
                        <a:cs typeface="メイリオ" panose="020B0604030504040204" pitchFamily="50" charset="-128"/>
                      </a:endParaRPr>
                    </a:p>
                  </a:txBody>
                  <a:tcPr marL="78191" marR="78191" marT="39095" marB="39095" anchor="ctr"/>
                </a:tc>
                <a:tc>
                  <a:txBody>
                    <a:bodyPr/>
                    <a:lstStyle/>
                    <a:p>
                      <a:pPr algn="l"/>
                      <a:r>
                        <a:rPr kumimoji="1" lang="en-US" altLang="ja-JP" sz="1400" dirty="0">
                          <a:latin typeface="+mn-ea"/>
                          <a:ea typeface="+mn-ea"/>
                        </a:rPr>
                        <a:t>1959</a:t>
                      </a:r>
                      <a:r>
                        <a:rPr kumimoji="1" lang="ja-JP" altLang="en-US" sz="1400" dirty="0">
                          <a:latin typeface="+mn-ea"/>
                          <a:ea typeface="+mn-ea"/>
                        </a:rPr>
                        <a:t>年（</a:t>
                      </a:r>
                      <a:r>
                        <a:rPr kumimoji="1" lang="en-US" altLang="ja-JP" sz="1400" dirty="0">
                          <a:latin typeface="+mn-ea"/>
                          <a:ea typeface="+mn-ea"/>
                        </a:rPr>
                        <a:t>S34</a:t>
                      </a:r>
                      <a:r>
                        <a:rPr kumimoji="1" lang="ja-JP" altLang="en-US" sz="1400" dirty="0">
                          <a:latin typeface="+mn-ea"/>
                          <a:ea typeface="+mn-ea"/>
                        </a:rPr>
                        <a:t>）竣工</a:t>
                      </a:r>
                      <a:r>
                        <a:rPr kumimoji="1" lang="en-US" altLang="ja-JP" sz="1400" dirty="0">
                          <a:latin typeface="+mn-ea"/>
                          <a:ea typeface="+mn-ea"/>
                        </a:rPr>
                        <a:t>【</a:t>
                      </a:r>
                      <a:r>
                        <a:rPr kumimoji="1" lang="ja-JP" altLang="en-US" sz="1400" dirty="0">
                          <a:latin typeface="+mn-ea"/>
                          <a:ea typeface="+mn-ea"/>
                        </a:rPr>
                        <a:t>築</a:t>
                      </a:r>
                      <a:r>
                        <a:rPr kumimoji="1" lang="en-US" altLang="ja-JP" sz="1400" dirty="0">
                          <a:latin typeface="+mn-ea"/>
                          <a:ea typeface="+mn-ea"/>
                        </a:rPr>
                        <a:t>62</a:t>
                      </a:r>
                      <a:r>
                        <a:rPr kumimoji="1" lang="ja-JP" altLang="en-US" sz="1400" dirty="0">
                          <a:latin typeface="+mn-ea"/>
                          <a:ea typeface="+mn-ea"/>
                        </a:rPr>
                        <a:t>年</a:t>
                      </a:r>
                      <a:r>
                        <a:rPr kumimoji="1" lang="en-US" altLang="ja-JP" sz="1400" dirty="0">
                          <a:latin typeface="+mn-ea"/>
                          <a:ea typeface="+mn-ea"/>
                        </a:rPr>
                        <a:t>】</a:t>
                      </a:r>
                    </a:p>
                    <a:p>
                      <a:pPr algn="l"/>
                      <a:r>
                        <a:rPr kumimoji="1" lang="ja-JP" altLang="en-US" sz="1400" dirty="0">
                          <a:latin typeface="+mn-ea"/>
                          <a:ea typeface="+mn-ea"/>
                        </a:rPr>
                        <a:t>本館</a:t>
                      </a:r>
                      <a:r>
                        <a:rPr kumimoji="1" lang="en-US" altLang="ja-JP" sz="1400" dirty="0">
                          <a:latin typeface="+mn-ea"/>
                          <a:ea typeface="+mn-ea"/>
                        </a:rPr>
                        <a:t>4</a:t>
                      </a:r>
                      <a:r>
                        <a:rPr kumimoji="1" lang="ja-JP" altLang="en-US" sz="1400" dirty="0">
                          <a:latin typeface="+mn-ea"/>
                          <a:ea typeface="+mn-ea"/>
                        </a:rPr>
                        <a:t>階　別館</a:t>
                      </a:r>
                      <a:r>
                        <a:rPr kumimoji="1" lang="en-US" altLang="ja-JP" sz="1400" dirty="0">
                          <a:latin typeface="+mn-ea"/>
                          <a:ea typeface="+mn-ea"/>
                        </a:rPr>
                        <a:t>6</a:t>
                      </a:r>
                      <a:r>
                        <a:rPr kumimoji="1" lang="ja-JP" altLang="en-US" sz="1400" dirty="0">
                          <a:latin typeface="+mn-ea"/>
                          <a:ea typeface="+mn-ea"/>
                        </a:rPr>
                        <a:t>階</a:t>
                      </a:r>
                      <a:endParaRPr kumimoji="1" lang="en-US" altLang="ja-JP" sz="1400" dirty="0">
                        <a:latin typeface="+mn-ea"/>
                        <a:ea typeface="+mn-ea"/>
                      </a:endParaRPr>
                    </a:p>
                    <a:p>
                      <a:pPr algn="l"/>
                      <a:r>
                        <a:rPr kumimoji="1" lang="ja-JP" altLang="en-US" sz="1400" dirty="0">
                          <a:latin typeface="+mn-ea"/>
                          <a:ea typeface="+mn-ea"/>
                        </a:rPr>
                        <a:t>　敷地面積：</a:t>
                      </a:r>
                      <a:r>
                        <a:rPr kumimoji="1" lang="en-US" altLang="ja-JP" sz="1400" dirty="0">
                          <a:latin typeface="+mn-ea"/>
                          <a:ea typeface="+mn-ea"/>
                        </a:rPr>
                        <a:t>5,791</a:t>
                      </a:r>
                      <a:r>
                        <a:rPr kumimoji="1" lang="ja-JP" altLang="en-US" sz="1400" dirty="0">
                          <a:latin typeface="+mn-ea"/>
                          <a:ea typeface="+mn-ea"/>
                        </a:rPr>
                        <a:t>㎡</a:t>
                      </a:r>
                      <a:endParaRPr kumimoji="1" lang="en-US" altLang="ja-JP" sz="1400" dirty="0">
                        <a:latin typeface="+mn-ea"/>
                        <a:ea typeface="+mn-ea"/>
                      </a:endParaRPr>
                    </a:p>
                    <a:p>
                      <a:pPr algn="l"/>
                      <a:r>
                        <a:rPr kumimoji="1" lang="ja-JP" altLang="en-US" sz="1400" dirty="0">
                          <a:latin typeface="+mn-ea"/>
                          <a:ea typeface="+mn-ea"/>
                        </a:rPr>
                        <a:t>　延床面積：</a:t>
                      </a:r>
                      <a:r>
                        <a:rPr kumimoji="1" lang="en-US" altLang="ja-JP" sz="1400" dirty="0">
                          <a:latin typeface="+mn-ea"/>
                          <a:ea typeface="+mn-ea"/>
                        </a:rPr>
                        <a:t>11,571</a:t>
                      </a:r>
                      <a:r>
                        <a:rPr kumimoji="1" lang="ja-JP" altLang="en-US" sz="1400" dirty="0">
                          <a:latin typeface="+mn-ea"/>
                          <a:ea typeface="+mn-ea"/>
                        </a:rPr>
                        <a:t>㎡</a:t>
                      </a:r>
                      <a:endParaRPr kumimoji="1" lang="en-US" altLang="ja-JP" sz="1400" dirty="0">
                        <a:latin typeface="+mn-ea"/>
                        <a:ea typeface="+mn-ea"/>
                      </a:endParaRPr>
                    </a:p>
                  </a:txBody>
                  <a:tcPr marL="78191" marR="78191" marT="39095" marB="39095" anchor="ctr"/>
                </a:tc>
                <a:tc>
                  <a:txBody>
                    <a:bodyPr/>
                    <a:lstStyle/>
                    <a:p>
                      <a:pPr algn="l"/>
                      <a:r>
                        <a:rPr kumimoji="1" lang="en-US" altLang="ja-JP" sz="1400" dirty="0">
                          <a:latin typeface="+mn-ea"/>
                          <a:ea typeface="+mn-ea"/>
                        </a:rPr>
                        <a:t>1974</a:t>
                      </a:r>
                      <a:r>
                        <a:rPr kumimoji="1" lang="ja-JP" altLang="en-US" sz="1400" dirty="0">
                          <a:latin typeface="+mn-ea"/>
                          <a:ea typeface="+mn-ea"/>
                        </a:rPr>
                        <a:t>年（</a:t>
                      </a:r>
                      <a:r>
                        <a:rPr kumimoji="1" lang="en-US" altLang="ja-JP" sz="1400" dirty="0">
                          <a:latin typeface="+mn-ea"/>
                          <a:ea typeface="+mn-ea"/>
                        </a:rPr>
                        <a:t>S49</a:t>
                      </a:r>
                      <a:r>
                        <a:rPr kumimoji="1" lang="ja-JP" altLang="en-US" sz="1400" dirty="0">
                          <a:latin typeface="+mn-ea"/>
                          <a:ea typeface="+mn-ea"/>
                        </a:rPr>
                        <a:t>）竣工</a:t>
                      </a:r>
                      <a:r>
                        <a:rPr kumimoji="1" lang="en-US" altLang="ja-JP" sz="1400" dirty="0">
                          <a:latin typeface="+mn-ea"/>
                          <a:ea typeface="+mn-ea"/>
                        </a:rPr>
                        <a:t>【</a:t>
                      </a:r>
                      <a:r>
                        <a:rPr kumimoji="1" lang="ja-JP" altLang="en-US" sz="1400" dirty="0">
                          <a:latin typeface="+mn-ea"/>
                          <a:ea typeface="+mn-ea"/>
                        </a:rPr>
                        <a:t>築</a:t>
                      </a:r>
                      <a:r>
                        <a:rPr kumimoji="1" lang="en-US" altLang="ja-JP" sz="1400" dirty="0">
                          <a:latin typeface="+mn-ea"/>
                          <a:ea typeface="+mn-ea"/>
                        </a:rPr>
                        <a:t>47</a:t>
                      </a:r>
                      <a:r>
                        <a:rPr kumimoji="1" lang="ja-JP" altLang="en-US" sz="1400" dirty="0">
                          <a:latin typeface="+mn-ea"/>
                          <a:ea typeface="+mn-ea"/>
                        </a:rPr>
                        <a:t>年</a:t>
                      </a:r>
                      <a:r>
                        <a:rPr kumimoji="1" lang="en-US" altLang="ja-JP" sz="1400" dirty="0">
                          <a:latin typeface="+mn-ea"/>
                          <a:ea typeface="+mn-ea"/>
                        </a:rPr>
                        <a:t>】</a:t>
                      </a:r>
                    </a:p>
                    <a:p>
                      <a:pPr algn="l"/>
                      <a:r>
                        <a:rPr kumimoji="1" lang="ja-JP" altLang="en-US" sz="1400" dirty="0">
                          <a:latin typeface="+mn-ea"/>
                          <a:ea typeface="+mn-ea"/>
                        </a:rPr>
                        <a:t>本館</a:t>
                      </a:r>
                      <a:r>
                        <a:rPr kumimoji="1" lang="en-US" altLang="ja-JP" sz="1400" dirty="0">
                          <a:latin typeface="+mn-ea"/>
                          <a:ea typeface="+mn-ea"/>
                        </a:rPr>
                        <a:t>9</a:t>
                      </a:r>
                      <a:r>
                        <a:rPr kumimoji="1" lang="ja-JP" altLang="en-US" sz="1400" dirty="0">
                          <a:latin typeface="+mn-ea"/>
                          <a:ea typeface="+mn-ea"/>
                        </a:rPr>
                        <a:t>階　別館</a:t>
                      </a:r>
                      <a:r>
                        <a:rPr kumimoji="1" lang="en-US" altLang="ja-JP" sz="1400" dirty="0">
                          <a:latin typeface="+mn-ea"/>
                          <a:ea typeface="+mn-ea"/>
                        </a:rPr>
                        <a:t>3</a:t>
                      </a:r>
                      <a:r>
                        <a:rPr kumimoji="1" lang="ja-JP" altLang="en-US" sz="1400" dirty="0">
                          <a:latin typeface="+mn-ea"/>
                          <a:ea typeface="+mn-ea"/>
                        </a:rPr>
                        <a:t>階</a:t>
                      </a:r>
                      <a:endParaRPr kumimoji="1" lang="en-US" altLang="ja-JP" sz="1400" dirty="0">
                        <a:latin typeface="+mn-ea"/>
                        <a:ea typeface="+mn-ea"/>
                      </a:endParaRPr>
                    </a:p>
                    <a:p>
                      <a:pPr algn="l"/>
                      <a:r>
                        <a:rPr kumimoji="1" lang="ja-JP" altLang="en-US" sz="1400" dirty="0">
                          <a:latin typeface="+mn-ea"/>
                          <a:ea typeface="+mn-ea"/>
                        </a:rPr>
                        <a:t>　敷地面積：</a:t>
                      </a:r>
                      <a:r>
                        <a:rPr kumimoji="1" lang="en-US" altLang="ja-JP" sz="1400" dirty="0">
                          <a:latin typeface="+mn-ea"/>
                          <a:ea typeface="+mn-ea"/>
                        </a:rPr>
                        <a:t>5,477</a:t>
                      </a:r>
                      <a:r>
                        <a:rPr kumimoji="1" lang="ja-JP" altLang="en-US" sz="1400" dirty="0">
                          <a:latin typeface="+mn-ea"/>
                          <a:ea typeface="+mn-ea"/>
                        </a:rPr>
                        <a:t>㎡</a:t>
                      </a:r>
                      <a:endParaRPr kumimoji="1" lang="en-US" altLang="ja-JP" sz="1400" dirty="0">
                        <a:latin typeface="+mn-ea"/>
                        <a:ea typeface="+mn-ea"/>
                      </a:endParaRPr>
                    </a:p>
                    <a:p>
                      <a:pPr algn="l"/>
                      <a:r>
                        <a:rPr kumimoji="1" lang="ja-JP" altLang="en-US" sz="1400" dirty="0">
                          <a:latin typeface="+mn-ea"/>
                          <a:ea typeface="+mn-ea"/>
                        </a:rPr>
                        <a:t>　延床面積：</a:t>
                      </a:r>
                      <a:r>
                        <a:rPr kumimoji="1" lang="en-US" altLang="ja-JP" sz="1400" dirty="0">
                          <a:latin typeface="+mn-ea"/>
                          <a:ea typeface="+mn-ea"/>
                        </a:rPr>
                        <a:t>9,615</a:t>
                      </a:r>
                      <a:r>
                        <a:rPr kumimoji="1" lang="ja-JP" altLang="en-US" sz="1400" dirty="0">
                          <a:latin typeface="+mn-ea"/>
                          <a:ea typeface="+mn-ea"/>
                        </a:rPr>
                        <a:t>㎡</a:t>
                      </a:r>
                      <a:endParaRPr kumimoji="1" lang="en-US" altLang="ja-JP" sz="1400" dirty="0">
                        <a:latin typeface="+mn-ea"/>
                        <a:ea typeface="+mn-ea"/>
                      </a:endParaRPr>
                    </a:p>
                    <a:p>
                      <a:pPr algn="l"/>
                      <a:r>
                        <a:rPr kumimoji="1" lang="ja-JP" altLang="en-US" sz="1400" dirty="0">
                          <a:latin typeface="+mn-ea"/>
                          <a:ea typeface="+mn-ea"/>
                        </a:rPr>
                        <a:t>（大阪市立環境科学研究センターを含む）</a:t>
                      </a:r>
                      <a:endParaRPr kumimoji="1" lang="en-US" altLang="ja-JP" sz="1400" dirty="0">
                        <a:latin typeface="+mn-ea"/>
                        <a:ea typeface="+mn-ea"/>
                      </a:endParaRPr>
                    </a:p>
                  </a:txBody>
                  <a:tcPr marL="78191" marR="78191" marT="39095" marB="39095" anchor="ctr"/>
                </a:tc>
                <a:extLst>
                  <a:ext uri="{0D108BD9-81ED-4DB2-BD59-A6C34878D82A}">
                    <a16:rowId xmlns:a16="http://schemas.microsoft.com/office/drawing/2014/main" val="10004"/>
                  </a:ext>
                </a:extLst>
              </a:tr>
            </a:tbl>
          </a:graphicData>
        </a:graphic>
      </p:graphicFrame>
      <p:sp>
        <p:nvSpPr>
          <p:cNvPr id="21" name="タイトル 1"/>
          <p:cNvSpPr txBox="1">
            <a:spLocks/>
          </p:cNvSpPr>
          <p:nvPr/>
        </p:nvSpPr>
        <p:spPr bwMode="auto">
          <a:xfrm>
            <a:off x="379389" y="803581"/>
            <a:ext cx="2037671"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施設概要</a:t>
            </a:r>
          </a:p>
        </p:txBody>
      </p:sp>
      <p:sp>
        <p:nvSpPr>
          <p:cNvPr id="18" name="正方形/長方形 1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9"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pic>
        <p:nvPicPr>
          <p:cNvPr id="6" name="図 5">
            <a:extLst>
              <a:ext uri="{FF2B5EF4-FFF2-40B4-BE49-F238E27FC236}">
                <a16:creationId xmlns:a16="http://schemas.microsoft.com/office/drawing/2014/main" id="{6858978B-171F-754A-8055-E0D4E5FA7E3A}"/>
              </a:ext>
            </a:extLst>
          </p:cNvPr>
          <p:cNvPicPr>
            <a:picLocks noChangeAspect="1"/>
          </p:cNvPicPr>
          <p:nvPr/>
        </p:nvPicPr>
        <p:blipFill>
          <a:blip r:embed="rId2"/>
          <a:stretch>
            <a:fillRect/>
          </a:stretch>
        </p:blipFill>
        <p:spPr>
          <a:xfrm>
            <a:off x="6421675" y="1492016"/>
            <a:ext cx="2422258" cy="4651332"/>
          </a:xfrm>
          <a:prstGeom prst="rect">
            <a:avLst/>
          </a:prstGeom>
        </p:spPr>
      </p:pic>
    </p:spTree>
    <p:extLst>
      <p:ext uri="{BB962C8B-B14F-4D97-AF65-F5344CB8AC3E}">
        <p14:creationId xmlns:p14="http://schemas.microsoft.com/office/powerpoint/2010/main" val="35708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テキスト ボックス 17"/>
          <p:cNvSpPr txBox="1">
            <a:spLocks noChangeArrowheads="1"/>
          </p:cNvSpPr>
          <p:nvPr/>
        </p:nvSpPr>
        <p:spPr bwMode="auto">
          <a:xfrm>
            <a:off x="358707" y="825017"/>
            <a:ext cx="3384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solidFill>
                  <a:srgbClr val="000000"/>
                </a:solidFill>
                <a:latin typeface="+mn-ea"/>
                <a:ea typeface="+mn-ea"/>
                <a:cs typeface="HG丸ｺﾞｼｯｸM-PRO"/>
              </a:rPr>
              <a:t>役員及び組織体制</a:t>
            </a:r>
          </a:p>
        </p:txBody>
      </p:sp>
      <p:sp>
        <p:nvSpPr>
          <p:cNvPr id="15" name="スライド番号プレースホルダー 14"/>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7</a:t>
            </a:fld>
            <a:endParaRPr lang="ja-JP" altLang="en-US" sz="1200" b="1" dirty="0">
              <a:latin typeface="Arial" charset="0"/>
              <a:ea typeface="Arial" charset="0"/>
              <a:cs typeface="Arial" charset="0"/>
            </a:endParaRPr>
          </a:p>
        </p:txBody>
      </p:sp>
      <p:sp>
        <p:nvSpPr>
          <p:cNvPr id="119" name="Text Box 186"/>
          <p:cNvSpPr txBox="1">
            <a:spLocks noChangeArrowheads="1"/>
          </p:cNvSpPr>
          <p:nvPr/>
        </p:nvSpPr>
        <p:spPr bwMode="auto">
          <a:xfrm>
            <a:off x="350538" y="6012120"/>
            <a:ext cx="2829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MaruGothicMPRO" charset="-128"/>
              </a:rPr>
              <a:t>役職員数　</a:t>
            </a:r>
            <a:r>
              <a:rPr lang="en-US" altLang="ja-JP" sz="1400" dirty="0">
                <a:solidFill>
                  <a:srgbClr val="000000"/>
                </a:solidFill>
                <a:latin typeface="+mn-ea"/>
                <a:ea typeface="+mn-ea"/>
                <a:cs typeface="HGMaruGothicMPRO" charset="-128"/>
              </a:rPr>
              <a:t>155</a:t>
            </a:r>
            <a:r>
              <a:rPr lang="ja-JP" altLang="en-US" sz="1400" dirty="0">
                <a:solidFill>
                  <a:srgbClr val="000000"/>
                </a:solidFill>
                <a:latin typeface="+mn-ea"/>
                <a:ea typeface="+mn-ea"/>
                <a:cs typeface="HGMaruGothicMPRO" charset="-128"/>
              </a:rPr>
              <a:t>人</a:t>
            </a:r>
            <a:endParaRPr lang="en-US" altLang="ja-JP" sz="1400" dirty="0">
              <a:solidFill>
                <a:srgbClr val="000000"/>
              </a:solidFill>
              <a:latin typeface="+mn-ea"/>
              <a:ea typeface="+mn-ea"/>
              <a:cs typeface="HGMaruGothicMPRO" charset="-128"/>
            </a:endParaRPr>
          </a:p>
          <a:p>
            <a:r>
              <a:rPr lang="ja-JP" altLang="en-US" sz="1400" dirty="0">
                <a:solidFill>
                  <a:srgbClr val="000000"/>
                </a:solidFill>
                <a:latin typeface="+mn-ea"/>
                <a:ea typeface="+mn-ea"/>
                <a:cs typeface="HGMaruGothicMPRO" charset="-128"/>
              </a:rPr>
              <a:t>（令和</a:t>
            </a:r>
            <a:r>
              <a:rPr lang="en-US" altLang="ja-JP" sz="1400" dirty="0">
                <a:solidFill>
                  <a:srgbClr val="000000"/>
                </a:solidFill>
                <a:latin typeface="+mn-ea"/>
                <a:ea typeface="+mn-ea"/>
                <a:cs typeface="HGMaruGothicMPRO" charset="-128"/>
              </a:rPr>
              <a:t>4</a:t>
            </a:r>
            <a:r>
              <a:rPr lang="ja-JP" altLang="en-US" sz="1400" dirty="0">
                <a:solidFill>
                  <a:srgbClr val="000000"/>
                </a:solidFill>
                <a:latin typeface="+mn-ea"/>
                <a:ea typeface="+mn-ea"/>
                <a:cs typeface="HGMaruGothicMPRO" charset="-128"/>
              </a:rPr>
              <a:t>年</a:t>
            </a:r>
            <a:r>
              <a:rPr lang="en-US" altLang="ja-JP" sz="1400" dirty="0">
                <a:solidFill>
                  <a:srgbClr val="000000"/>
                </a:solidFill>
                <a:latin typeface="+mn-ea"/>
                <a:ea typeface="+mn-ea"/>
                <a:cs typeface="HGMaruGothicMPRO" charset="-128"/>
              </a:rPr>
              <a:t>3</a:t>
            </a:r>
            <a:r>
              <a:rPr lang="ja-JP" altLang="en-US" sz="1400" dirty="0">
                <a:solidFill>
                  <a:srgbClr val="000000"/>
                </a:solidFill>
                <a:latin typeface="+mn-ea"/>
                <a:ea typeface="+mn-ea"/>
                <a:cs typeface="HGMaruGothicMPRO" charset="-128"/>
              </a:rPr>
              <a:t>月</a:t>
            </a:r>
            <a:r>
              <a:rPr lang="en-US" altLang="ja-JP" sz="1400" dirty="0">
                <a:solidFill>
                  <a:srgbClr val="000000"/>
                </a:solidFill>
                <a:latin typeface="+mn-ea"/>
                <a:ea typeface="+mn-ea"/>
                <a:cs typeface="HGMaruGothicMPRO" charset="-128"/>
              </a:rPr>
              <a:t>31</a:t>
            </a:r>
            <a:r>
              <a:rPr lang="ja-JP" altLang="en-US" sz="1400" dirty="0">
                <a:solidFill>
                  <a:srgbClr val="000000"/>
                </a:solidFill>
                <a:latin typeface="+mn-ea"/>
                <a:ea typeface="+mn-ea"/>
                <a:cs typeface="HGMaruGothicMPRO" charset="-128"/>
              </a:rPr>
              <a:t>日現在　監事除く）</a:t>
            </a:r>
          </a:p>
        </p:txBody>
      </p:sp>
      <p:grpSp>
        <p:nvGrpSpPr>
          <p:cNvPr id="4" name="図形グループ 3"/>
          <p:cNvGrpSpPr/>
          <p:nvPr/>
        </p:nvGrpSpPr>
        <p:grpSpPr>
          <a:xfrm>
            <a:off x="878646" y="873409"/>
            <a:ext cx="7293491" cy="5834080"/>
            <a:chOff x="1566899" y="283477"/>
            <a:chExt cx="7293491" cy="5834080"/>
          </a:xfrm>
        </p:grpSpPr>
        <p:sp>
          <p:nvSpPr>
            <p:cNvPr id="113" name="Line 33"/>
            <p:cNvSpPr>
              <a:spLocks noChangeShapeType="1"/>
            </p:cNvSpPr>
            <p:nvPr/>
          </p:nvSpPr>
          <p:spPr bwMode="auto">
            <a:xfrm>
              <a:off x="5820232" y="4741172"/>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6" name="Line 33"/>
            <p:cNvSpPr>
              <a:spLocks noChangeShapeType="1"/>
            </p:cNvSpPr>
            <p:nvPr/>
          </p:nvSpPr>
          <p:spPr bwMode="auto">
            <a:xfrm>
              <a:off x="5820232" y="5141560"/>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7" name="Line 33"/>
            <p:cNvSpPr>
              <a:spLocks noChangeShapeType="1"/>
            </p:cNvSpPr>
            <p:nvPr/>
          </p:nvSpPr>
          <p:spPr bwMode="auto">
            <a:xfrm>
              <a:off x="5820232" y="5552614"/>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8" name="Line 33"/>
            <p:cNvSpPr>
              <a:spLocks noChangeShapeType="1"/>
            </p:cNvSpPr>
            <p:nvPr/>
          </p:nvSpPr>
          <p:spPr bwMode="auto">
            <a:xfrm>
              <a:off x="5820232" y="596366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1" name="Line 33"/>
            <p:cNvSpPr>
              <a:spLocks noChangeShapeType="1"/>
            </p:cNvSpPr>
            <p:nvPr/>
          </p:nvSpPr>
          <p:spPr bwMode="auto">
            <a:xfrm>
              <a:off x="5851849" y="347178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2" name="Line 33"/>
            <p:cNvSpPr>
              <a:spLocks noChangeShapeType="1"/>
            </p:cNvSpPr>
            <p:nvPr/>
          </p:nvSpPr>
          <p:spPr bwMode="auto">
            <a:xfrm>
              <a:off x="5844216" y="4297410"/>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73" name="Line 17">
              <a:extLst>
                <a:ext uri="{FF2B5EF4-FFF2-40B4-BE49-F238E27FC236}">
                  <a16:creationId xmlns:a16="http://schemas.microsoft.com/office/drawing/2014/main" id="{EB4A9A14-7BE6-BA41-BB16-2C0509FA1E84}"/>
                </a:ext>
              </a:extLst>
            </p:cNvPr>
            <p:cNvSpPr>
              <a:spLocks noChangeShapeType="1"/>
            </p:cNvSpPr>
            <p:nvPr/>
          </p:nvSpPr>
          <p:spPr bwMode="auto">
            <a:xfrm flipH="1" flipV="1">
              <a:off x="1729211" y="2737060"/>
              <a:ext cx="40663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74" name="Line 17">
              <a:extLst>
                <a:ext uri="{FF2B5EF4-FFF2-40B4-BE49-F238E27FC236}">
                  <a16:creationId xmlns:a16="http://schemas.microsoft.com/office/drawing/2014/main" id="{EB4A9A14-7BE6-BA41-BB16-2C0509FA1E84}"/>
                </a:ext>
              </a:extLst>
            </p:cNvPr>
            <p:cNvSpPr>
              <a:spLocks noChangeShapeType="1"/>
            </p:cNvSpPr>
            <p:nvPr/>
          </p:nvSpPr>
          <p:spPr bwMode="auto">
            <a:xfrm flipH="1" flipV="1">
              <a:off x="4217079" y="1862467"/>
              <a:ext cx="159783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0" name="Line 18"/>
            <p:cNvSpPr>
              <a:spLocks noChangeShapeType="1"/>
            </p:cNvSpPr>
            <p:nvPr/>
          </p:nvSpPr>
          <p:spPr bwMode="auto">
            <a:xfrm>
              <a:off x="4220026" y="854408"/>
              <a:ext cx="0" cy="4501891"/>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grpSp>
          <p:nvGrpSpPr>
            <p:cNvPr id="20" name="グループ化 19"/>
            <p:cNvGrpSpPr/>
            <p:nvPr/>
          </p:nvGrpSpPr>
          <p:grpSpPr>
            <a:xfrm>
              <a:off x="4217079" y="4576618"/>
              <a:ext cx="3621874" cy="1540939"/>
              <a:chOff x="6231224" y="5007710"/>
              <a:chExt cx="2882135" cy="1540939"/>
            </a:xfrm>
          </p:grpSpPr>
          <p:sp>
            <p:nvSpPr>
              <p:cNvPr id="103" name="Rectangle 12"/>
              <p:cNvSpPr>
                <a:spLocks noChangeArrowheads="1"/>
              </p:cNvSpPr>
              <p:nvPr/>
            </p:nvSpPr>
            <p:spPr bwMode="auto">
              <a:xfrm>
                <a:off x="7658029" y="5007710"/>
                <a:ext cx="145533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食品化学１課　</a:t>
                </a:r>
                <a:r>
                  <a:rPr lang="en-US" altLang="ja-JP" sz="1400" dirty="0">
                    <a:solidFill>
                      <a:srgbClr val="000000"/>
                    </a:solidFill>
                    <a:latin typeface="+mn-ea"/>
                    <a:ea typeface="+mn-ea"/>
                    <a:cs typeface="HG丸ｺﾞｼｯｸM-PRO"/>
                  </a:rPr>
                  <a:t>21</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95" name="Line 32"/>
              <p:cNvSpPr>
                <a:spLocks noChangeShapeType="1"/>
              </p:cNvSpPr>
              <p:nvPr/>
            </p:nvSpPr>
            <p:spPr bwMode="auto">
              <a:xfrm>
                <a:off x="7513220" y="5172264"/>
                <a:ext cx="0" cy="1224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04" name="Rectangle 13"/>
              <p:cNvSpPr>
                <a:spLocks noChangeArrowheads="1"/>
              </p:cNvSpPr>
              <p:nvPr/>
            </p:nvSpPr>
            <p:spPr bwMode="auto">
              <a:xfrm>
                <a:off x="7642867" y="5829818"/>
                <a:ext cx="147049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医薬品課　</a:t>
                </a:r>
                <a:r>
                  <a:rPr lang="en-US" altLang="ja-JP" sz="1400" dirty="0">
                    <a:solidFill>
                      <a:srgbClr val="000000"/>
                    </a:solidFill>
                    <a:latin typeface="+mn-ea"/>
                    <a:ea typeface="+mn-ea"/>
                    <a:cs typeface="HG丸ｺﾞｼｯｸM-PRO"/>
                  </a:rPr>
                  <a:t>10</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105" name="Rectangle 14"/>
              <p:cNvSpPr>
                <a:spLocks noChangeArrowheads="1"/>
              </p:cNvSpPr>
              <p:nvPr/>
            </p:nvSpPr>
            <p:spPr bwMode="auto">
              <a:xfrm>
                <a:off x="7642868" y="6240872"/>
                <a:ext cx="1470489"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生活環境課　</a:t>
                </a:r>
                <a:r>
                  <a:rPr lang="en-US" altLang="ja-JP" sz="1400" dirty="0">
                    <a:solidFill>
                      <a:srgbClr val="000000"/>
                    </a:solidFill>
                    <a:latin typeface="+mn-ea"/>
                    <a:ea typeface="+mn-ea"/>
                    <a:cs typeface="HG丸ｺﾞｼｯｸM-PRO"/>
                  </a:rPr>
                  <a:t>14</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grpSp>
            <p:nvGrpSpPr>
              <p:cNvPr id="13" name="グループ化 12"/>
              <p:cNvGrpSpPr/>
              <p:nvPr/>
            </p:nvGrpSpPr>
            <p:grpSpPr>
              <a:xfrm>
                <a:off x="6231224" y="5627781"/>
                <a:ext cx="1276436" cy="307777"/>
                <a:chOff x="6231224" y="4999233"/>
                <a:chExt cx="1276436" cy="307777"/>
              </a:xfrm>
            </p:grpSpPr>
            <p:sp>
              <p:nvSpPr>
                <p:cNvPr id="88" name="Line 25"/>
                <p:cNvSpPr>
                  <a:spLocks noChangeShapeType="1"/>
                </p:cNvSpPr>
                <p:nvPr/>
              </p:nvSpPr>
              <p:spPr bwMode="auto">
                <a:xfrm>
                  <a:off x="7320495" y="5153121"/>
                  <a:ext cx="1871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1" name="Line 20"/>
                <p:cNvSpPr>
                  <a:spLocks noChangeShapeType="1"/>
                </p:cNvSpPr>
                <p:nvPr/>
              </p:nvSpPr>
              <p:spPr bwMode="auto">
                <a:xfrm flipH="1">
                  <a:off x="6231224" y="5153121"/>
                  <a:ext cx="1384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5" name="Rectangle 7"/>
                <p:cNvSpPr>
                  <a:spLocks noChangeArrowheads="1"/>
                </p:cNvSpPr>
                <p:nvPr/>
              </p:nvSpPr>
              <p:spPr bwMode="auto">
                <a:xfrm>
                  <a:off x="6334671" y="4999233"/>
                  <a:ext cx="103374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衛生化学部</a:t>
                  </a:r>
                </a:p>
              </p:txBody>
            </p:sp>
          </p:grpSp>
          <p:sp>
            <p:nvSpPr>
              <p:cNvPr id="110" name="Rectangle 12"/>
              <p:cNvSpPr>
                <a:spLocks noChangeArrowheads="1"/>
              </p:cNvSpPr>
              <p:nvPr/>
            </p:nvSpPr>
            <p:spPr bwMode="auto">
              <a:xfrm>
                <a:off x="7650801" y="5418764"/>
                <a:ext cx="1462557"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食品化学２課　</a:t>
                </a:r>
                <a:r>
                  <a:rPr lang="en-US" altLang="ja-JP" sz="1400" dirty="0">
                    <a:solidFill>
                      <a:srgbClr val="000000"/>
                    </a:solidFill>
                    <a:latin typeface="+mn-ea"/>
                    <a:ea typeface="+mn-ea"/>
                    <a:cs typeface="HG丸ｺﾞｼｯｸM-PRO"/>
                  </a:rPr>
                  <a:t>18</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grpSp>
        <p:sp>
          <p:nvSpPr>
            <p:cNvPr id="100" name="Rectangle 10"/>
            <p:cNvSpPr>
              <a:spLocks noChangeArrowheads="1"/>
            </p:cNvSpPr>
            <p:nvPr/>
          </p:nvSpPr>
          <p:spPr bwMode="auto">
            <a:xfrm>
              <a:off x="6012778" y="3289942"/>
              <a:ext cx="1826175"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細菌課　</a:t>
              </a:r>
              <a:r>
                <a:rPr lang="en-US" altLang="ja-JP" sz="1400" dirty="0">
                  <a:solidFill>
                    <a:srgbClr val="000000"/>
                  </a:solidFill>
                  <a:latin typeface="+mn-ea"/>
                  <a:ea typeface="+mn-ea"/>
                  <a:cs typeface="HG丸ｺﾞｼｯｸM-PRO"/>
                </a:rPr>
                <a:t>15</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　</a:t>
              </a:r>
            </a:p>
          </p:txBody>
        </p:sp>
        <p:grpSp>
          <p:nvGrpSpPr>
            <p:cNvPr id="22" name="グループ化 21"/>
            <p:cNvGrpSpPr/>
            <p:nvPr/>
          </p:nvGrpSpPr>
          <p:grpSpPr>
            <a:xfrm>
              <a:off x="4210440" y="3471788"/>
              <a:ext cx="3628516" cy="952976"/>
              <a:chOff x="6225940" y="4062534"/>
              <a:chExt cx="2887420" cy="952976"/>
            </a:xfrm>
          </p:grpSpPr>
          <p:sp>
            <p:nvSpPr>
              <p:cNvPr id="87" name="Line 24"/>
              <p:cNvSpPr>
                <a:spLocks noChangeShapeType="1"/>
              </p:cNvSpPr>
              <p:nvPr/>
            </p:nvSpPr>
            <p:spPr bwMode="auto">
              <a:xfrm>
                <a:off x="6225940" y="4477794"/>
                <a:ext cx="1440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02" name="Rectangle 11"/>
              <p:cNvSpPr>
                <a:spLocks noChangeArrowheads="1"/>
              </p:cNvSpPr>
              <p:nvPr/>
            </p:nvSpPr>
            <p:spPr bwMode="auto">
              <a:xfrm>
                <a:off x="7660167" y="4294210"/>
                <a:ext cx="145319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ウイルス課　</a:t>
                </a:r>
                <a:r>
                  <a:rPr lang="en-US" altLang="ja-JP" sz="1400" dirty="0">
                    <a:solidFill>
                      <a:srgbClr val="000000"/>
                    </a:solidFill>
                    <a:latin typeface="+mn-ea"/>
                    <a:ea typeface="+mn-ea"/>
                    <a:cs typeface="HG丸ｺﾞｼｯｸM-PRO"/>
                  </a:rPr>
                  <a:t>17</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92" name="Line 29"/>
              <p:cNvSpPr>
                <a:spLocks noChangeShapeType="1"/>
              </p:cNvSpPr>
              <p:nvPr/>
            </p:nvSpPr>
            <p:spPr bwMode="auto">
              <a:xfrm>
                <a:off x="7533651" y="4062534"/>
                <a:ext cx="0" cy="828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4" name="Rectangle 6"/>
              <p:cNvSpPr>
                <a:spLocks noChangeArrowheads="1"/>
              </p:cNvSpPr>
              <p:nvPr/>
            </p:nvSpPr>
            <p:spPr bwMode="auto">
              <a:xfrm>
                <a:off x="6357592" y="4319173"/>
                <a:ext cx="101082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微生物部</a:t>
                </a:r>
              </a:p>
            </p:txBody>
          </p:sp>
          <p:sp>
            <p:nvSpPr>
              <p:cNvPr id="108" name="Rectangle 10"/>
              <p:cNvSpPr>
                <a:spLocks noChangeArrowheads="1"/>
              </p:cNvSpPr>
              <p:nvPr/>
            </p:nvSpPr>
            <p:spPr bwMode="auto">
              <a:xfrm>
                <a:off x="7660167" y="4707733"/>
                <a:ext cx="1453192"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微生物課　</a:t>
                </a:r>
                <a:r>
                  <a:rPr lang="en-US" altLang="ja-JP" sz="1400" dirty="0">
                    <a:solidFill>
                      <a:srgbClr val="000000"/>
                    </a:solidFill>
                    <a:latin typeface="+mn-ea"/>
                    <a:ea typeface="+mn-ea"/>
                    <a:cs typeface="HG丸ｺﾞｼｯｸM-PRO"/>
                  </a:rPr>
                  <a:t>13</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grpSp>
        <p:grpSp>
          <p:nvGrpSpPr>
            <p:cNvPr id="27" name="グループ化 26"/>
            <p:cNvGrpSpPr/>
            <p:nvPr/>
          </p:nvGrpSpPr>
          <p:grpSpPr>
            <a:xfrm>
              <a:off x="4222457" y="283477"/>
              <a:ext cx="3635874" cy="1115269"/>
              <a:chOff x="5843626" y="743597"/>
              <a:chExt cx="2893276" cy="1115269"/>
            </a:xfrm>
          </p:grpSpPr>
          <p:sp>
            <p:nvSpPr>
              <p:cNvPr id="90" name="Line 27"/>
              <p:cNvSpPr>
                <a:spLocks noChangeShapeType="1"/>
              </p:cNvSpPr>
              <p:nvPr/>
            </p:nvSpPr>
            <p:spPr bwMode="auto">
              <a:xfrm>
                <a:off x="7141116" y="913830"/>
                <a:ext cx="144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99" name="Rectangle 8"/>
              <p:cNvSpPr>
                <a:spLocks noChangeArrowheads="1"/>
              </p:cNvSpPr>
              <p:nvPr/>
            </p:nvSpPr>
            <p:spPr bwMode="auto">
              <a:xfrm>
                <a:off x="7282041" y="743597"/>
                <a:ext cx="145486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総務課　</a:t>
                </a:r>
                <a:r>
                  <a:rPr lang="en-US" altLang="ja-JP" sz="1400" dirty="0">
                    <a:solidFill>
                      <a:srgbClr val="000000"/>
                    </a:solidFill>
                    <a:latin typeface="+mn-ea"/>
                    <a:ea typeface="+mn-ea"/>
                    <a:cs typeface="HG丸ｺﾞｼｯｸM-PRO"/>
                  </a:rPr>
                  <a:t>6</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101" name="Rectangle 9"/>
              <p:cNvSpPr>
                <a:spLocks noChangeArrowheads="1"/>
              </p:cNvSpPr>
              <p:nvPr/>
            </p:nvSpPr>
            <p:spPr bwMode="auto">
              <a:xfrm>
                <a:off x="7282042" y="1147343"/>
                <a:ext cx="145486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管理課　</a:t>
                </a:r>
                <a:r>
                  <a:rPr lang="en-US" altLang="ja-JP" sz="1400" dirty="0">
                    <a:solidFill>
                      <a:srgbClr val="000000"/>
                    </a:solidFill>
                    <a:latin typeface="+mn-ea"/>
                    <a:ea typeface="+mn-ea"/>
                    <a:cs typeface="HG丸ｺﾞｼｯｸM-PRO"/>
                  </a:rPr>
                  <a:t>19</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86" name="Line 23"/>
              <p:cNvSpPr>
                <a:spLocks noChangeShapeType="1"/>
              </p:cNvSpPr>
              <p:nvPr/>
            </p:nvSpPr>
            <p:spPr bwMode="auto">
              <a:xfrm>
                <a:off x="5843626" y="1314529"/>
                <a:ext cx="1440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9" name="Line 26"/>
              <p:cNvSpPr>
                <a:spLocks noChangeShapeType="1"/>
              </p:cNvSpPr>
              <p:nvPr/>
            </p:nvSpPr>
            <p:spPr bwMode="auto">
              <a:xfrm>
                <a:off x="7141773" y="913830"/>
                <a:ext cx="0" cy="806513"/>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91" name="Line 28"/>
              <p:cNvSpPr>
                <a:spLocks noChangeShapeType="1"/>
              </p:cNvSpPr>
              <p:nvPr/>
            </p:nvSpPr>
            <p:spPr bwMode="auto">
              <a:xfrm>
                <a:off x="7143559" y="1717372"/>
                <a:ext cx="144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4" name="Rectangle 5"/>
              <p:cNvSpPr>
                <a:spLocks noChangeArrowheads="1"/>
              </p:cNvSpPr>
              <p:nvPr/>
            </p:nvSpPr>
            <p:spPr bwMode="auto">
              <a:xfrm>
                <a:off x="7282041" y="1551089"/>
                <a:ext cx="1439443"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庶務課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83" name="Rectangle 5"/>
              <p:cNvSpPr>
                <a:spLocks noChangeArrowheads="1"/>
              </p:cNvSpPr>
              <p:nvPr/>
            </p:nvSpPr>
            <p:spPr bwMode="auto">
              <a:xfrm>
                <a:off x="5942508" y="1152320"/>
                <a:ext cx="1034027"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総務部</a:t>
                </a:r>
              </a:p>
            </p:txBody>
          </p:sp>
        </p:grpSp>
        <p:grpSp>
          <p:nvGrpSpPr>
            <p:cNvPr id="7" name="グループ化 6"/>
            <p:cNvGrpSpPr/>
            <p:nvPr/>
          </p:nvGrpSpPr>
          <p:grpSpPr>
            <a:xfrm>
              <a:off x="4344277" y="1492125"/>
              <a:ext cx="3503153" cy="734496"/>
              <a:chOff x="1248944" y="2170098"/>
              <a:chExt cx="2787662" cy="734496"/>
            </a:xfrm>
          </p:grpSpPr>
          <p:sp>
            <p:nvSpPr>
              <p:cNvPr id="120" name="Line 32"/>
              <p:cNvSpPr>
                <a:spLocks noChangeShapeType="1"/>
              </p:cNvSpPr>
              <p:nvPr/>
            </p:nvSpPr>
            <p:spPr bwMode="auto">
              <a:xfrm flipH="1">
                <a:off x="2419211" y="2309502"/>
                <a:ext cx="2928" cy="501578"/>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1" name="Line 33"/>
              <p:cNvSpPr>
                <a:spLocks noChangeShapeType="1"/>
              </p:cNvSpPr>
              <p:nvPr/>
            </p:nvSpPr>
            <p:spPr bwMode="auto">
              <a:xfrm>
                <a:off x="2421537" y="2311463"/>
                <a:ext cx="180000"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6" name="Rectangle 9"/>
              <p:cNvSpPr>
                <a:spLocks noChangeArrowheads="1"/>
              </p:cNvSpPr>
              <p:nvPr/>
            </p:nvSpPr>
            <p:spPr bwMode="auto">
              <a:xfrm>
                <a:off x="2595939" y="2170098"/>
                <a:ext cx="143392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研究企画課　</a:t>
                </a:r>
                <a:r>
                  <a:rPr lang="en-US" altLang="ja-JP" sz="1400" dirty="0">
                    <a:solidFill>
                      <a:srgbClr val="000000"/>
                    </a:solidFill>
                    <a:latin typeface="+mn-ea"/>
                    <a:ea typeface="+mn-ea"/>
                    <a:cs typeface="HG丸ｺﾞｼｯｸM-PRO"/>
                  </a:rPr>
                  <a:t>4</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129" name="Rectangle 5"/>
              <p:cNvSpPr>
                <a:spLocks noChangeArrowheads="1"/>
              </p:cNvSpPr>
              <p:nvPr/>
            </p:nvSpPr>
            <p:spPr bwMode="auto">
              <a:xfrm>
                <a:off x="1248944" y="2386552"/>
                <a:ext cx="102934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企画部</a:t>
                </a:r>
              </a:p>
            </p:txBody>
          </p:sp>
          <p:sp>
            <p:nvSpPr>
              <p:cNvPr id="130" name="Rectangle 9"/>
              <p:cNvSpPr>
                <a:spLocks noChangeArrowheads="1"/>
              </p:cNvSpPr>
              <p:nvPr/>
            </p:nvSpPr>
            <p:spPr bwMode="auto">
              <a:xfrm>
                <a:off x="2599095" y="2596817"/>
                <a:ext cx="143751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精度管理室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grpSp>
        <p:sp>
          <p:nvSpPr>
            <p:cNvPr id="55" name="テキスト ボックス 54"/>
            <p:cNvSpPr txBox="1"/>
            <p:nvPr/>
          </p:nvSpPr>
          <p:spPr>
            <a:xfrm>
              <a:off x="7838957" y="4122292"/>
              <a:ext cx="1021433" cy="307777"/>
            </a:xfrm>
            <a:prstGeom prst="rect">
              <a:avLst/>
            </a:prstGeom>
            <a:noFill/>
          </p:spPr>
          <p:txBody>
            <a:bodyPr wrap="none" rtlCol="0">
              <a:spAutoFit/>
            </a:bodyPr>
            <a:lstStyle/>
            <a:p>
              <a:r>
                <a:rPr lang="ja-JP" altLang="en-US" sz="1400" dirty="0">
                  <a:latin typeface="+mn-ea"/>
                  <a:ea typeface="+mn-ea"/>
                  <a:cs typeface="HGMaruGothicMPRO" charset="-128"/>
                </a:rPr>
                <a:t>（天王寺</a:t>
              </a:r>
              <a:r>
                <a:rPr lang="en-US" altLang="ja-JP" sz="1400" dirty="0">
                  <a:latin typeface="+mn-ea"/>
                  <a:ea typeface="+mn-ea"/>
                  <a:cs typeface="HGMaruGothicMPRO" charset="-128"/>
                </a:rPr>
                <a:t>C</a:t>
              </a:r>
              <a:r>
                <a:rPr lang="ja-JP" altLang="en-US" sz="1400" dirty="0">
                  <a:latin typeface="+mn-ea"/>
                  <a:ea typeface="+mn-ea"/>
                  <a:cs typeface="HGMaruGothicMPRO" charset="-128"/>
                </a:rPr>
                <a:t>）</a:t>
              </a:r>
            </a:p>
          </p:txBody>
        </p:sp>
        <p:sp>
          <p:nvSpPr>
            <p:cNvPr id="56" name="正方形/長方形 55"/>
            <p:cNvSpPr/>
            <p:nvPr/>
          </p:nvSpPr>
          <p:spPr>
            <a:xfrm>
              <a:off x="7838957" y="4988601"/>
              <a:ext cx="1021433" cy="307777"/>
            </a:xfrm>
            <a:prstGeom prst="rect">
              <a:avLst/>
            </a:prstGeom>
          </p:spPr>
          <p:txBody>
            <a:bodyPr wrap="none">
              <a:spAutoFit/>
            </a:bodyPr>
            <a:lstStyle/>
            <a:p>
              <a:r>
                <a:rPr lang="ja-JP" altLang="en-US" sz="1400" dirty="0">
                  <a:latin typeface="+mn-ea"/>
                  <a:ea typeface="+mn-ea"/>
                  <a:cs typeface="HGMaruGothicMPRO" charset="-128"/>
                </a:rPr>
                <a:t>（天王寺</a:t>
              </a:r>
              <a:r>
                <a:rPr lang="en-US" altLang="ja-JP" sz="1400" dirty="0">
                  <a:latin typeface="+mn-ea"/>
                  <a:ea typeface="+mn-ea"/>
                  <a:cs typeface="HGMaruGothicMPRO" charset="-128"/>
                </a:rPr>
                <a:t>C</a:t>
              </a:r>
              <a:r>
                <a:rPr lang="ja-JP" altLang="en-US" sz="1400" dirty="0">
                  <a:latin typeface="+mn-ea"/>
                  <a:ea typeface="+mn-ea"/>
                  <a:cs typeface="HGMaruGothicMPRO" charset="-128"/>
                </a:rPr>
                <a:t>）</a:t>
              </a:r>
            </a:p>
          </p:txBody>
        </p:sp>
        <p:sp>
          <p:nvSpPr>
            <p:cNvPr id="57" name="正方形/長方形 56"/>
            <p:cNvSpPr/>
            <p:nvPr/>
          </p:nvSpPr>
          <p:spPr>
            <a:xfrm>
              <a:off x="7838957" y="1086627"/>
              <a:ext cx="1021433" cy="307777"/>
            </a:xfrm>
            <a:prstGeom prst="rect">
              <a:avLst/>
            </a:prstGeom>
          </p:spPr>
          <p:txBody>
            <a:bodyPr wrap="none">
              <a:spAutoFit/>
            </a:bodyPr>
            <a:lstStyle/>
            <a:p>
              <a:r>
                <a:rPr lang="ja-JP" altLang="en-US" sz="1400" dirty="0">
                  <a:latin typeface="+mn-ea"/>
                  <a:ea typeface="+mn-ea"/>
                  <a:cs typeface="HGMaruGothicMPRO" charset="-128"/>
                </a:rPr>
                <a:t>（天王寺</a:t>
              </a:r>
              <a:r>
                <a:rPr lang="en-US" altLang="ja-JP" sz="1400" dirty="0">
                  <a:latin typeface="+mn-ea"/>
                  <a:ea typeface="+mn-ea"/>
                  <a:cs typeface="HGMaruGothicMPRO" charset="-128"/>
                </a:rPr>
                <a:t>C</a:t>
              </a:r>
              <a:r>
                <a:rPr lang="ja-JP" altLang="en-US" sz="1400" dirty="0">
                  <a:latin typeface="+mn-ea"/>
                  <a:ea typeface="+mn-ea"/>
                  <a:cs typeface="HGMaruGothicMPRO" charset="-128"/>
                </a:rPr>
                <a:t>）</a:t>
              </a:r>
            </a:p>
          </p:txBody>
        </p:sp>
        <p:sp>
          <p:nvSpPr>
            <p:cNvPr id="2" name="正方形/長方形 1"/>
            <p:cNvSpPr/>
            <p:nvPr/>
          </p:nvSpPr>
          <p:spPr>
            <a:xfrm>
              <a:off x="4446298" y="991457"/>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28</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sp>
          <p:nvSpPr>
            <p:cNvPr id="59" name="正方形/長方形 58"/>
            <p:cNvSpPr/>
            <p:nvPr/>
          </p:nvSpPr>
          <p:spPr>
            <a:xfrm>
              <a:off x="4446298" y="2006973"/>
              <a:ext cx="633507"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7</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sp>
          <p:nvSpPr>
            <p:cNvPr id="60" name="正方形/長方形 59"/>
            <p:cNvSpPr/>
            <p:nvPr/>
          </p:nvSpPr>
          <p:spPr>
            <a:xfrm>
              <a:off x="4446298" y="4037278"/>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45</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sp>
          <p:nvSpPr>
            <p:cNvPr id="61" name="正方形/長方形 60"/>
            <p:cNvSpPr/>
            <p:nvPr/>
          </p:nvSpPr>
          <p:spPr>
            <a:xfrm>
              <a:off x="4446298" y="5488843"/>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63</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grpSp>
          <p:nvGrpSpPr>
            <p:cNvPr id="64" name="グループ化 63">
              <a:extLst>
                <a:ext uri="{FF2B5EF4-FFF2-40B4-BE49-F238E27FC236}">
                  <a16:creationId xmlns:a16="http://schemas.microsoft.com/office/drawing/2014/main" id="{088920FE-A71D-5C43-966E-474C60AE84F1}"/>
                </a:ext>
              </a:extLst>
            </p:cNvPr>
            <p:cNvGrpSpPr/>
            <p:nvPr/>
          </p:nvGrpSpPr>
          <p:grpSpPr>
            <a:xfrm>
              <a:off x="4330512" y="2344762"/>
              <a:ext cx="3516918" cy="745386"/>
              <a:chOff x="1252790" y="2166279"/>
              <a:chExt cx="2798616" cy="745386"/>
            </a:xfrm>
          </p:grpSpPr>
          <p:sp>
            <p:nvSpPr>
              <p:cNvPr id="67" name="Line 32">
                <a:extLst>
                  <a:ext uri="{FF2B5EF4-FFF2-40B4-BE49-F238E27FC236}">
                    <a16:creationId xmlns:a16="http://schemas.microsoft.com/office/drawing/2014/main" id="{4E0C3F5E-AA80-7E47-8E88-63D1A47E8B5A}"/>
                  </a:ext>
                </a:extLst>
              </p:cNvPr>
              <p:cNvSpPr>
                <a:spLocks noChangeShapeType="1"/>
              </p:cNvSpPr>
              <p:nvPr/>
            </p:nvSpPr>
            <p:spPr bwMode="auto">
              <a:xfrm flipH="1">
                <a:off x="2421537" y="2309502"/>
                <a:ext cx="603" cy="498153"/>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68" name="Line 33">
                <a:extLst>
                  <a:ext uri="{FF2B5EF4-FFF2-40B4-BE49-F238E27FC236}">
                    <a16:creationId xmlns:a16="http://schemas.microsoft.com/office/drawing/2014/main" id="{AA2FE71B-2A6F-6445-A5CF-36EECBC015CB}"/>
                  </a:ext>
                </a:extLst>
              </p:cNvPr>
              <p:cNvSpPr>
                <a:spLocks noChangeShapeType="1"/>
              </p:cNvSpPr>
              <p:nvPr/>
            </p:nvSpPr>
            <p:spPr bwMode="auto">
              <a:xfrm>
                <a:off x="2421537" y="2311463"/>
                <a:ext cx="180000"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70" name="Rectangle 9">
                <a:extLst>
                  <a:ext uri="{FF2B5EF4-FFF2-40B4-BE49-F238E27FC236}">
                    <a16:creationId xmlns:a16="http://schemas.microsoft.com/office/drawing/2014/main" id="{6FD0455D-61C6-7E40-8DEE-3715669B1D04}"/>
                  </a:ext>
                </a:extLst>
              </p:cNvPr>
              <p:cNvSpPr>
                <a:spLocks noChangeArrowheads="1"/>
              </p:cNvSpPr>
              <p:nvPr/>
            </p:nvSpPr>
            <p:spPr bwMode="auto">
              <a:xfrm>
                <a:off x="2599562" y="2603888"/>
                <a:ext cx="1447969"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疫学解析研究課</a:t>
                </a:r>
                <a:r>
                  <a:rPr lang="ja-JP" altLang="en-US" sz="1400" dirty="0">
                    <a:solidFill>
                      <a:srgbClr val="000000"/>
                    </a:solidFill>
                    <a:latin typeface="+mn-ea"/>
                    <a:cs typeface="HG丸ｺﾞｼｯｸM-PRO"/>
                  </a:rPr>
                  <a:t>　</a:t>
                </a:r>
                <a:r>
                  <a:rPr lang="en-US" altLang="ja-JP" sz="1400" dirty="0">
                    <a:solidFill>
                      <a:srgbClr val="000000"/>
                    </a:solidFill>
                    <a:latin typeface="+mn-ea"/>
                    <a:cs typeface="HG丸ｺﾞｼｯｸM-PRO"/>
                  </a:rPr>
                  <a:t>2</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71" name="Rectangle 9">
                <a:extLst>
                  <a:ext uri="{FF2B5EF4-FFF2-40B4-BE49-F238E27FC236}">
                    <a16:creationId xmlns:a16="http://schemas.microsoft.com/office/drawing/2014/main" id="{782CD8BA-AC0A-8142-B5C3-29535675B7BD}"/>
                  </a:ext>
                </a:extLst>
              </p:cNvPr>
              <p:cNvSpPr>
                <a:spLocks noChangeArrowheads="1"/>
              </p:cNvSpPr>
              <p:nvPr/>
            </p:nvSpPr>
            <p:spPr bwMode="auto">
              <a:xfrm>
                <a:off x="2595688" y="2166279"/>
                <a:ext cx="145571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健康危機管理課　</a:t>
                </a:r>
                <a:r>
                  <a:rPr lang="en-US" altLang="ja-JP" sz="1400" dirty="0">
                    <a:solidFill>
                      <a:srgbClr val="000000"/>
                    </a:solidFill>
                    <a:latin typeface="+mn-ea"/>
                    <a:ea typeface="+mn-ea"/>
                    <a:cs typeface="HG丸ｺﾞｼｯｸM-PRO"/>
                  </a:rPr>
                  <a:t>7</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72" name="Rectangle 5">
                <a:extLst>
                  <a:ext uri="{FF2B5EF4-FFF2-40B4-BE49-F238E27FC236}">
                    <a16:creationId xmlns:a16="http://schemas.microsoft.com/office/drawing/2014/main" id="{5AE5C235-304F-644C-8EEA-B482B432A4B6}"/>
                  </a:ext>
                </a:extLst>
              </p:cNvPr>
              <p:cNvSpPr>
                <a:spLocks noChangeArrowheads="1"/>
              </p:cNvSpPr>
              <p:nvPr/>
            </p:nvSpPr>
            <p:spPr bwMode="auto">
              <a:xfrm>
                <a:off x="1252790" y="2404689"/>
                <a:ext cx="102934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公衆衛生部</a:t>
                </a:r>
              </a:p>
            </p:txBody>
          </p:sp>
        </p:grpSp>
        <p:sp>
          <p:nvSpPr>
            <p:cNvPr id="75" name="正方形/長方形 74">
              <a:extLst>
                <a:ext uri="{FF2B5EF4-FFF2-40B4-BE49-F238E27FC236}">
                  <a16:creationId xmlns:a16="http://schemas.microsoft.com/office/drawing/2014/main" id="{517501CD-C89C-4A41-B9D5-A2C37ACAB97A}"/>
                </a:ext>
              </a:extLst>
            </p:cNvPr>
            <p:cNvSpPr/>
            <p:nvPr/>
          </p:nvSpPr>
          <p:spPr>
            <a:xfrm>
              <a:off x="4446298" y="2914027"/>
              <a:ext cx="633507"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9</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sp>
          <p:nvSpPr>
            <p:cNvPr id="78" name="Line 33"/>
            <p:cNvSpPr>
              <a:spLocks noChangeShapeType="1"/>
            </p:cNvSpPr>
            <p:nvPr/>
          </p:nvSpPr>
          <p:spPr bwMode="auto">
            <a:xfrm>
              <a:off x="5817831" y="2133107"/>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09" name="Line 33"/>
            <p:cNvSpPr>
              <a:spLocks noChangeShapeType="1"/>
            </p:cNvSpPr>
            <p:nvPr/>
          </p:nvSpPr>
          <p:spPr bwMode="auto">
            <a:xfrm>
              <a:off x="5795578" y="298613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2" name="Rectangle 5">
              <a:extLst>
                <a:ext uri="{FF2B5EF4-FFF2-40B4-BE49-F238E27FC236}">
                  <a16:creationId xmlns:a16="http://schemas.microsoft.com/office/drawing/2014/main" id="{5AE5C235-304F-644C-8EEA-B482B432A4B6}"/>
                </a:ext>
              </a:extLst>
            </p:cNvPr>
            <p:cNvSpPr>
              <a:spLocks noChangeArrowheads="1"/>
            </p:cNvSpPr>
            <p:nvPr/>
          </p:nvSpPr>
          <p:spPr bwMode="auto">
            <a:xfrm>
              <a:off x="1566899" y="1667057"/>
              <a:ext cx="1800333" cy="2154436"/>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1400" dirty="0">
                  <a:solidFill>
                    <a:srgbClr val="000000"/>
                  </a:solidFill>
                  <a:latin typeface="+mn-ea"/>
                  <a:ea typeface="+mn-ea"/>
                  <a:cs typeface="HG丸ｺﾞｼｯｸM-PRO"/>
                </a:rPr>
                <a:t>【</a:t>
              </a:r>
              <a:r>
                <a:rPr lang="ja-JP" altLang="en-US" sz="1400" dirty="0">
                  <a:solidFill>
                    <a:srgbClr val="000000"/>
                  </a:solidFill>
                  <a:latin typeface="+mn-ea"/>
                  <a:ea typeface="+mn-ea"/>
                  <a:cs typeface="HG丸ｺﾞｼｯｸM-PRO"/>
                </a:rPr>
                <a:t>役員</a:t>
              </a:r>
              <a:r>
                <a:rPr lang="en-US" altLang="ja-JP" sz="1400" dirty="0">
                  <a:solidFill>
                    <a:srgbClr val="000000"/>
                  </a:solidFill>
                  <a:latin typeface="+mn-ea"/>
                  <a:ea typeface="+mn-ea"/>
                  <a:cs typeface="HG丸ｺﾞｼｯｸM-PRO"/>
                </a:rPr>
                <a:t>】</a:t>
              </a:r>
            </a:p>
            <a:p>
              <a:endParaRPr lang="en-US" altLang="ja-JP" sz="8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理事長</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副理事長</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監事</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2</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（非常勤）</a:t>
              </a:r>
              <a:endParaRPr lang="en-US" altLang="ja-JP" sz="1400" dirty="0">
                <a:solidFill>
                  <a:srgbClr val="000000"/>
                </a:solidFill>
                <a:latin typeface="+mn-ea"/>
                <a:ea typeface="+mn-ea"/>
                <a:cs typeface="HG丸ｺﾞｼｯｸM-PRO"/>
              </a:endParaRPr>
            </a:p>
          </p:txBody>
        </p:sp>
      </p:grpSp>
      <p:sp>
        <p:nvSpPr>
          <p:cNvPr id="6" name="角丸四角形 5"/>
          <p:cNvSpPr/>
          <p:nvPr/>
        </p:nvSpPr>
        <p:spPr>
          <a:xfrm>
            <a:off x="299738" y="6032865"/>
            <a:ext cx="2785092" cy="514331"/>
          </a:xfrm>
          <a:prstGeom prst="roundRect">
            <a:avLst/>
          </a:prstGeom>
          <a:no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2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spTree>
    <p:extLst>
      <p:ext uri="{BB962C8B-B14F-4D97-AF65-F5344CB8AC3E}">
        <p14:creationId xmlns:p14="http://schemas.microsoft.com/office/powerpoint/2010/main" val="27830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4">
            <a:extLst>
              <a:ext uri="{FF2B5EF4-FFF2-40B4-BE49-F238E27FC236}">
                <a16:creationId xmlns:a16="http://schemas.microsoft.com/office/drawing/2014/main" id="{9B261745-6843-9A4D-8DD7-4002E23A70D6}"/>
              </a:ext>
            </a:extLst>
          </p:cNvPr>
          <p:cNvSpPr txBox="1">
            <a:spLocks noChangeArrowheads="1"/>
          </p:cNvSpPr>
          <p:nvPr/>
        </p:nvSpPr>
        <p:spPr bwMode="auto">
          <a:xfrm>
            <a:off x="783637" y="1537023"/>
            <a:ext cx="836036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S PGothic" charset="-128"/>
                <a:ea typeface="MS PGothic" charset="-128"/>
                <a:cs typeface="MS PGothic" charset="-128"/>
              </a:rPr>
              <a:t>総務部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・法人の運営管理</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・人事労務、庶務、法務、文書管理</a:t>
            </a:r>
          </a:p>
          <a:p>
            <a:pPr marL="304800" indent="-304800"/>
            <a:r>
              <a:rPr lang="ja-JP" altLang="en-US" dirty="0">
                <a:latin typeface="MS PGothic" charset="-128"/>
                <a:ea typeface="MS PGothic" charset="-128"/>
                <a:cs typeface="MS PGothic" charset="-128"/>
              </a:rPr>
              <a:t>・予算、経理、財産管理</a:t>
            </a:r>
            <a:endParaRPr lang="en-US" altLang="ja-JP" dirty="0">
              <a:latin typeface="MS PGothic" charset="-128"/>
              <a:ea typeface="MS PGothic" charset="-128"/>
              <a:cs typeface="MS PGothic" charset="-128"/>
            </a:endParaRPr>
          </a:p>
          <a:p>
            <a:pPr marL="304800" indent="-304800"/>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企画部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・調査研究に関する企画調整</a:t>
            </a:r>
          </a:p>
          <a:p>
            <a:pPr marL="304800" indent="-304800"/>
            <a:r>
              <a:rPr lang="ja-JP" altLang="en-US" dirty="0">
                <a:latin typeface="MS PGothic" charset="-128"/>
                <a:ea typeface="MS PGothic" charset="-128"/>
                <a:cs typeface="MS PGothic" charset="-128"/>
              </a:rPr>
              <a:t>・試験検査の信頼性確保</a:t>
            </a:r>
            <a:endParaRPr lang="en-US" altLang="ja-JP" dirty="0">
              <a:latin typeface="MS PGothic" charset="-128"/>
              <a:ea typeface="MS PGothic" charset="-128"/>
              <a:cs typeface="MS PGothic" charset="-128"/>
            </a:endParaRPr>
          </a:p>
          <a:p>
            <a:pPr marL="304800" indent="-304800"/>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公衆衛生部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・健康危機事象への対応</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・基幹地方感染症情報センターの運営</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感染症法に基づく業務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ja-JP" altLang="en-US" dirty="0">
              <a:solidFill>
                <a:srgbClr val="FF0000"/>
              </a:solidFill>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・疫学解析研究</a:t>
            </a:r>
          </a:p>
        </p:txBody>
      </p:sp>
      <p:sp>
        <p:nvSpPr>
          <p:cNvPr id="12" name="テキスト ボックス 17"/>
          <p:cNvSpPr txBox="1">
            <a:spLocks noChangeArrowheads="1"/>
          </p:cNvSpPr>
          <p:nvPr/>
        </p:nvSpPr>
        <p:spPr bwMode="auto">
          <a:xfrm>
            <a:off x="273049" y="1018652"/>
            <a:ext cx="80774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cs typeface="HG丸ｺﾞｼｯｸM-PRO"/>
              </a:rPr>
              <a:t>総務部・企画部</a:t>
            </a:r>
            <a:r>
              <a:rPr lang="ja-JP" altLang="en-US" sz="2800" dirty="0">
                <a:latin typeface="+mn-ea"/>
                <a:cs typeface="HG丸ｺﾞｼｯｸM-PRO"/>
              </a:rPr>
              <a:t>・公衆衛生部</a:t>
            </a:r>
            <a:r>
              <a:rPr lang="ja-JP" altLang="en-US" sz="2800" dirty="0">
                <a:latin typeface="+mn-ea"/>
                <a:ea typeface="+mn-ea"/>
                <a:cs typeface="HG丸ｺﾞｼｯｸM-PRO"/>
              </a:rPr>
              <a:t>の主な業務</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8</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pic>
        <p:nvPicPr>
          <p:cNvPr id="3" name="図 2">
            <a:extLst>
              <a:ext uri="{FF2B5EF4-FFF2-40B4-BE49-F238E27FC236}">
                <a16:creationId xmlns:a16="http://schemas.microsoft.com/office/drawing/2014/main" id="{B65CD633-3471-0342-BE7A-EF9CF0475683}"/>
              </a:ext>
            </a:extLst>
          </p:cNvPr>
          <p:cNvPicPr>
            <a:picLocks noChangeAspect="1"/>
          </p:cNvPicPr>
          <p:nvPr/>
        </p:nvPicPr>
        <p:blipFill>
          <a:blip r:embed="rId3"/>
          <a:stretch>
            <a:fillRect/>
          </a:stretch>
        </p:blipFill>
        <p:spPr>
          <a:xfrm>
            <a:off x="5404090" y="2060243"/>
            <a:ext cx="2946400" cy="2946400"/>
          </a:xfrm>
          <a:prstGeom prst="rect">
            <a:avLst/>
          </a:prstGeom>
        </p:spPr>
      </p:pic>
    </p:spTree>
    <p:extLst>
      <p:ext uri="{BB962C8B-B14F-4D97-AF65-F5344CB8AC3E}">
        <p14:creationId xmlns:p14="http://schemas.microsoft.com/office/powerpoint/2010/main" val="37719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772064" y="1494219"/>
            <a:ext cx="783058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S PGothic" panose="020B0600070205080204" pitchFamily="34" charset="-128"/>
                <a:ea typeface="MS PGothic" panose="020B0600070205080204" pitchFamily="34" charset="-128"/>
                <a:cs typeface="HG丸ｺﾞｼｯｸM-PRO"/>
              </a:rPr>
              <a:t>感染症分野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感染症法、予防接種法に基づく検査業務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p>
          <a:p>
            <a:pPr marL="304800" indent="-304800"/>
            <a:r>
              <a:rPr lang="ja-JP" altLang="en-US" dirty="0">
                <a:latin typeface="MS PGothic" panose="020B0600070205080204" pitchFamily="34" charset="-128"/>
                <a:ea typeface="MS PGothic" panose="020B0600070205080204" pitchFamily="34" charset="-128"/>
                <a:cs typeface="HG丸ｺﾞｼｯｸM-PRO"/>
              </a:rPr>
              <a:t>・各種感染症の確定診断と発生動向調査</a:t>
            </a:r>
          </a:p>
          <a:p>
            <a:pPr marL="304800" indent="-304800"/>
            <a:r>
              <a:rPr lang="ja-JP" altLang="en-US" dirty="0">
                <a:latin typeface="MS PGothic" panose="020B0600070205080204" pitchFamily="34" charset="-128"/>
                <a:ea typeface="MS PGothic" panose="020B0600070205080204" pitchFamily="34" charset="-128"/>
                <a:cs typeface="HG丸ｺﾞｼｯｸM-PRO"/>
              </a:rPr>
              <a:t>・病原体を媒介する節足動物の調査研究</a:t>
            </a:r>
          </a:p>
          <a:p>
            <a:pPr marL="304800" indent="-304800"/>
            <a:r>
              <a:rPr lang="ja-JP" altLang="en-US" dirty="0">
                <a:latin typeface="MS PGothic" panose="020B0600070205080204" pitchFamily="34" charset="-128"/>
                <a:ea typeface="MS PGothic" panose="020B0600070205080204" pitchFamily="34" charset="-128"/>
                <a:cs typeface="HG丸ｺﾞｼｯｸM-PRO"/>
              </a:rPr>
              <a:t>・感染症に関する疫学調査・解析・研究</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dirty="0">
                <a:latin typeface="MS PGothic" panose="020B0600070205080204" pitchFamily="34" charset="-128"/>
                <a:ea typeface="MS PGothic" panose="020B0600070205080204" pitchFamily="34" charset="-128"/>
                <a:cs typeface="HG丸ｺﾞｼｯｸM-PRO"/>
              </a:rPr>
              <a:t>・各種感染症の感受性調査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dirty="0">
                <a:latin typeface="MS PGothic" panose="020B0600070205080204" pitchFamily="34" charset="-128"/>
                <a:ea typeface="MS PGothic" panose="020B0600070205080204" pitchFamily="34" charset="-128"/>
                <a:cs typeface="HG丸ｺﾞｼｯｸM-PRO"/>
              </a:rPr>
              <a:t>食品衛生分野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食品衛生法に基づく検査業務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dirty="0">
                <a:latin typeface="MS PGothic" panose="020B0600070205080204" pitchFamily="34" charset="-128"/>
                <a:ea typeface="MS PGothic" panose="020B0600070205080204" pitchFamily="34" charset="-128"/>
                <a:cs typeface="HG丸ｺﾞｼｯｸM-PRO"/>
              </a:rPr>
              <a:t>・食中毒の原因因子の検索・同定</a:t>
            </a:r>
          </a:p>
          <a:p>
            <a:pPr marL="304800" indent="-304800"/>
            <a:r>
              <a:rPr lang="ja-JP" altLang="en-US" dirty="0">
                <a:latin typeface="MS PGothic" panose="020B0600070205080204" pitchFamily="34" charset="-128"/>
                <a:ea typeface="MS PGothic" panose="020B0600070205080204" pitchFamily="34" charset="-128"/>
                <a:cs typeface="HG丸ｺﾞｼｯｸM-PRO"/>
              </a:rPr>
              <a:t>・市販食品の安全性に関する試験・検査</a:t>
            </a:r>
            <a:endParaRPr lang="en-US" altLang="ja-JP" dirty="0">
              <a:latin typeface="MS PGothic" panose="020B0600070205080204" pitchFamily="34" charset="-128"/>
              <a:ea typeface="MS PGothic" panose="020B0600070205080204" pitchFamily="34" charset="-128"/>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9</a:t>
            </a:fld>
            <a:endParaRPr lang="ja-JP" altLang="en-US" sz="1200" b="1" dirty="0">
              <a:latin typeface="Arial" charset="0"/>
              <a:ea typeface="Arial" charset="0"/>
              <a:cs typeface="Arial" charset="0"/>
            </a:endParaRPr>
          </a:p>
        </p:txBody>
      </p:sp>
      <p:pic>
        <p:nvPicPr>
          <p:cNvPr id="2" name="図 1"/>
          <p:cNvPicPr>
            <a:picLocks noChangeAspect="1"/>
          </p:cNvPicPr>
          <p:nvPr/>
        </p:nvPicPr>
        <p:blipFill>
          <a:blip r:embed="rId3"/>
          <a:stretch>
            <a:fillRect/>
          </a:stretch>
        </p:blipFill>
        <p:spPr>
          <a:xfrm>
            <a:off x="1721224" y="4936075"/>
            <a:ext cx="2423565" cy="1709959"/>
          </a:xfrm>
          <a:prstGeom prst="rect">
            <a:avLst/>
          </a:prstGeom>
        </p:spPr>
      </p:pic>
      <p:pic>
        <p:nvPicPr>
          <p:cNvPr id="3" name="図 2"/>
          <p:cNvPicPr>
            <a:picLocks noChangeAspect="1"/>
          </p:cNvPicPr>
          <p:nvPr/>
        </p:nvPicPr>
        <p:blipFill>
          <a:blip r:embed="rId4"/>
          <a:stretch>
            <a:fillRect/>
          </a:stretch>
        </p:blipFill>
        <p:spPr>
          <a:xfrm>
            <a:off x="4819425" y="4936075"/>
            <a:ext cx="2440681" cy="1830512"/>
          </a:xfrm>
          <a:prstGeom prst="rect">
            <a:avLst/>
          </a:prstGeom>
        </p:spPr>
      </p:pic>
      <p:sp>
        <p:nvSpPr>
          <p:cNvPr id="9" name="テキスト ボックス 17"/>
          <p:cNvSpPr txBox="1">
            <a:spLocks noChangeArrowheads="1"/>
          </p:cNvSpPr>
          <p:nvPr/>
        </p:nvSpPr>
        <p:spPr bwMode="auto">
          <a:xfrm>
            <a:off x="273050" y="948533"/>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S PGothic" panose="020B0600070205080204" pitchFamily="34" charset="-128"/>
                <a:ea typeface="MS PGothic" panose="020B0600070205080204" pitchFamily="34" charset="-128"/>
                <a:cs typeface="HG丸ｺﾞｼｯｸM-PRO"/>
              </a:rPr>
              <a:t>微生物部の主な業務</a:t>
            </a:r>
          </a:p>
        </p:txBody>
      </p:sp>
      <p:sp>
        <p:nvSpPr>
          <p:cNvPr id="10" name="正方形/長方形 9"/>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spTree>
    <p:extLst>
      <p:ext uri="{BB962C8B-B14F-4D97-AF65-F5344CB8AC3E}">
        <p14:creationId xmlns:p14="http://schemas.microsoft.com/office/powerpoint/2010/main" val="10955285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13809</TotalTime>
  <Words>4091</Words>
  <Application>Microsoft Macintosh PowerPoint</Application>
  <PresentationFormat>画面に合わせる (4:3)</PresentationFormat>
  <Paragraphs>657</Paragraphs>
  <Slides>26</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HG丸ｺﾞｼｯｸM-PRO</vt:lpstr>
      <vt:lpstr>Hiragino Kaku Gothic Std W8</vt:lpstr>
      <vt:lpstr>Meiryo UI</vt:lpstr>
      <vt:lpstr>MS PGothic</vt:lpstr>
      <vt:lpstr>MS PGothic</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公衆衛生研究所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revision>999</cp:revision>
  <cp:lastPrinted>2022-05-19T05:32:37Z</cp:lastPrinted>
  <dcterms:created xsi:type="dcterms:W3CDTF">2018-01-17T19:54:29Z</dcterms:created>
  <dcterms:modified xsi:type="dcterms:W3CDTF">2022-07-13T07:34:51Z</dcterms:modified>
</cp:coreProperties>
</file>