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62" r:id="rId5"/>
  </p:sldIdLst>
  <p:sldSz cx="12801600" cy="9601200" type="A3"/>
  <p:notesSz cx="6807200" cy="9939338"/>
  <p:defaultTextStyle>
    <a:defPPr>
      <a:defRPr lang="ja-JP"/>
    </a:defPPr>
    <a:lvl1pPr marL="0" algn="l" defTabSz="1280160" rtl="0" eaLnBrk="1" latinLnBrk="0" hangingPunct="1">
      <a:defRPr kumimoji="1" sz="2500" kern="1200">
        <a:solidFill>
          <a:schemeClr val="tx1"/>
        </a:solidFill>
        <a:latin typeface="+mn-lt"/>
        <a:ea typeface="+mn-ea"/>
        <a:cs typeface="+mn-cs"/>
      </a:defRPr>
    </a:lvl1pPr>
    <a:lvl2pPr marL="640080" algn="l" defTabSz="1280160" rtl="0" eaLnBrk="1" latinLnBrk="0" hangingPunct="1">
      <a:defRPr kumimoji="1" sz="2500" kern="1200">
        <a:solidFill>
          <a:schemeClr val="tx1"/>
        </a:solidFill>
        <a:latin typeface="+mn-lt"/>
        <a:ea typeface="+mn-ea"/>
        <a:cs typeface="+mn-cs"/>
      </a:defRPr>
    </a:lvl2pPr>
    <a:lvl3pPr marL="1280160" algn="l" defTabSz="1280160" rtl="0" eaLnBrk="1" latinLnBrk="0" hangingPunct="1">
      <a:defRPr kumimoji="1" sz="2500" kern="1200">
        <a:solidFill>
          <a:schemeClr val="tx1"/>
        </a:solidFill>
        <a:latin typeface="+mn-lt"/>
        <a:ea typeface="+mn-ea"/>
        <a:cs typeface="+mn-cs"/>
      </a:defRPr>
    </a:lvl3pPr>
    <a:lvl4pPr marL="1920240" algn="l" defTabSz="1280160" rtl="0" eaLnBrk="1" latinLnBrk="0" hangingPunct="1">
      <a:defRPr kumimoji="1" sz="2500" kern="1200">
        <a:solidFill>
          <a:schemeClr val="tx1"/>
        </a:solidFill>
        <a:latin typeface="+mn-lt"/>
        <a:ea typeface="+mn-ea"/>
        <a:cs typeface="+mn-cs"/>
      </a:defRPr>
    </a:lvl4pPr>
    <a:lvl5pPr marL="2560320" algn="l" defTabSz="1280160" rtl="0" eaLnBrk="1" latinLnBrk="0" hangingPunct="1">
      <a:defRPr kumimoji="1" sz="2500" kern="1200">
        <a:solidFill>
          <a:schemeClr val="tx1"/>
        </a:solidFill>
        <a:latin typeface="+mn-lt"/>
        <a:ea typeface="+mn-ea"/>
        <a:cs typeface="+mn-cs"/>
      </a:defRPr>
    </a:lvl5pPr>
    <a:lvl6pPr marL="3200400" algn="l" defTabSz="1280160" rtl="0" eaLnBrk="1" latinLnBrk="0" hangingPunct="1">
      <a:defRPr kumimoji="1" sz="2500" kern="1200">
        <a:solidFill>
          <a:schemeClr val="tx1"/>
        </a:solidFill>
        <a:latin typeface="+mn-lt"/>
        <a:ea typeface="+mn-ea"/>
        <a:cs typeface="+mn-cs"/>
      </a:defRPr>
    </a:lvl6pPr>
    <a:lvl7pPr marL="3840480" algn="l" defTabSz="1280160" rtl="0" eaLnBrk="1" latinLnBrk="0" hangingPunct="1">
      <a:defRPr kumimoji="1" sz="2500" kern="1200">
        <a:solidFill>
          <a:schemeClr val="tx1"/>
        </a:solidFill>
        <a:latin typeface="+mn-lt"/>
        <a:ea typeface="+mn-ea"/>
        <a:cs typeface="+mn-cs"/>
      </a:defRPr>
    </a:lvl7pPr>
    <a:lvl8pPr marL="4480560" algn="l" defTabSz="1280160" rtl="0" eaLnBrk="1" latinLnBrk="0" hangingPunct="1">
      <a:defRPr kumimoji="1" sz="2500" kern="1200">
        <a:solidFill>
          <a:schemeClr val="tx1"/>
        </a:solidFill>
        <a:latin typeface="+mn-lt"/>
        <a:ea typeface="+mn-ea"/>
        <a:cs typeface="+mn-cs"/>
      </a:defRPr>
    </a:lvl8pPr>
    <a:lvl9pPr marL="5120640" algn="l" defTabSz="1280160" rtl="0" eaLnBrk="1" latinLnBrk="0" hangingPunct="1">
      <a:defRPr kumimoji="1" sz="25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024">
          <p15:clr>
            <a:srgbClr val="A4A3A4"/>
          </p15:clr>
        </p15:guide>
        <p15:guide id="2" pos="403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4E9E9"/>
    <a:srgbClr val="006600"/>
    <a:srgbClr val="CC0000"/>
    <a:srgbClr val="F3E9E9"/>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8EC20E35-A176-4012-BC5E-935CFFF8708E}" styleName="スタイル (中間)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8A107856-5554-42FB-B03E-39F5DBC370BA}" styleName="中間スタイル 4 - アクセント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8879" autoAdjust="0"/>
    <p:restoredTop sz="50000" autoAdjust="0"/>
  </p:normalViewPr>
  <p:slideViewPr>
    <p:cSldViewPr>
      <p:cViewPr varScale="1">
        <p:scale>
          <a:sx n="53" d="100"/>
          <a:sy n="53" d="100"/>
        </p:scale>
        <p:origin x="1728" y="156"/>
      </p:cViewPr>
      <p:guideLst>
        <p:guide orient="horz" pos="3024"/>
        <p:guide pos="403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slide" Target="slides/slide1.xml"/><Relationship Id="rId4" Type="http://schemas.openxmlformats.org/officeDocument/2006/relationships/slideMaster" Target="slideMasters/slideMaster1.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960120" y="2982596"/>
            <a:ext cx="10881360" cy="205803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920240" y="5440680"/>
            <a:ext cx="8961120" cy="2453640"/>
          </a:xfrm>
        </p:spPr>
        <p:txBody>
          <a:bodyPr/>
          <a:lstStyle>
            <a:lvl1pPr marL="0" indent="0" algn="ctr">
              <a:buNone/>
              <a:defRPr>
                <a:solidFill>
                  <a:schemeClr val="tx1">
                    <a:tint val="75000"/>
                  </a:schemeClr>
                </a:solidFill>
              </a:defRPr>
            </a:lvl1pPr>
            <a:lvl2pPr marL="640080" indent="0" algn="ctr">
              <a:buNone/>
              <a:defRPr>
                <a:solidFill>
                  <a:schemeClr val="tx1">
                    <a:tint val="75000"/>
                  </a:schemeClr>
                </a:solidFill>
              </a:defRPr>
            </a:lvl2pPr>
            <a:lvl3pPr marL="1280160" indent="0" algn="ctr">
              <a:buNone/>
              <a:defRPr>
                <a:solidFill>
                  <a:schemeClr val="tx1">
                    <a:tint val="75000"/>
                  </a:schemeClr>
                </a:solidFill>
              </a:defRPr>
            </a:lvl3pPr>
            <a:lvl4pPr marL="1920240" indent="0" algn="ctr">
              <a:buNone/>
              <a:defRPr>
                <a:solidFill>
                  <a:schemeClr val="tx1">
                    <a:tint val="75000"/>
                  </a:schemeClr>
                </a:solidFill>
              </a:defRPr>
            </a:lvl4pPr>
            <a:lvl5pPr marL="2560320" indent="0" algn="ctr">
              <a:buNone/>
              <a:defRPr>
                <a:solidFill>
                  <a:schemeClr val="tx1">
                    <a:tint val="75000"/>
                  </a:schemeClr>
                </a:solidFill>
              </a:defRPr>
            </a:lvl5pPr>
            <a:lvl6pPr marL="3200400" indent="0" algn="ctr">
              <a:buNone/>
              <a:defRPr>
                <a:solidFill>
                  <a:schemeClr val="tx1">
                    <a:tint val="75000"/>
                  </a:schemeClr>
                </a:solidFill>
              </a:defRPr>
            </a:lvl6pPr>
            <a:lvl7pPr marL="3840480" indent="0" algn="ctr">
              <a:buNone/>
              <a:defRPr>
                <a:solidFill>
                  <a:schemeClr val="tx1">
                    <a:tint val="75000"/>
                  </a:schemeClr>
                </a:solidFill>
              </a:defRPr>
            </a:lvl7pPr>
            <a:lvl8pPr marL="4480560" indent="0" algn="ctr">
              <a:buNone/>
              <a:defRPr>
                <a:solidFill>
                  <a:schemeClr val="tx1">
                    <a:tint val="75000"/>
                  </a:schemeClr>
                </a:solidFill>
              </a:defRPr>
            </a:lvl8pPr>
            <a:lvl9pPr marL="512064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03073466-F7EF-4AD4-BAD1-335BF24BF042}" type="datetimeFigureOut">
              <a:rPr kumimoji="1" lang="ja-JP" altLang="en-US" smtClean="0"/>
              <a:t>2021/8/4</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9E2C13C0-0254-4839-91F2-D819C3033984}" type="slidenum">
              <a:rPr kumimoji="1" lang="ja-JP" altLang="en-US" smtClean="0"/>
              <a:t>‹#›</a:t>
            </a:fld>
            <a:endParaRPr kumimoji="1" lang="ja-JP" altLang="en-US" dirty="0"/>
          </a:p>
        </p:txBody>
      </p:sp>
    </p:spTree>
    <p:extLst>
      <p:ext uri="{BB962C8B-B14F-4D97-AF65-F5344CB8AC3E}">
        <p14:creationId xmlns:p14="http://schemas.microsoft.com/office/powerpoint/2010/main" val="35818270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03073466-F7EF-4AD4-BAD1-335BF24BF042}" type="datetimeFigureOut">
              <a:rPr kumimoji="1" lang="ja-JP" altLang="en-US" smtClean="0"/>
              <a:t>2021/8/4</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9E2C13C0-0254-4839-91F2-D819C3033984}" type="slidenum">
              <a:rPr kumimoji="1" lang="ja-JP" altLang="en-US" smtClean="0"/>
              <a:t>‹#›</a:t>
            </a:fld>
            <a:endParaRPr kumimoji="1" lang="ja-JP" altLang="en-US" dirty="0"/>
          </a:p>
        </p:txBody>
      </p:sp>
    </p:spTree>
    <p:extLst>
      <p:ext uri="{BB962C8B-B14F-4D97-AF65-F5344CB8AC3E}">
        <p14:creationId xmlns:p14="http://schemas.microsoft.com/office/powerpoint/2010/main" val="24683057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9281160" y="384494"/>
            <a:ext cx="2880360" cy="819213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640080" y="384494"/>
            <a:ext cx="8427720" cy="819213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03073466-F7EF-4AD4-BAD1-335BF24BF042}" type="datetimeFigureOut">
              <a:rPr kumimoji="1" lang="ja-JP" altLang="en-US" smtClean="0"/>
              <a:t>2021/8/4</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9E2C13C0-0254-4839-91F2-D819C3033984}" type="slidenum">
              <a:rPr kumimoji="1" lang="ja-JP" altLang="en-US" smtClean="0"/>
              <a:t>‹#›</a:t>
            </a:fld>
            <a:endParaRPr kumimoji="1" lang="ja-JP" altLang="en-US" dirty="0"/>
          </a:p>
        </p:txBody>
      </p:sp>
    </p:spTree>
    <p:extLst>
      <p:ext uri="{BB962C8B-B14F-4D97-AF65-F5344CB8AC3E}">
        <p14:creationId xmlns:p14="http://schemas.microsoft.com/office/powerpoint/2010/main" val="32967737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03073466-F7EF-4AD4-BAD1-335BF24BF042}" type="datetimeFigureOut">
              <a:rPr kumimoji="1" lang="ja-JP" altLang="en-US" smtClean="0"/>
              <a:t>2021/8/4</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9E2C13C0-0254-4839-91F2-D819C3033984}" type="slidenum">
              <a:rPr kumimoji="1" lang="ja-JP" altLang="en-US" smtClean="0"/>
              <a:t>‹#›</a:t>
            </a:fld>
            <a:endParaRPr kumimoji="1" lang="ja-JP" altLang="en-US" dirty="0"/>
          </a:p>
        </p:txBody>
      </p:sp>
    </p:spTree>
    <p:extLst>
      <p:ext uri="{BB962C8B-B14F-4D97-AF65-F5344CB8AC3E}">
        <p14:creationId xmlns:p14="http://schemas.microsoft.com/office/powerpoint/2010/main" val="5758518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1011238" y="6169661"/>
            <a:ext cx="10881360" cy="1906905"/>
          </a:xfrm>
        </p:spPr>
        <p:txBody>
          <a:bodyPr anchor="t"/>
          <a:lstStyle>
            <a:lvl1pPr algn="l">
              <a:defRPr sz="56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1011238" y="4069399"/>
            <a:ext cx="10881360" cy="2100262"/>
          </a:xfrm>
        </p:spPr>
        <p:txBody>
          <a:bodyPr anchor="b"/>
          <a:lstStyle>
            <a:lvl1pPr marL="0" indent="0">
              <a:buNone/>
              <a:defRPr sz="2800">
                <a:solidFill>
                  <a:schemeClr val="tx1">
                    <a:tint val="75000"/>
                  </a:schemeClr>
                </a:solidFill>
              </a:defRPr>
            </a:lvl1pPr>
            <a:lvl2pPr marL="640080" indent="0">
              <a:buNone/>
              <a:defRPr sz="2500">
                <a:solidFill>
                  <a:schemeClr val="tx1">
                    <a:tint val="75000"/>
                  </a:schemeClr>
                </a:solidFill>
              </a:defRPr>
            </a:lvl2pPr>
            <a:lvl3pPr marL="1280160" indent="0">
              <a:buNone/>
              <a:defRPr sz="2200">
                <a:solidFill>
                  <a:schemeClr val="tx1">
                    <a:tint val="75000"/>
                  </a:schemeClr>
                </a:solidFill>
              </a:defRPr>
            </a:lvl3pPr>
            <a:lvl4pPr marL="1920240" indent="0">
              <a:buNone/>
              <a:defRPr sz="2000">
                <a:solidFill>
                  <a:schemeClr val="tx1">
                    <a:tint val="75000"/>
                  </a:schemeClr>
                </a:solidFill>
              </a:defRPr>
            </a:lvl4pPr>
            <a:lvl5pPr marL="2560320" indent="0">
              <a:buNone/>
              <a:defRPr sz="2000">
                <a:solidFill>
                  <a:schemeClr val="tx1">
                    <a:tint val="75000"/>
                  </a:schemeClr>
                </a:solidFill>
              </a:defRPr>
            </a:lvl5pPr>
            <a:lvl6pPr marL="3200400" indent="0">
              <a:buNone/>
              <a:defRPr sz="2000">
                <a:solidFill>
                  <a:schemeClr val="tx1">
                    <a:tint val="75000"/>
                  </a:schemeClr>
                </a:solidFill>
              </a:defRPr>
            </a:lvl6pPr>
            <a:lvl7pPr marL="3840480" indent="0">
              <a:buNone/>
              <a:defRPr sz="2000">
                <a:solidFill>
                  <a:schemeClr val="tx1">
                    <a:tint val="75000"/>
                  </a:schemeClr>
                </a:solidFill>
              </a:defRPr>
            </a:lvl7pPr>
            <a:lvl8pPr marL="4480560" indent="0">
              <a:buNone/>
              <a:defRPr sz="2000">
                <a:solidFill>
                  <a:schemeClr val="tx1">
                    <a:tint val="75000"/>
                  </a:schemeClr>
                </a:solidFill>
              </a:defRPr>
            </a:lvl8pPr>
            <a:lvl9pPr marL="5120640" indent="0">
              <a:buNone/>
              <a:defRPr sz="20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03073466-F7EF-4AD4-BAD1-335BF24BF042}" type="datetimeFigureOut">
              <a:rPr kumimoji="1" lang="ja-JP" altLang="en-US" smtClean="0"/>
              <a:t>2021/8/4</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9E2C13C0-0254-4839-91F2-D819C3033984}" type="slidenum">
              <a:rPr kumimoji="1" lang="ja-JP" altLang="en-US" smtClean="0"/>
              <a:t>‹#›</a:t>
            </a:fld>
            <a:endParaRPr kumimoji="1" lang="ja-JP" altLang="en-US" dirty="0"/>
          </a:p>
        </p:txBody>
      </p:sp>
    </p:spTree>
    <p:extLst>
      <p:ext uri="{BB962C8B-B14F-4D97-AF65-F5344CB8AC3E}">
        <p14:creationId xmlns:p14="http://schemas.microsoft.com/office/powerpoint/2010/main" val="9735360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640080" y="2240281"/>
            <a:ext cx="5654040" cy="6336348"/>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507480" y="2240281"/>
            <a:ext cx="5654040" cy="6336348"/>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03073466-F7EF-4AD4-BAD1-335BF24BF042}" type="datetimeFigureOut">
              <a:rPr kumimoji="1" lang="ja-JP" altLang="en-US" smtClean="0"/>
              <a:t>2021/8/4</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9E2C13C0-0254-4839-91F2-D819C3033984}" type="slidenum">
              <a:rPr kumimoji="1" lang="ja-JP" altLang="en-US" smtClean="0"/>
              <a:t>‹#›</a:t>
            </a:fld>
            <a:endParaRPr kumimoji="1" lang="ja-JP" altLang="en-US" dirty="0"/>
          </a:p>
        </p:txBody>
      </p:sp>
    </p:spTree>
    <p:extLst>
      <p:ext uri="{BB962C8B-B14F-4D97-AF65-F5344CB8AC3E}">
        <p14:creationId xmlns:p14="http://schemas.microsoft.com/office/powerpoint/2010/main" val="37700435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640080" y="2149158"/>
            <a:ext cx="5656263" cy="895667"/>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640080" y="3044825"/>
            <a:ext cx="5656263" cy="5531803"/>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503036" y="2149158"/>
            <a:ext cx="5658485" cy="895667"/>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503036" y="3044825"/>
            <a:ext cx="5658485" cy="5531803"/>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03073466-F7EF-4AD4-BAD1-335BF24BF042}" type="datetimeFigureOut">
              <a:rPr kumimoji="1" lang="ja-JP" altLang="en-US" smtClean="0"/>
              <a:t>2021/8/4</a:t>
            </a:fld>
            <a:endParaRPr kumimoji="1" lang="ja-JP" altLang="en-US" dirty="0"/>
          </a:p>
        </p:txBody>
      </p:sp>
      <p:sp>
        <p:nvSpPr>
          <p:cNvPr id="8" name="フッター プレースホルダー 7"/>
          <p:cNvSpPr>
            <a:spLocks noGrp="1"/>
          </p:cNvSpPr>
          <p:nvPr>
            <p:ph type="ftr" sz="quarter" idx="11"/>
          </p:nvPr>
        </p:nvSpPr>
        <p:spPr/>
        <p:txBody>
          <a:bodyPr/>
          <a:lstStyle/>
          <a:p>
            <a:endParaRPr kumimoji="1" lang="ja-JP" altLang="en-US" dirty="0"/>
          </a:p>
        </p:txBody>
      </p:sp>
      <p:sp>
        <p:nvSpPr>
          <p:cNvPr id="9" name="スライド番号プレースホルダー 8"/>
          <p:cNvSpPr>
            <a:spLocks noGrp="1"/>
          </p:cNvSpPr>
          <p:nvPr>
            <p:ph type="sldNum" sz="quarter" idx="12"/>
          </p:nvPr>
        </p:nvSpPr>
        <p:spPr/>
        <p:txBody>
          <a:bodyPr/>
          <a:lstStyle/>
          <a:p>
            <a:fld id="{9E2C13C0-0254-4839-91F2-D819C3033984}" type="slidenum">
              <a:rPr kumimoji="1" lang="ja-JP" altLang="en-US" smtClean="0"/>
              <a:t>‹#›</a:t>
            </a:fld>
            <a:endParaRPr kumimoji="1" lang="ja-JP" altLang="en-US" dirty="0"/>
          </a:p>
        </p:txBody>
      </p:sp>
    </p:spTree>
    <p:extLst>
      <p:ext uri="{BB962C8B-B14F-4D97-AF65-F5344CB8AC3E}">
        <p14:creationId xmlns:p14="http://schemas.microsoft.com/office/powerpoint/2010/main" val="4149062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03073466-F7EF-4AD4-BAD1-335BF24BF042}" type="datetimeFigureOut">
              <a:rPr kumimoji="1" lang="ja-JP" altLang="en-US" smtClean="0"/>
              <a:t>2021/8/4</a:t>
            </a:fld>
            <a:endParaRPr kumimoji="1" lang="ja-JP" altLang="en-US" dirty="0"/>
          </a:p>
        </p:txBody>
      </p:sp>
      <p:sp>
        <p:nvSpPr>
          <p:cNvPr id="4" name="フッター プレースホルダー 3"/>
          <p:cNvSpPr>
            <a:spLocks noGrp="1"/>
          </p:cNvSpPr>
          <p:nvPr>
            <p:ph type="ftr" sz="quarter" idx="11"/>
          </p:nvPr>
        </p:nvSpPr>
        <p:spPr/>
        <p:txBody>
          <a:bodyPr/>
          <a:lstStyle/>
          <a:p>
            <a:endParaRPr kumimoji="1" lang="ja-JP" altLang="en-US" dirty="0"/>
          </a:p>
        </p:txBody>
      </p:sp>
      <p:sp>
        <p:nvSpPr>
          <p:cNvPr id="5" name="スライド番号プレースホルダー 4"/>
          <p:cNvSpPr>
            <a:spLocks noGrp="1"/>
          </p:cNvSpPr>
          <p:nvPr>
            <p:ph type="sldNum" sz="quarter" idx="12"/>
          </p:nvPr>
        </p:nvSpPr>
        <p:spPr/>
        <p:txBody>
          <a:bodyPr/>
          <a:lstStyle/>
          <a:p>
            <a:fld id="{9E2C13C0-0254-4839-91F2-D819C3033984}" type="slidenum">
              <a:rPr kumimoji="1" lang="ja-JP" altLang="en-US" smtClean="0"/>
              <a:t>‹#›</a:t>
            </a:fld>
            <a:endParaRPr kumimoji="1" lang="ja-JP" altLang="en-US" dirty="0"/>
          </a:p>
        </p:txBody>
      </p:sp>
    </p:spTree>
    <p:extLst>
      <p:ext uri="{BB962C8B-B14F-4D97-AF65-F5344CB8AC3E}">
        <p14:creationId xmlns:p14="http://schemas.microsoft.com/office/powerpoint/2010/main" val="29149499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03073466-F7EF-4AD4-BAD1-335BF24BF042}" type="datetimeFigureOut">
              <a:rPr kumimoji="1" lang="ja-JP" altLang="en-US" smtClean="0"/>
              <a:t>2021/8/4</a:t>
            </a:fld>
            <a:endParaRPr kumimoji="1" lang="ja-JP" altLang="en-US" dirty="0"/>
          </a:p>
        </p:txBody>
      </p:sp>
      <p:sp>
        <p:nvSpPr>
          <p:cNvPr id="3" name="フッター プレースホルダー 2"/>
          <p:cNvSpPr>
            <a:spLocks noGrp="1"/>
          </p:cNvSpPr>
          <p:nvPr>
            <p:ph type="ftr" sz="quarter" idx="11"/>
          </p:nvPr>
        </p:nvSpPr>
        <p:spPr/>
        <p:txBody>
          <a:bodyPr/>
          <a:lstStyle/>
          <a:p>
            <a:endParaRPr kumimoji="1" lang="ja-JP" altLang="en-US" dirty="0"/>
          </a:p>
        </p:txBody>
      </p:sp>
      <p:sp>
        <p:nvSpPr>
          <p:cNvPr id="4" name="スライド番号プレースホルダー 3"/>
          <p:cNvSpPr>
            <a:spLocks noGrp="1"/>
          </p:cNvSpPr>
          <p:nvPr>
            <p:ph type="sldNum" sz="quarter" idx="12"/>
          </p:nvPr>
        </p:nvSpPr>
        <p:spPr/>
        <p:txBody>
          <a:bodyPr/>
          <a:lstStyle/>
          <a:p>
            <a:fld id="{9E2C13C0-0254-4839-91F2-D819C3033984}" type="slidenum">
              <a:rPr kumimoji="1" lang="ja-JP" altLang="en-US" smtClean="0"/>
              <a:t>‹#›</a:t>
            </a:fld>
            <a:endParaRPr kumimoji="1" lang="ja-JP" altLang="en-US" dirty="0"/>
          </a:p>
        </p:txBody>
      </p:sp>
    </p:spTree>
    <p:extLst>
      <p:ext uri="{BB962C8B-B14F-4D97-AF65-F5344CB8AC3E}">
        <p14:creationId xmlns:p14="http://schemas.microsoft.com/office/powerpoint/2010/main" val="32583704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40081" y="382270"/>
            <a:ext cx="4211638" cy="1626870"/>
          </a:xfrm>
        </p:spPr>
        <p:txBody>
          <a:bodyPr anchor="b"/>
          <a:lstStyle>
            <a:lvl1pPr algn="l">
              <a:defRPr sz="28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5005070" y="382271"/>
            <a:ext cx="7156450" cy="8194358"/>
          </a:xfrm>
        </p:spPr>
        <p:txBody>
          <a:bodyPr/>
          <a:lstStyle>
            <a:lvl1pPr>
              <a:defRPr sz="4500"/>
            </a:lvl1pPr>
            <a:lvl2pPr>
              <a:defRPr sz="3900"/>
            </a:lvl2pPr>
            <a:lvl3pPr>
              <a:defRPr sz="3400"/>
            </a:lvl3pPr>
            <a:lvl4pPr>
              <a:defRPr sz="2800"/>
            </a:lvl4pPr>
            <a:lvl5pPr>
              <a:defRPr sz="2800"/>
            </a:lvl5pPr>
            <a:lvl6pPr>
              <a:defRPr sz="2800"/>
            </a:lvl6pPr>
            <a:lvl7pPr>
              <a:defRPr sz="2800"/>
            </a:lvl7pPr>
            <a:lvl8pPr>
              <a:defRPr sz="2800"/>
            </a:lvl8pPr>
            <a:lvl9pPr>
              <a:defRPr sz="2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640081" y="2009141"/>
            <a:ext cx="4211638" cy="6567488"/>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03073466-F7EF-4AD4-BAD1-335BF24BF042}" type="datetimeFigureOut">
              <a:rPr kumimoji="1" lang="ja-JP" altLang="en-US" smtClean="0"/>
              <a:t>2021/8/4</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9E2C13C0-0254-4839-91F2-D819C3033984}" type="slidenum">
              <a:rPr kumimoji="1" lang="ja-JP" altLang="en-US" smtClean="0"/>
              <a:t>‹#›</a:t>
            </a:fld>
            <a:endParaRPr kumimoji="1" lang="ja-JP" altLang="en-US" dirty="0"/>
          </a:p>
        </p:txBody>
      </p:sp>
    </p:spTree>
    <p:extLst>
      <p:ext uri="{BB962C8B-B14F-4D97-AF65-F5344CB8AC3E}">
        <p14:creationId xmlns:p14="http://schemas.microsoft.com/office/powerpoint/2010/main" val="35717582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509203" y="6720840"/>
            <a:ext cx="7680960" cy="793433"/>
          </a:xfrm>
        </p:spPr>
        <p:txBody>
          <a:bodyPr anchor="b"/>
          <a:lstStyle>
            <a:lvl1pPr algn="l">
              <a:defRPr sz="2800" b="1"/>
            </a:lvl1pPr>
          </a:lstStyle>
          <a:p>
            <a:r>
              <a:rPr kumimoji="1" lang="ja-JP" altLang="en-US"/>
              <a:t>マスター タイトルの書式設定</a:t>
            </a:r>
          </a:p>
        </p:txBody>
      </p:sp>
      <p:sp>
        <p:nvSpPr>
          <p:cNvPr id="3" name="図プレースホルダー 2"/>
          <p:cNvSpPr>
            <a:spLocks noGrp="1"/>
          </p:cNvSpPr>
          <p:nvPr>
            <p:ph type="pic" idx="1"/>
          </p:nvPr>
        </p:nvSpPr>
        <p:spPr>
          <a:xfrm>
            <a:off x="2509203" y="857885"/>
            <a:ext cx="7680960" cy="5760720"/>
          </a:xfrm>
        </p:spPr>
        <p:txBody>
          <a:bodyPr/>
          <a:lstStyle>
            <a:lvl1pPr marL="0" indent="0">
              <a:buNone/>
              <a:defRPr sz="4500"/>
            </a:lvl1pPr>
            <a:lvl2pPr marL="640080" indent="0">
              <a:buNone/>
              <a:defRPr sz="3900"/>
            </a:lvl2pPr>
            <a:lvl3pPr marL="1280160" indent="0">
              <a:buNone/>
              <a:defRPr sz="340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endParaRPr kumimoji="1" lang="ja-JP" altLang="en-US" dirty="0"/>
          </a:p>
        </p:txBody>
      </p:sp>
      <p:sp>
        <p:nvSpPr>
          <p:cNvPr id="4" name="テキスト プレースホルダー 3"/>
          <p:cNvSpPr>
            <a:spLocks noGrp="1"/>
          </p:cNvSpPr>
          <p:nvPr>
            <p:ph type="body" sz="half" idx="2"/>
          </p:nvPr>
        </p:nvSpPr>
        <p:spPr>
          <a:xfrm>
            <a:off x="2509203" y="7514273"/>
            <a:ext cx="7680960" cy="1126807"/>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03073466-F7EF-4AD4-BAD1-335BF24BF042}" type="datetimeFigureOut">
              <a:rPr kumimoji="1" lang="ja-JP" altLang="en-US" smtClean="0"/>
              <a:t>2021/8/4</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9E2C13C0-0254-4839-91F2-D819C3033984}" type="slidenum">
              <a:rPr kumimoji="1" lang="ja-JP" altLang="en-US" smtClean="0"/>
              <a:t>‹#›</a:t>
            </a:fld>
            <a:endParaRPr kumimoji="1" lang="ja-JP" altLang="en-US" dirty="0"/>
          </a:p>
        </p:txBody>
      </p:sp>
    </p:spTree>
    <p:extLst>
      <p:ext uri="{BB962C8B-B14F-4D97-AF65-F5344CB8AC3E}">
        <p14:creationId xmlns:p14="http://schemas.microsoft.com/office/powerpoint/2010/main" val="35443941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40080" y="384493"/>
            <a:ext cx="11521440" cy="1600200"/>
          </a:xfrm>
          <a:prstGeom prst="rect">
            <a:avLst/>
          </a:prstGeom>
        </p:spPr>
        <p:txBody>
          <a:bodyPr vert="horz" lIns="128016" tIns="64008" rIns="128016" bIns="64008"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640080" y="2240281"/>
            <a:ext cx="11521440" cy="6336348"/>
          </a:xfrm>
          <a:prstGeom prst="rect">
            <a:avLst/>
          </a:prstGeom>
        </p:spPr>
        <p:txBody>
          <a:bodyPr vert="horz" lIns="128016" tIns="64008" rIns="128016" bIns="64008"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640080" y="8898891"/>
            <a:ext cx="2987040" cy="511175"/>
          </a:xfrm>
          <a:prstGeom prst="rect">
            <a:avLst/>
          </a:prstGeom>
        </p:spPr>
        <p:txBody>
          <a:bodyPr vert="horz" lIns="128016" tIns="64008" rIns="128016" bIns="64008" rtlCol="0" anchor="ctr"/>
          <a:lstStyle>
            <a:lvl1pPr algn="l">
              <a:defRPr sz="1700">
                <a:solidFill>
                  <a:schemeClr val="tx1">
                    <a:tint val="75000"/>
                  </a:schemeClr>
                </a:solidFill>
              </a:defRPr>
            </a:lvl1pPr>
          </a:lstStyle>
          <a:p>
            <a:fld id="{03073466-F7EF-4AD4-BAD1-335BF24BF042}" type="datetimeFigureOut">
              <a:rPr kumimoji="1" lang="ja-JP" altLang="en-US" smtClean="0"/>
              <a:t>2021/8/4</a:t>
            </a:fld>
            <a:endParaRPr kumimoji="1" lang="ja-JP" altLang="en-US" dirty="0"/>
          </a:p>
        </p:txBody>
      </p:sp>
      <p:sp>
        <p:nvSpPr>
          <p:cNvPr id="5" name="フッター プレースホルダー 4"/>
          <p:cNvSpPr>
            <a:spLocks noGrp="1"/>
          </p:cNvSpPr>
          <p:nvPr>
            <p:ph type="ftr" sz="quarter" idx="3"/>
          </p:nvPr>
        </p:nvSpPr>
        <p:spPr>
          <a:xfrm>
            <a:off x="4373880" y="8898891"/>
            <a:ext cx="4053840" cy="511175"/>
          </a:xfrm>
          <a:prstGeom prst="rect">
            <a:avLst/>
          </a:prstGeom>
        </p:spPr>
        <p:txBody>
          <a:bodyPr vert="horz" lIns="128016" tIns="64008" rIns="128016" bIns="64008" rtlCol="0" anchor="ctr"/>
          <a:lstStyle>
            <a:lvl1pPr algn="ctr">
              <a:defRPr sz="1700">
                <a:solidFill>
                  <a:schemeClr val="tx1">
                    <a:tint val="75000"/>
                  </a:schemeClr>
                </a:solidFill>
              </a:defRPr>
            </a:lvl1pPr>
          </a:lstStyle>
          <a:p>
            <a:endParaRPr kumimoji="1" lang="ja-JP" altLang="en-US" dirty="0"/>
          </a:p>
        </p:txBody>
      </p:sp>
      <p:sp>
        <p:nvSpPr>
          <p:cNvPr id="6" name="スライド番号プレースホルダー 5"/>
          <p:cNvSpPr>
            <a:spLocks noGrp="1"/>
          </p:cNvSpPr>
          <p:nvPr>
            <p:ph type="sldNum" sz="quarter" idx="4"/>
          </p:nvPr>
        </p:nvSpPr>
        <p:spPr>
          <a:xfrm>
            <a:off x="9174480" y="8898891"/>
            <a:ext cx="2987040" cy="511175"/>
          </a:xfrm>
          <a:prstGeom prst="rect">
            <a:avLst/>
          </a:prstGeom>
        </p:spPr>
        <p:txBody>
          <a:bodyPr vert="horz" lIns="128016" tIns="64008" rIns="128016" bIns="64008" rtlCol="0" anchor="ctr"/>
          <a:lstStyle>
            <a:lvl1pPr algn="r">
              <a:defRPr sz="1700">
                <a:solidFill>
                  <a:schemeClr val="tx1">
                    <a:tint val="75000"/>
                  </a:schemeClr>
                </a:solidFill>
              </a:defRPr>
            </a:lvl1pPr>
          </a:lstStyle>
          <a:p>
            <a:fld id="{9E2C13C0-0254-4839-91F2-D819C3033984}" type="slidenum">
              <a:rPr kumimoji="1" lang="ja-JP" altLang="en-US" smtClean="0"/>
              <a:t>‹#›</a:t>
            </a:fld>
            <a:endParaRPr kumimoji="1" lang="ja-JP" altLang="en-US" dirty="0"/>
          </a:p>
        </p:txBody>
      </p:sp>
    </p:spTree>
    <p:extLst>
      <p:ext uri="{BB962C8B-B14F-4D97-AF65-F5344CB8AC3E}">
        <p14:creationId xmlns:p14="http://schemas.microsoft.com/office/powerpoint/2010/main" val="22132881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280160" rtl="0" eaLnBrk="1" latinLnBrk="0" hangingPunct="1">
        <a:spcBef>
          <a:spcPct val="0"/>
        </a:spcBef>
        <a:buNone/>
        <a:defRPr kumimoji="1" sz="6200" kern="1200">
          <a:solidFill>
            <a:schemeClr val="tx1"/>
          </a:solidFill>
          <a:latin typeface="+mj-lt"/>
          <a:ea typeface="+mj-ea"/>
          <a:cs typeface="+mj-cs"/>
        </a:defRPr>
      </a:lvl1pPr>
    </p:titleStyle>
    <p:bodyStyle>
      <a:lvl1pPr marL="480060" indent="-480060" algn="l" defTabSz="1280160" rtl="0" eaLnBrk="1" latinLnBrk="0" hangingPunct="1">
        <a:spcBef>
          <a:spcPct val="20000"/>
        </a:spcBef>
        <a:buFont typeface="Arial" panose="020B0604020202020204" pitchFamily="34" charset="0"/>
        <a:buChar char="•"/>
        <a:defRPr kumimoji="1" sz="4500" kern="1200">
          <a:solidFill>
            <a:schemeClr val="tx1"/>
          </a:solidFill>
          <a:latin typeface="+mn-lt"/>
          <a:ea typeface="+mn-ea"/>
          <a:cs typeface="+mn-cs"/>
        </a:defRPr>
      </a:lvl1pPr>
      <a:lvl2pPr marL="1040130" indent="-400050" algn="l" defTabSz="1280160" rtl="0" eaLnBrk="1" latinLnBrk="0" hangingPunct="1">
        <a:spcBef>
          <a:spcPct val="20000"/>
        </a:spcBef>
        <a:buFont typeface="Arial" panose="020B0604020202020204" pitchFamily="34" charset="0"/>
        <a:buChar char="–"/>
        <a:defRPr kumimoji="1" sz="3900" kern="1200">
          <a:solidFill>
            <a:schemeClr val="tx1"/>
          </a:solidFill>
          <a:latin typeface="+mn-lt"/>
          <a:ea typeface="+mn-ea"/>
          <a:cs typeface="+mn-cs"/>
        </a:defRPr>
      </a:lvl2pPr>
      <a:lvl3pPr marL="1600200" indent="-320040" algn="l" defTabSz="1280160" rtl="0" eaLnBrk="1" latinLnBrk="0" hangingPunct="1">
        <a:spcBef>
          <a:spcPct val="20000"/>
        </a:spcBef>
        <a:buFont typeface="Arial" panose="020B0604020202020204" pitchFamily="34" charset="0"/>
        <a:buChar char="•"/>
        <a:defRPr kumimoji="1" sz="3400" kern="1200">
          <a:solidFill>
            <a:schemeClr val="tx1"/>
          </a:solidFill>
          <a:latin typeface="+mn-lt"/>
          <a:ea typeface="+mn-ea"/>
          <a:cs typeface="+mn-cs"/>
        </a:defRPr>
      </a:lvl3pPr>
      <a:lvl4pPr marL="224028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4pPr>
      <a:lvl5pPr marL="288036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5pPr>
      <a:lvl6pPr marL="352044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6pPr>
      <a:lvl7pPr marL="416052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7pPr>
      <a:lvl8pPr marL="480060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8pPr>
      <a:lvl9pPr marL="544068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9pPr>
    </p:bodyStyle>
    <p:otherStyle>
      <a:defPPr>
        <a:defRPr lang="ja-JP"/>
      </a:defPPr>
      <a:lvl1pPr marL="0" algn="l" defTabSz="1280160" rtl="0" eaLnBrk="1" latinLnBrk="0" hangingPunct="1">
        <a:defRPr kumimoji="1" sz="2500" kern="1200">
          <a:solidFill>
            <a:schemeClr val="tx1"/>
          </a:solidFill>
          <a:latin typeface="+mn-lt"/>
          <a:ea typeface="+mn-ea"/>
          <a:cs typeface="+mn-cs"/>
        </a:defRPr>
      </a:lvl1pPr>
      <a:lvl2pPr marL="640080" algn="l" defTabSz="1280160" rtl="0" eaLnBrk="1" latinLnBrk="0" hangingPunct="1">
        <a:defRPr kumimoji="1" sz="2500" kern="1200">
          <a:solidFill>
            <a:schemeClr val="tx1"/>
          </a:solidFill>
          <a:latin typeface="+mn-lt"/>
          <a:ea typeface="+mn-ea"/>
          <a:cs typeface="+mn-cs"/>
        </a:defRPr>
      </a:lvl2pPr>
      <a:lvl3pPr marL="1280160" algn="l" defTabSz="1280160" rtl="0" eaLnBrk="1" latinLnBrk="0" hangingPunct="1">
        <a:defRPr kumimoji="1" sz="2500" kern="1200">
          <a:solidFill>
            <a:schemeClr val="tx1"/>
          </a:solidFill>
          <a:latin typeface="+mn-lt"/>
          <a:ea typeface="+mn-ea"/>
          <a:cs typeface="+mn-cs"/>
        </a:defRPr>
      </a:lvl3pPr>
      <a:lvl4pPr marL="1920240" algn="l" defTabSz="1280160" rtl="0" eaLnBrk="1" latinLnBrk="0" hangingPunct="1">
        <a:defRPr kumimoji="1" sz="2500" kern="1200">
          <a:solidFill>
            <a:schemeClr val="tx1"/>
          </a:solidFill>
          <a:latin typeface="+mn-lt"/>
          <a:ea typeface="+mn-ea"/>
          <a:cs typeface="+mn-cs"/>
        </a:defRPr>
      </a:lvl4pPr>
      <a:lvl5pPr marL="2560320" algn="l" defTabSz="1280160" rtl="0" eaLnBrk="1" latinLnBrk="0" hangingPunct="1">
        <a:defRPr kumimoji="1" sz="2500" kern="1200">
          <a:solidFill>
            <a:schemeClr val="tx1"/>
          </a:solidFill>
          <a:latin typeface="+mn-lt"/>
          <a:ea typeface="+mn-ea"/>
          <a:cs typeface="+mn-cs"/>
        </a:defRPr>
      </a:lvl5pPr>
      <a:lvl6pPr marL="3200400" algn="l" defTabSz="1280160" rtl="0" eaLnBrk="1" latinLnBrk="0" hangingPunct="1">
        <a:defRPr kumimoji="1" sz="2500" kern="1200">
          <a:solidFill>
            <a:schemeClr val="tx1"/>
          </a:solidFill>
          <a:latin typeface="+mn-lt"/>
          <a:ea typeface="+mn-ea"/>
          <a:cs typeface="+mn-cs"/>
        </a:defRPr>
      </a:lvl6pPr>
      <a:lvl7pPr marL="3840480" algn="l" defTabSz="1280160" rtl="0" eaLnBrk="1" latinLnBrk="0" hangingPunct="1">
        <a:defRPr kumimoji="1" sz="2500" kern="1200">
          <a:solidFill>
            <a:schemeClr val="tx1"/>
          </a:solidFill>
          <a:latin typeface="+mn-lt"/>
          <a:ea typeface="+mn-ea"/>
          <a:cs typeface="+mn-cs"/>
        </a:defRPr>
      </a:lvl7pPr>
      <a:lvl8pPr marL="4480560" algn="l" defTabSz="1280160" rtl="0" eaLnBrk="1" latinLnBrk="0" hangingPunct="1">
        <a:defRPr kumimoji="1" sz="2500" kern="1200">
          <a:solidFill>
            <a:schemeClr val="tx1"/>
          </a:solidFill>
          <a:latin typeface="+mn-lt"/>
          <a:ea typeface="+mn-ea"/>
          <a:cs typeface="+mn-cs"/>
        </a:defRPr>
      </a:lvl8pPr>
      <a:lvl9pPr marL="5120640" algn="l" defTabSz="1280160" rtl="0" eaLnBrk="1" latinLnBrk="0" hangingPunct="1">
        <a:defRPr kumimoji="1" sz="2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8" name="直線コネクタ 17"/>
          <p:cNvCxnSpPr/>
          <p:nvPr/>
        </p:nvCxnSpPr>
        <p:spPr>
          <a:xfrm flipV="1">
            <a:off x="0" y="376666"/>
            <a:ext cx="12737504" cy="3081"/>
          </a:xfrm>
          <a:prstGeom prst="line">
            <a:avLst/>
          </a:prstGeom>
          <a:ln w="57150" cmpd="thickThin"/>
        </p:spPr>
        <p:style>
          <a:lnRef idx="1">
            <a:schemeClr val="accent1"/>
          </a:lnRef>
          <a:fillRef idx="0">
            <a:schemeClr val="accent1"/>
          </a:fillRef>
          <a:effectRef idx="0">
            <a:schemeClr val="accent1"/>
          </a:effectRef>
          <a:fontRef idx="minor">
            <a:schemeClr val="tx1"/>
          </a:fontRef>
        </p:style>
      </p:cxnSp>
      <p:sp>
        <p:nvSpPr>
          <p:cNvPr id="12" name="正方形/長方形 11"/>
          <p:cNvSpPr/>
          <p:nvPr/>
        </p:nvSpPr>
        <p:spPr>
          <a:xfrm>
            <a:off x="192879" y="605075"/>
            <a:ext cx="6055993" cy="2160000"/>
          </a:xfrm>
          <a:prstGeom prst="rect">
            <a:avLst/>
          </a:prstGeom>
          <a:solidFill>
            <a:schemeClr val="bg1">
              <a:lumMod val="95000"/>
            </a:schemeClr>
          </a:solidFill>
        </p:spPr>
        <p:style>
          <a:lnRef idx="2">
            <a:schemeClr val="dk1"/>
          </a:lnRef>
          <a:fillRef idx="1">
            <a:schemeClr val="lt1"/>
          </a:fillRef>
          <a:effectRef idx="0">
            <a:schemeClr val="dk1"/>
          </a:effectRef>
          <a:fontRef idx="minor">
            <a:schemeClr val="dk1"/>
          </a:fontRef>
        </p:style>
        <p:txBody>
          <a:bodyPr wrap="square">
            <a:spAutoFit/>
          </a:bodyPr>
          <a:lstStyle/>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 name="Rectangle 4"/>
          <p:cNvSpPr>
            <a:spLocks noChangeArrowheads="1"/>
          </p:cNvSpPr>
          <p:nvPr/>
        </p:nvSpPr>
        <p:spPr bwMode="auto">
          <a:xfrm>
            <a:off x="0" y="0"/>
            <a:ext cx="12801600" cy="244603"/>
          </a:xfrm>
          <a:prstGeom prst="rect">
            <a:avLst/>
          </a:prstGeom>
          <a:solidFill>
            <a:schemeClr val="tx2">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a:extLst/>
        </p:spPr>
        <p:txBody>
          <a:bodyPr tIns="0" bIns="0" anchor="ctr" anchorCtr="1"/>
          <a:lstStyle/>
          <a:p>
            <a:pPr algn="ctr"/>
            <a:endParaRPr lang="en-US" altLang="ja-JP" sz="1400" b="1" dirty="0">
              <a:solidFill>
                <a:schemeClr val="bg1"/>
              </a:solidFill>
              <a:latin typeface="Meiryo UI" pitchFamily="50" charset="-128"/>
              <a:ea typeface="Meiryo UI" pitchFamily="50" charset="-128"/>
              <a:cs typeface="Meiryo UI" pitchFamily="50" charset="-128"/>
            </a:endParaRPr>
          </a:p>
          <a:p>
            <a:pPr algn="ctr"/>
            <a:endParaRPr lang="en-US" altLang="ja-JP" sz="1400" b="1" dirty="0">
              <a:solidFill>
                <a:schemeClr val="bg1"/>
              </a:solidFill>
              <a:latin typeface="Meiryo UI" pitchFamily="50" charset="-128"/>
              <a:ea typeface="Meiryo UI" pitchFamily="50" charset="-128"/>
              <a:cs typeface="Meiryo UI" pitchFamily="50" charset="-128"/>
            </a:endParaRPr>
          </a:p>
          <a:p>
            <a:pPr algn="ctr"/>
            <a:r>
              <a:rPr lang="ja-JP" altLang="en-US" sz="1400" b="1" dirty="0">
                <a:solidFill>
                  <a:schemeClr val="bg1"/>
                </a:solidFill>
                <a:latin typeface="Meiryo UI" pitchFamily="50" charset="-128"/>
                <a:ea typeface="Meiryo UI" pitchFamily="50" charset="-128"/>
                <a:cs typeface="Meiryo UI" pitchFamily="50" charset="-128"/>
              </a:rPr>
              <a:t>大阪健康安全基盤研究所の</a:t>
            </a:r>
            <a:r>
              <a:rPr lang="ja-JP" altLang="en-US" sz="1400" b="1" dirty="0" smtClean="0">
                <a:solidFill>
                  <a:schemeClr val="bg1"/>
                </a:solidFill>
                <a:latin typeface="Meiryo UI" pitchFamily="50" charset="-128"/>
                <a:ea typeface="Meiryo UI" pitchFamily="50" charset="-128"/>
                <a:cs typeface="Meiryo UI" pitchFamily="50" charset="-128"/>
              </a:rPr>
              <a:t>令和２事業</a:t>
            </a:r>
            <a:r>
              <a:rPr lang="ja-JP" altLang="en-US" sz="1400" b="1" dirty="0">
                <a:solidFill>
                  <a:schemeClr val="bg1"/>
                </a:solidFill>
                <a:latin typeface="Meiryo UI" pitchFamily="50" charset="-128"/>
                <a:ea typeface="Meiryo UI" pitchFamily="50" charset="-128"/>
                <a:cs typeface="Meiryo UI" pitchFamily="50" charset="-128"/>
              </a:rPr>
              <a:t>年度の業務実績に関する評価結果（概要）</a:t>
            </a:r>
            <a:endParaRPr lang="en-US" altLang="ja-JP" sz="1400" b="1" dirty="0">
              <a:solidFill>
                <a:schemeClr val="bg1"/>
              </a:solidFill>
              <a:latin typeface="Meiryo UI" pitchFamily="50" charset="-128"/>
              <a:ea typeface="Meiryo UI" pitchFamily="50" charset="-128"/>
              <a:cs typeface="Meiryo UI" pitchFamily="50" charset="-128"/>
            </a:endParaRPr>
          </a:p>
          <a:p>
            <a:pPr algn="ctr" eaLnBrk="1" hangingPunct="1"/>
            <a:endParaRPr lang="en-US" altLang="ja-JP" sz="1400" b="1" dirty="0">
              <a:solidFill>
                <a:schemeClr val="bg1"/>
              </a:solidFill>
              <a:latin typeface="Meiryo UI" pitchFamily="50" charset="-128"/>
              <a:ea typeface="Meiryo UI" pitchFamily="50" charset="-128"/>
              <a:cs typeface="Meiryo UI" pitchFamily="50" charset="-128"/>
            </a:endParaRPr>
          </a:p>
          <a:p>
            <a:pPr algn="ctr" eaLnBrk="1" hangingPunct="1"/>
            <a:endParaRPr lang="ja-JP" altLang="en-US" sz="1400" b="1" dirty="0">
              <a:solidFill>
                <a:schemeClr val="bg1"/>
              </a:solidFill>
              <a:latin typeface="Meiryo UI" pitchFamily="50" charset="-128"/>
              <a:ea typeface="Meiryo UI" pitchFamily="50" charset="-128"/>
              <a:cs typeface="Meiryo UI" pitchFamily="50" charset="-128"/>
            </a:endParaRPr>
          </a:p>
        </p:txBody>
      </p:sp>
      <p:sp>
        <p:nvSpPr>
          <p:cNvPr id="143" name="二等辺三角形 142"/>
          <p:cNvSpPr/>
          <p:nvPr/>
        </p:nvSpPr>
        <p:spPr>
          <a:xfrm flipH="1" flipV="1">
            <a:off x="8503436" y="4717892"/>
            <a:ext cx="2134797" cy="233188"/>
          </a:xfrm>
          <a:prstGeom prst="triangl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5" name="正方形/長方形 74"/>
          <p:cNvSpPr/>
          <p:nvPr/>
        </p:nvSpPr>
        <p:spPr>
          <a:xfrm>
            <a:off x="6576500" y="5110004"/>
            <a:ext cx="5943863" cy="4320000"/>
          </a:xfrm>
          <a:prstGeom prst="rect">
            <a:avLst/>
          </a:prstGeom>
          <a:noFill/>
          <a:ln w="57150" cmpd="thickThin">
            <a:solidFill>
              <a:schemeClr val="tx2">
                <a:lumMod val="75000"/>
              </a:schemeClr>
            </a:solidFill>
          </a:ln>
          <a:scene3d>
            <a:camera prst="orthographicFront">
              <a:rot lat="0" lon="0" rev="0"/>
            </a:camera>
            <a:lightRig rig="threePt" dir="t">
              <a:rot lat="0" lon="0" rev="1200000"/>
            </a:lightRig>
          </a:scene3d>
          <a:sp3d>
            <a:bevelT w="63500" h="25400"/>
          </a:sp3d>
        </p:spPr>
        <p:style>
          <a:lnRef idx="0">
            <a:schemeClr val="accent3"/>
          </a:lnRef>
          <a:fillRef idx="3">
            <a:schemeClr val="accent3"/>
          </a:fillRef>
          <a:effectRef idx="3">
            <a:schemeClr val="accent3"/>
          </a:effectRef>
          <a:fontRef idx="minor">
            <a:schemeClr val="lt1"/>
          </a:fontRef>
        </p:style>
        <p:txBody>
          <a:bodyPr rtlCol="0" anchor="ctr"/>
          <a:lstStyle/>
          <a:p>
            <a:pPr algn="ctr"/>
            <a:endParaRPr kumimoji="1" lang="ja-JP" altLang="en-US" b="1">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5" name="正方形/長方形 4"/>
          <p:cNvSpPr/>
          <p:nvPr/>
        </p:nvSpPr>
        <p:spPr>
          <a:xfrm>
            <a:off x="6773965" y="5287008"/>
            <a:ext cx="4993655" cy="276999"/>
          </a:xfrm>
          <a:prstGeom prst="rect">
            <a:avLst/>
          </a:prstGeom>
        </p:spPr>
        <p:txBody>
          <a:bodyPr wrap="square">
            <a:spAutoFit/>
          </a:bodyPr>
          <a:lstStyle/>
          <a:p>
            <a:r>
              <a:rPr lang="ja-JP" altLang="en-US" sz="1200" dirty="0">
                <a:latin typeface="Meiryo UI" panose="020B0604030504040204" pitchFamily="50" charset="-128"/>
                <a:ea typeface="Meiryo UI" panose="020B0604030504040204" pitchFamily="50" charset="-128"/>
                <a:cs typeface="Meiryo UI" panose="020B0604030504040204" pitchFamily="50" charset="-128"/>
              </a:rPr>
              <a:t>「全体として年度計画及び中期計画のとおり進捗している。」</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82" name="角丸四角形 81"/>
          <p:cNvSpPr/>
          <p:nvPr/>
        </p:nvSpPr>
        <p:spPr>
          <a:xfrm>
            <a:off x="56236" y="281841"/>
            <a:ext cx="2417166" cy="270287"/>
          </a:xfrm>
          <a:prstGeom prst="roundRect">
            <a:avLst>
              <a:gd name="adj" fmla="val 50000"/>
            </a:avLst>
          </a:prstGeom>
          <a:solidFill>
            <a:schemeClr val="tx2"/>
          </a:solidFill>
          <a:ln>
            <a:noFill/>
          </a:ln>
          <a:effectLst>
            <a:reflection blurRad="6350" stA="52000" endA="300" endPos="35000" dir="5400000" sy="-100000" algn="bl" rotWithShape="0"/>
          </a:effectLst>
          <a:scene3d>
            <a:camera prst="orthographicFront"/>
            <a:lightRig rig="threePt" dir="t"/>
          </a:scene3d>
          <a:sp3d>
            <a:bevelT/>
          </a:sp3d>
        </p:spPr>
        <p:style>
          <a:lnRef idx="2">
            <a:schemeClr val="accent6"/>
          </a:lnRef>
          <a:fillRef idx="1">
            <a:schemeClr val="lt1"/>
          </a:fillRef>
          <a:effectRef idx="0">
            <a:schemeClr val="accent6"/>
          </a:effectRef>
          <a:fontRef idx="minor">
            <a:schemeClr val="dk1"/>
          </a:fontRef>
        </p:style>
        <p:txBody>
          <a:bodyPr rtlCol="0" anchor="ctr"/>
          <a:lstStyle/>
          <a:p>
            <a:pPr algn="ctr">
              <a:tabLst>
                <a:tab pos="538163" algn="l"/>
              </a:tabLst>
            </a:pPr>
            <a:r>
              <a:rPr kumimoji="1" lang="ja-JP" altLang="en-US" sz="1200" b="1" dirty="0">
                <a:solidFill>
                  <a:schemeClr val="bg1"/>
                </a:solidFill>
                <a:effectLst>
                  <a:outerShdw blurRad="38100" dist="38100" dir="2700000" algn="tl">
                    <a:srgbClr val="000000">
                      <a:alpha val="43137"/>
                    </a:srgbClr>
                  </a:outerShdw>
                </a:effectLst>
                <a:latin typeface="Meiryo UI" pitchFamily="50" charset="-128"/>
                <a:ea typeface="Meiryo UI" pitchFamily="50" charset="-128"/>
                <a:cs typeface="Meiryo UI" pitchFamily="50" charset="-128"/>
              </a:rPr>
              <a:t>項目別評価</a:t>
            </a:r>
          </a:p>
        </p:txBody>
      </p:sp>
      <p:graphicFrame>
        <p:nvGraphicFramePr>
          <p:cNvPr id="6" name="表 5"/>
          <p:cNvGraphicFramePr>
            <a:graphicFrameLocks noGrp="1"/>
          </p:cNvGraphicFramePr>
          <p:nvPr>
            <p:extLst>
              <p:ext uri="{D42A27DB-BD31-4B8C-83A1-F6EECF244321}">
                <p14:modId xmlns:p14="http://schemas.microsoft.com/office/powerpoint/2010/main" val="1328556834"/>
              </p:ext>
            </p:extLst>
          </p:nvPr>
        </p:nvGraphicFramePr>
        <p:xfrm>
          <a:off x="6876111" y="5658889"/>
          <a:ext cx="5249694" cy="1844040"/>
        </p:xfrm>
        <a:graphic>
          <a:graphicData uri="http://schemas.openxmlformats.org/drawingml/2006/table">
            <a:tbl>
              <a:tblPr firstRow="1" bandRow="1">
                <a:tableStyleId>{5940675A-B579-460E-94D1-54222C63F5DA}</a:tableStyleId>
              </a:tblPr>
              <a:tblGrid>
                <a:gridCol w="794348">
                  <a:extLst>
                    <a:ext uri="{9D8B030D-6E8A-4147-A177-3AD203B41FA5}">
                      <a16:colId xmlns:a16="http://schemas.microsoft.com/office/drawing/2014/main" val="20000"/>
                    </a:ext>
                  </a:extLst>
                </a:gridCol>
                <a:gridCol w="3240360">
                  <a:extLst>
                    <a:ext uri="{9D8B030D-6E8A-4147-A177-3AD203B41FA5}">
                      <a16:colId xmlns:a16="http://schemas.microsoft.com/office/drawing/2014/main" val="20001"/>
                    </a:ext>
                  </a:extLst>
                </a:gridCol>
                <a:gridCol w="1214986">
                  <a:extLst>
                    <a:ext uri="{9D8B030D-6E8A-4147-A177-3AD203B41FA5}">
                      <a16:colId xmlns:a16="http://schemas.microsoft.com/office/drawing/2014/main" val="20002"/>
                    </a:ext>
                  </a:extLst>
                </a:gridCol>
              </a:tblGrid>
              <a:tr h="153247">
                <a:tc>
                  <a:txBody>
                    <a:bodyPr/>
                    <a:lstStyle/>
                    <a:p>
                      <a:pPr>
                        <a:lnSpc>
                          <a:spcPts val="1700"/>
                        </a:lnSpc>
                      </a:pP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大項目１</a:t>
                      </a:r>
                    </a:p>
                  </a:txBody>
                  <a:tcPr anchor="ctr"/>
                </a:tc>
                <a:tc>
                  <a:txBody>
                    <a:bodyPr/>
                    <a:lstStyle/>
                    <a:p>
                      <a:pPr>
                        <a:lnSpc>
                          <a:spcPts val="1700"/>
                        </a:lnSpc>
                      </a:pP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試験検査機能の充実</a:t>
                      </a:r>
                    </a:p>
                  </a:txBody>
                  <a:tcPr anchor="ctr"/>
                </a:tc>
                <a:tc>
                  <a:txBody>
                    <a:bodyPr/>
                    <a:lstStyle/>
                    <a:p>
                      <a:pPr algn="ctr">
                        <a:lnSpc>
                          <a:spcPts val="1700"/>
                        </a:lnSpc>
                      </a:pPr>
                      <a:r>
                        <a:rPr kumimoji="1" lang="ja-JP" altLang="en-US" sz="1100" b="1" dirty="0">
                          <a:latin typeface="Meiryo UI" panose="020B0604030504040204" pitchFamily="50" charset="-128"/>
                          <a:ea typeface="Meiryo UI" panose="020B0604030504040204" pitchFamily="50" charset="-128"/>
                          <a:cs typeface="Meiryo UI" panose="020B0604030504040204" pitchFamily="50" charset="-128"/>
                        </a:rPr>
                        <a:t>Ａ　</a:t>
                      </a: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計画どおり</a:t>
                      </a:r>
                    </a:p>
                  </a:txBody>
                  <a:tcPr anchor="ctr">
                    <a:solidFill>
                      <a:schemeClr val="accent2">
                        <a:lumMod val="40000"/>
                        <a:lumOff val="60000"/>
                      </a:schemeClr>
                    </a:solidFill>
                  </a:tcPr>
                </a:tc>
                <a:extLst>
                  <a:ext uri="{0D108BD9-81ED-4DB2-BD59-A6C34878D82A}">
                    <a16:rowId xmlns:a16="http://schemas.microsoft.com/office/drawing/2014/main" val="10000"/>
                  </a:ext>
                </a:extLst>
              </a:tr>
              <a:tr h="153247">
                <a:tc>
                  <a:txBody>
                    <a:bodyPr/>
                    <a:lstStyle/>
                    <a:p>
                      <a:pPr>
                        <a:lnSpc>
                          <a:spcPts val="1700"/>
                        </a:lnSpc>
                      </a:pP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大項目２</a:t>
                      </a:r>
                    </a:p>
                  </a:txBody>
                  <a:tcPr anchor="ctr"/>
                </a:tc>
                <a:tc>
                  <a:txBody>
                    <a:bodyPr/>
                    <a:lstStyle/>
                    <a:p>
                      <a:pPr>
                        <a:lnSpc>
                          <a:spcPts val="1700"/>
                        </a:lnSpc>
                      </a:pP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調査研究機能の充実</a:t>
                      </a:r>
                    </a:p>
                  </a:txBody>
                  <a:tcPr anchor="ctr"/>
                </a:tc>
                <a:tc>
                  <a:txBody>
                    <a:bodyPr/>
                    <a:lstStyle/>
                    <a:p>
                      <a:pPr algn="ctr">
                        <a:lnSpc>
                          <a:spcPts val="1700"/>
                        </a:lnSpc>
                      </a:pPr>
                      <a:r>
                        <a:rPr kumimoji="1" lang="ja-JP" altLang="en-US" sz="1100" b="1" dirty="0">
                          <a:latin typeface="Meiryo UI" panose="020B0604030504040204" pitchFamily="50" charset="-128"/>
                          <a:ea typeface="Meiryo UI" panose="020B0604030504040204" pitchFamily="50" charset="-128"/>
                          <a:cs typeface="Meiryo UI" panose="020B0604030504040204" pitchFamily="50" charset="-128"/>
                        </a:rPr>
                        <a:t>Ａ　</a:t>
                      </a: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計画どおり</a:t>
                      </a:r>
                    </a:p>
                  </a:txBody>
                  <a:tcPr anchor="ctr">
                    <a:solidFill>
                      <a:schemeClr val="accent2">
                        <a:lumMod val="40000"/>
                        <a:lumOff val="60000"/>
                      </a:schemeClr>
                    </a:solidFill>
                  </a:tcPr>
                </a:tc>
                <a:extLst>
                  <a:ext uri="{0D108BD9-81ED-4DB2-BD59-A6C34878D82A}">
                    <a16:rowId xmlns:a16="http://schemas.microsoft.com/office/drawing/2014/main" val="10001"/>
                  </a:ext>
                </a:extLst>
              </a:tr>
              <a:tr h="153247">
                <a:tc>
                  <a:txBody>
                    <a:bodyPr/>
                    <a:lstStyle/>
                    <a:p>
                      <a:pPr marL="0" marR="0" indent="0" algn="l" defTabSz="1280160" rtl="0" eaLnBrk="1" fontAlgn="auto" latinLnBrk="0" hangingPunct="1">
                        <a:lnSpc>
                          <a:spcPts val="1700"/>
                        </a:lnSpc>
                        <a:spcBef>
                          <a:spcPts val="0"/>
                        </a:spcBef>
                        <a:spcAft>
                          <a:spcPts val="0"/>
                        </a:spcAft>
                        <a:buClrTx/>
                        <a:buSzTx/>
                        <a:buFontTx/>
                        <a:buNone/>
                        <a:tabLst/>
                        <a:defRPr/>
                      </a:pP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大項目３</a:t>
                      </a:r>
                      <a:endParaRPr kumimoji="1" lang="en-US" altLang="ja-JP" sz="11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nSpc>
                          <a:spcPts val="1700"/>
                        </a:lnSpc>
                      </a:pP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研修及び感染症情報の収集等</a:t>
                      </a:r>
                    </a:p>
                  </a:txBody>
                  <a:tcPr anchor="ctr"/>
                </a:tc>
                <a:tc>
                  <a:txBody>
                    <a:bodyPr/>
                    <a:lstStyle/>
                    <a:p>
                      <a:pPr algn="ctr">
                        <a:lnSpc>
                          <a:spcPts val="1700"/>
                        </a:lnSpc>
                      </a:pPr>
                      <a:r>
                        <a:rPr kumimoji="1" lang="ja-JP" altLang="en-US" sz="1100" b="1" dirty="0">
                          <a:latin typeface="Meiryo UI" panose="020B0604030504040204" pitchFamily="50" charset="-128"/>
                          <a:ea typeface="Meiryo UI" panose="020B0604030504040204" pitchFamily="50" charset="-128"/>
                          <a:cs typeface="Meiryo UI" panose="020B0604030504040204" pitchFamily="50" charset="-128"/>
                        </a:rPr>
                        <a:t>Ａ　</a:t>
                      </a: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計画どおり</a:t>
                      </a:r>
                    </a:p>
                  </a:txBody>
                  <a:tcPr anchor="ctr">
                    <a:solidFill>
                      <a:schemeClr val="accent2">
                        <a:lumMod val="40000"/>
                        <a:lumOff val="60000"/>
                      </a:schemeClr>
                    </a:solidFill>
                  </a:tcPr>
                </a:tc>
                <a:extLst>
                  <a:ext uri="{0D108BD9-81ED-4DB2-BD59-A6C34878D82A}">
                    <a16:rowId xmlns:a16="http://schemas.microsoft.com/office/drawing/2014/main" val="10002"/>
                  </a:ext>
                </a:extLst>
              </a:tr>
              <a:tr h="153247">
                <a:tc>
                  <a:txBody>
                    <a:bodyPr/>
                    <a:lstStyle/>
                    <a:p>
                      <a:pPr marL="0" marR="0" indent="0" algn="l" defTabSz="1280160" rtl="0" eaLnBrk="1" fontAlgn="auto" latinLnBrk="0" hangingPunct="1">
                        <a:lnSpc>
                          <a:spcPts val="1700"/>
                        </a:lnSpc>
                        <a:spcBef>
                          <a:spcPts val="0"/>
                        </a:spcBef>
                        <a:spcAft>
                          <a:spcPts val="0"/>
                        </a:spcAft>
                        <a:buClrTx/>
                        <a:buSzTx/>
                        <a:buFontTx/>
                        <a:buNone/>
                        <a:tabLst/>
                        <a:defRPr/>
                      </a:pP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大項目４</a:t>
                      </a:r>
                      <a:endParaRPr kumimoji="1" lang="en-US" altLang="ja-JP" sz="11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nSpc>
                          <a:spcPts val="1700"/>
                        </a:lnSpc>
                      </a:pP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地方衛生研究所の広域連携及び特に拡充すべき機能</a:t>
                      </a:r>
                    </a:p>
                  </a:txBody>
                  <a:tcPr anchor="ctr"/>
                </a:tc>
                <a:tc>
                  <a:txBody>
                    <a:bodyPr/>
                    <a:lstStyle/>
                    <a:p>
                      <a:pPr algn="ctr">
                        <a:lnSpc>
                          <a:spcPts val="1700"/>
                        </a:lnSpc>
                      </a:pPr>
                      <a:r>
                        <a:rPr kumimoji="1" lang="ja-JP" altLang="en-US" sz="1100" b="1" dirty="0">
                          <a:latin typeface="Meiryo UI" panose="020B0604030504040204" pitchFamily="50" charset="-128"/>
                          <a:ea typeface="Meiryo UI" panose="020B0604030504040204" pitchFamily="50" charset="-128"/>
                          <a:cs typeface="Meiryo UI" panose="020B0604030504040204" pitchFamily="50" charset="-128"/>
                        </a:rPr>
                        <a:t>Ａ　</a:t>
                      </a: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計画どおり</a:t>
                      </a:r>
                    </a:p>
                  </a:txBody>
                  <a:tcPr anchor="ctr">
                    <a:solidFill>
                      <a:schemeClr val="accent2">
                        <a:lumMod val="40000"/>
                        <a:lumOff val="60000"/>
                      </a:schemeClr>
                    </a:solidFill>
                  </a:tcPr>
                </a:tc>
                <a:extLst>
                  <a:ext uri="{0D108BD9-81ED-4DB2-BD59-A6C34878D82A}">
                    <a16:rowId xmlns:a16="http://schemas.microsoft.com/office/drawing/2014/main" val="10003"/>
                  </a:ext>
                </a:extLst>
              </a:tr>
              <a:tr h="153247">
                <a:tc>
                  <a:txBody>
                    <a:bodyPr/>
                    <a:lstStyle/>
                    <a:p>
                      <a:pPr marL="0" marR="0" indent="0" algn="l" defTabSz="1280160" rtl="0" eaLnBrk="1" fontAlgn="auto" latinLnBrk="0" hangingPunct="1">
                        <a:lnSpc>
                          <a:spcPts val="1700"/>
                        </a:lnSpc>
                        <a:spcBef>
                          <a:spcPts val="0"/>
                        </a:spcBef>
                        <a:spcAft>
                          <a:spcPts val="0"/>
                        </a:spcAft>
                        <a:buClrTx/>
                        <a:buSzTx/>
                        <a:buFontTx/>
                        <a:buNone/>
                        <a:tabLst/>
                        <a:defRPr/>
                      </a:pP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大項目５</a:t>
                      </a:r>
                    </a:p>
                  </a:txBody>
                  <a:tcPr anchor="ctr"/>
                </a:tc>
                <a:tc>
                  <a:txBody>
                    <a:bodyPr/>
                    <a:lstStyle/>
                    <a:p>
                      <a:pPr>
                        <a:lnSpc>
                          <a:spcPts val="1700"/>
                        </a:lnSpc>
                      </a:pP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業務運営の改善</a:t>
                      </a:r>
                    </a:p>
                  </a:txBody>
                  <a:tcPr anchor="ctr"/>
                </a:tc>
                <a:tc>
                  <a:txBody>
                    <a:bodyPr/>
                    <a:lstStyle/>
                    <a:p>
                      <a:pPr algn="ctr">
                        <a:lnSpc>
                          <a:spcPts val="1700"/>
                        </a:lnSpc>
                      </a:pPr>
                      <a:r>
                        <a:rPr kumimoji="1" lang="ja-JP" altLang="en-US" sz="1100" b="1" dirty="0">
                          <a:latin typeface="Meiryo UI" panose="020B0604030504040204" pitchFamily="50" charset="-128"/>
                          <a:ea typeface="Meiryo UI" panose="020B0604030504040204" pitchFamily="50" charset="-128"/>
                          <a:cs typeface="Meiryo UI" panose="020B0604030504040204" pitchFamily="50" charset="-128"/>
                        </a:rPr>
                        <a:t>Ａ　</a:t>
                      </a: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計画どおり</a:t>
                      </a:r>
                    </a:p>
                  </a:txBody>
                  <a:tcPr anchor="ctr">
                    <a:solidFill>
                      <a:schemeClr val="accent2">
                        <a:lumMod val="40000"/>
                        <a:lumOff val="60000"/>
                      </a:schemeClr>
                    </a:solidFill>
                  </a:tcPr>
                </a:tc>
                <a:extLst>
                  <a:ext uri="{0D108BD9-81ED-4DB2-BD59-A6C34878D82A}">
                    <a16:rowId xmlns:a16="http://schemas.microsoft.com/office/drawing/2014/main" val="10004"/>
                  </a:ext>
                </a:extLst>
              </a:tr>
              <a:tr h="153247">
                <a:tc>
                  <a:txBody>
                    <a:bodyPr/>
                    <a:lstStyle/>
                    <a:p>
                      <a:pPr marL="0" marR="0" indent="0" algn="l" defTabSz="1280160" rtl="0" eaLnBrk="1" fontAlgn="auto" latinLnBrk="0" hangingPunct="1">
                        <a:lnSpc>
                          <a:spcPts val="1700"/>
                        </a:lnSpc>
                        <a:spcBef>
                          <a:spcPts val="0"/>
                        </a:spcBef>
                        <a:spcAft>
                          <a:spcPts val="0"/>
                        </a:spcAft>
                        <a:buClrTx/>
                        <a:buSzTx/>
                        <a:buFontTx/>
                        <a:buNone/>
                        <a:tabLst/>
                        <a:defRPr/>
                      </a:pP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大項目６</a:t>
                      </a:r>
                    </a:p>
                  </a:txBody>
                  <a:tcPr anchor="ctr"/>
                </a:tc>
                <a:tc>
                  <a:txBody>
                    <a:bodyPr/>
                    <a:lstStyle/>
                    <a:p>
                      <a:pPr>
                        <a:lnSpc>
                          <a:spcPts val="1700"/>
                        </a:lnSpc>
                      </a:pP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財務その他業務運営に関する重要事項</a:t>
                      </a:r>
                    </a:p>
                  </a:txBody>
                  <a:tcPr anchor="ctr"/>
                </a:tc>
                <a:tc>
                  <a:txBody>
                    <a:bodyPr/>
                    <a:lstStyle/>
                    <a:p>
                      <a:pPr algn="ctr">
                        <a:lnSpc>
                          <a:spcPts val="1700"/>
                        </a:lnSpc>
                      </a:pPr>
                      <a:r>
                        <a:rPr kumimoji="1" lang="ja-JP" altLang="en-US" sz="1100" b="1" dirty="0">
                          <a:latin typeface="Meiryo UI" panose="020B0604030504040204" pitchFamily="50" charset="-128"/>
                          <a:ea typeface="Meiryo UI" panose="020B0604030504040204" pitchFamily="50" charset="-128"/>
                          <a:cs typeface="Meiryo UI" panose="020B0604030504040204" pitchFamily="50" charset="-128"/>
                        </a:rPr>
                        <a:t>Ａ　</a:t>
                      </a: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計画どおり</a:t>
                      </a:r>
                    </a:p>
                  </a:txBody>
                  <a:tcPr anchor="ctr">
                    <a:solidFill>
                      <a:schemeClr val="accent2">
                        <a:lumMod val="40000"/>
                        <a:lumOff val="60000"/>
                      </a:schemeClr>
                    </a:solidFill>
                  </a:tcPr>
                </a:tc>
                <a:extLst>
                  <a:ext uri="{0D108BD9-81ED-4DB2-BD59-A6C34878D82A}">
                    <a16:rowId xmlns:a16="http://schemas.microsoft.com/office/drawing/2014/main" val="10005"/>
                  </a:ext>
                </a:extLst>
              </a:tr>
            </a:tbl>
          </a:graphicData>
        </a:graphic>
      </p:graphicFrame>
      <p:sp>
        <p:nvSpPr>
          <p:cNvPr id="10" name="正方形/長方形 9"/>
          <p:cNvSpPr/>
          <p:nvPr/>
        </p:nvSpPr>
        <p:spPr>
          <a:xfrm>
            <a:off x="342135" y="1540822"/>
            <a:ext cx="5809634" cy="1116000"/>
          </a:xfrm>
          <a:prstGeom prst="rect">
            <a:avLst/>
          </a:prstGeom>
          <a:solidFill>
            <a:schemeClr val="bg1"/>
          </a:solidFill>
          <a:ln w="6350"/>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92075" indent="-92075">
              <a:lnSpc>
                <a:spcPts val="1100"/>
              </a:lnSpc>
            </a:pP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・新型コロナウイルス感染症によるパンデミックにおいては</a:t>
            </a: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、大量の検査を法人</a:t>
            </a: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一丸と</a:t>
            </a: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なって精力的に対応したほか</a:t>
            </a: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、独自に開発した検出法により新型コロナウイルスの変異株検査を実施したことを評価する</a:t>
            </a: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100"/>
              </a:lnSpc>
            </a:pPr>
            <a:endPar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100"/>
              </a:lnSpc>
            </a:pP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・また、検査結果の誤報告に際し講じた再発防止策の徹底や計画に基づいた監査等の実施を続け、検査機関としての信頼性確保に努められたい</a:t>
            </a: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100"/>
              </a:lnSpc>
            </a:pPr>
            <a:endPar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100"/>
              </a:lnSpc>
            </a:pP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・施設一元化に向け、引き続き、検査業務統一化を</a:t>
            </a:r>
            <a:r>
              <a:rPr lang="ja-JP" altLang="en-US" sz="1000" strike="dblStrike" kern="10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推進さ</a:t>
            </a:r>
            <a:r>
              <a:rPr lang="ja-JP" altLang="en-US" sz="1000" b="1" kern="10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図ら</a:t>
            </a: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れたい</a:t>
            </a: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p:txBody>
      </p:sp>
      <p:sp>
        <p:nvSpPr>
          <p:cNvPr id="34" name="角丸四角形 33"/>
          <p:cNvSpPr/>
          <p:nvPr/>
        </p:nvSpPr>
        <p:spPr>
          <a:xfrm>
            <a:off x="192340" y="6382837"/>
            <a:ext cx="5912516" cy="2775072"/>
          </a:xfrm>
          <a:prstGeom prst="roundRect">
            <a:avLst>
              <a:gd name="adj" fmla="val 2433"/>
            </a:avLst>
          </a:prstGeom>
          <a:noFill/>
          <a:ln>
            <a:noFill/>
            <a:prstDash val="dash"/>
          </a:ln>
        </p:spPr>
        <p:style>
          <a:lnRef idx="1">
            <a:schemeClr val="dk1"/>
          </a:lnRef>
          <a:fillRef idx="2">
            <a:schemeClr val="dk1"/>
          </a:fillRef>
          <a:effectRef idx="1">
            <a:schemeClr val="dk1"/>
          </a:effectRef>
          <a:fontRef idx="minor">
            <a:schemeClr val="dk1"/>
          </a:fontRef>
        </p:style>
        <p:txBody>
          <a:bodyPr rtlCol="0" anchor="t"/>
          <a:lstStyle/>
          <a:p>
            <a:pPr>
              <a:lnSpc>
                <a:spcPts val="1100"/>
              </a:lnSpc>
            </a:pPr>
            <a:endParaRPr lang="en-US" altLang="ja-JP" sz="11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1100"/>
              </a:lnSpc>
            </a:pPr>
            <a:endParaRPr kumimoji="1" lang="ja-JP" altLang="en-US" sz="1100" dirty="0"/>
          </a:p>
        </p:txBody>
      </p:sp>
      <p:sp>
        <p:nvSpPr>
          <p:cNvPr id="13" name="正方形/長方形 12"/>
          <p:cNvSpPr/>
          <p:nvPr/>
        </p:nvSpPr>
        <p:spPr>
          <a:xfrm>
            <a:off x="217499" y="605074"/>
            <a:ext cx="4069335" cy="261179"/>
          </a:xfrm>
          <a:prstGeom prst="rect">
            <a:avLst/>
          </a:prstGeom>
        </p:spPr>
        <p:style>
          <a:lnRef idx="0">
            <a:schemeClr val="accent1"/>
          </a:lnRef>
          <a:fillRef idx="3">
            <a:schemeClr val="accent1"/>
          </a:fillRef>
          <a:effectRef idx="3">
            <a:schemeClr val="accent1"/>
          </a:effectRef>
          <a:fontRef idx="minor">
            <a:schemeClr val="lt1"/>
          </a:fontRef>
        </p:style>
        <p:txBody>
          <a:bodyPr wrap="square">
            <a:spAutoFit/>
          </a:bodyPr>
          <a:lstStyle/>
          <a:p>
            <a:r>
              <a:rPr lang="ja-JP" altLang="en-US" sz="1100"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大項目１．　試験検査機能の充実</a:t>
            </a:r>
            <a:endParaRPr lang="en-US" altLang="ja-JP" sz="1100"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3" name="角丸四角形 42"/>
          <p:cNvSpPr/>
          <p:nvPr/>
        </p:nvSpPr>
        <p:spPr>
          <a:xfrm>
            <a:off x="6575922" y="4960127"/>
            <a:ext cx="2417166" cy="270287"/>
          </a:xfrm>
          <a:prstGeom prst="roundRect">
            <a:avLst>
              <a:gd name="adj" fmla="val 50000"/>
            </a:avLst>
          </a:prstGeom>
          <a:solidFill>
            <a:schemeClr val="tx2"/>
          </a:solidFill>
          <a:ln>
            <a:noFill/>
          </a:ln>
          <a:effectLst>
            <a:reflection blurRad="6350" stA="52000" endA="300" endPos="35000" dir="5400000" sy="-100000" algn="bl" rotWithShape="0"/>
          </a:effectLst>
          <a:scene3d>
            <a:camera prst="orthographicFront"/>
            <a:lightRig rig="threePt" dir="t"/>
          </a:scene3d>
          <a:sp3d>
            <a:bevelT/>
          </a:sp3d>
        </p:spPr>
        <p:style>
          <a:lnRef idx="2">
            <a:schemeClr val="accent6"/>
          </a:lnRef>
          <a:fillRef idx="1">
            <a:schemeClr val="lt1"/>
          </a:fillRef>
          <a:effectRef idx="0">
            <a:schemeClr val="accent6"/>
          </a:effectRef>
          <a:fontRef idx="minor">
            <a:schemeClr val="dk1"/>
          </a:fontRef>
        </p:style>
        <p:txBody>
          <a:bodyPr rtlCol="0" anchor="ctr"/>
          <a:lstStyle/>
          <a:p>
            <a:pPr algn="ctr">
              <a:tabLst>
                <a:tab pos="538163" algn="l"/>
              </a:tabLst>
            </a:pPr>
            <a:r>
              <a:rPr kumimoji="1" lang="ja-JP" altLang="en-US" sz="1200" b="1" dirty="0">
                <a:solidFill>
                  <a:schemeClr val="bg1"/>
                </a:solidFill>
                <a:effectLst>
                  <a:outerShdw blurRad="38100" dist="38100" dir="2700000" algn="tl">
                    <a:srgbClr val="000000">
                      <a:alpha val="43137"/>
                    </a:srgbClr>
                  </a:outerShdw>
                </a:effectLst>
                <a:latin typeface="Meiryo UI" pitchFamily="50" charset="-128"/>
                <a:ea typeface="Meiryo UI" pitchFamily="50" charset="-128"/>
                <a:cs typeface="Meiryo UI" pitchFamily="50" charset="-128"/>
              </a:rPr>
              <a:t>全体評価</a:t>
            </a:r>
          </a:p>
        </p:txBody>
      </p:sp>
      <p:graphicFrame>
        <p:nvGraphicFramePr>
          <p:cNvPr id="3" name="表 2"/>
          <p:cNvGraphicFramePr>
            <a:graphicFrameLocks noGrp="1"/>
          </p:cNvGraphicFramePr>
          <p:nvPr>
            <p:extLst>
              <p:ext uri="{D42A27DB-BD31-4B8C-83A1-F6EECF244321}">
                <p14:modId xmlns:p14="http://schemas.microsoft.com/office/powerpoint/2010/main" val="1646578090"/>
              </p:ext>
            </p:extLst>
          </p:nvPr>
        </p:nvGraphicFramePr>
        <p:xfrm>
          <a:off x="296158" y="966862"/>
          <a:ext cx="5832000" cy="324000"/>
        </p:xfrm>
        <a:graphic>
          <a:graphicData uri="http://schemas.openxmlformats.org/drawingml/2006/table">
            <a:tbl>
              <a:tblPr>
                <a:tableStyleId>{8A107856-5554-42FB-B03E-39F5DBC370BA}</a:tableStyleId>
              </a:tblPr>
              <a:tblGrid>
                <a:gridCol w="2255880">
                  <a:extLst>
                    <a:ext uri="{9D8B030D-6E8A-4147-A177-3AD203B41FA5}">
                      <a16:colId xmlns:a16="http://schemas.microsoft.com/office/drawing/2014/main" val="20000"/>
                    </a:ext>
                  </a:extLst>
                </a:gridCol>
                <a:gridCol w="715224">
                  <a:extLst>
                    <a:ext uri="{9D8B030D-6E8A-4147-A177-3AD203B41FA5}">
                      <a16:colId xmlns:a16="http://schemas.microsoft.com/office/drawing/2014/main" val="20001"/>
                    </a:ext>
                  </a:extLst>
                </a:gridCol>
                <a:gridCol w="715224">
                  <a:extLst>
                    <a:ext uri="{9D8B030D-6E8A-4147-A177-3AD203B41FA5}">
                      <a16:colId xmlns:a16="http://schemas.microsoft.com/office/drawing/2014/main" val="20002"/>
                    </a:ext>
                  </a:extLst>
                </a:gridCol>
                <a:gridCol w="715224">
                  <a:extLst>
                    <a:ext uri="{9D8B030D-6E8A-4147-A177-3AD203B41FA5}">
                      <a16:colId xmlns:a16="http://schemas.microsoft.com/office/drawing/2014/main" val="20003"/>
                    </a:ext>
                  </a:extLst>
                </a:gridCol>
                <a:gridCol w="715224">
                  <a:extLst>
                    <a:ext uri="{9D8B030D-6E8A-4147-A177-3AD203B41FA5}">
                      <a16:colId xmlns:a16="http://schemas.microsoft.com/office/drawing/2014/main" val="20004"/>
                    </a:ext>
                  </a:extLst>
                </a:gridCol>
                <a:gridCol w="715224">
                  <a:extLst>
                    <a:ext uri="{9D8B030D-6E8A-4147-A177-3AD203B41FA5}">
                      <a16:colId xmlns:a16="http://schemas.microsoft.com/office/drawing/2014/main" val="20005"/>
                    </a:ext>
                  </a:extLst>
                </a:gridCol>
              </a:tblGrid>
              <a:tr h="162000">
                <a:tc>
                  <a:txBody>
                    <a:bodyPr/>
                    <a:lstStyle/>
                    <a:p>
                      <a:pPr algn="ctr" fontAlgn="ctr"/>
                      <a:r>
                        <a:rPr lang="ja-JP" altLang="en-US" sz="1000" u="none" strike="noStrike" dirty="0">
                          <a:effectLst/>
                          <a:latin typeface="Meiryo UI" panose="020B0604030504040204" pitchFamily="50" charset="-128"/>
                          <a:ea typeface="Meiryo UI" panose="020B0604030504040204" pitchFamily="50" charset="-128"/>
                          <a:cs typeface="Meiryo UI" panose="020B0604030504040204" pitchFamily="50" charset="-128"/>
                        </a:rPr>
                        <a:t>小項目数</a:t>
                      </a: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Ⅴ</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000" b="1" u="none" strike="noStrike" dirty="0">
                          <a:effectLst/>
                          <a:latin typeface="Meiryo UI" panose="020B0604030504040204" pitchFamily="50" charset="-128"/>
                          <a:ea typeface="Meiryo UI" panose="020B0604030504040204" pitchFamily="50" charset="-128"/>
                          <a:cs typeface="Meiryo UI" panose="020B0604030504040204" pitchFamily="50" charset="-128"/>
                        </a:rPr>
                        <a:t>Ⅳ</a:t>
                      </a:r>
                      <a:endParaRPr lang="en-US" altLang="ja-JP" sz="10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60000"/>
                        <a:lumOff val="40000"/>
                      </a:schemeClr>
                    </a:solidFill>
                  </a:tcPr>
                </a:tc>
                <a:tc>
                  <a:txBody>
                    <a:bodyPr/>
                    <a:lstStyle/>
                    <a:p>
                      <a:pPr algn="ctr" fontAlgn="ctr"/>
                      <a:r>
                        <a:rPr lang="en-US" altLang="ja-JP" sz="1000" b="1" u="none" strike="noStrike" dirty="0">
                          <a:effectLst/>
                          <a:latin typeface="Meiryo UI" panose="020B0604030504040204" pitchFamily="50" charset="-128"/>
                          <a:ea typeface="Meiryo UI" panose="020B0604030504040204" pitchFamily="50" charset="-128"/>
                          <a:cs typeface="Meiryo UI" panose="020B0604030504040204" pitchFamily="50" charset="-128"/>
                        </a:rPr>
                        <a:t>Ⅲ</a:t>
                      </a:r>
                      <a:endParaRPr lang="en-US" altLang="ja-JP" sz="10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60000"/>
                        <a:lumOff val="40000"/>
                      </a:schemeClr>
                    </a:solidFill>
                  </a:tcP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Ⅱ</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Ⅰ</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extLst>
                  <a:ext uri="{0D108BD9-81ED-4DB2-BD59-A6C34878D82A}">
                    <a16:rowId xmlns:a16="http://schemas.microsoft.com/office/drawing/2014/main" val="10000"/>
                  </a:ext>
                </a:extLst>
              </a:tr>
              <a:tr h="162000">
                <a:tc>
                  <a:txBody>
                    <a:bodyPr/>
                    <a:lstStyle/>
                    <a:p>
                      <a:pPr algn="ctr"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２</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0</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marL="0" marR="0" lvl="0" indent="0" algn="ctr" defTabSz="1280160" rtl="0" eaLnBrk="1" fontAlgn="ctr" latinLnBrk="0" hangingPunct="1">
                        <a:lnSpc>
                          <a:spcPct val="100000"/>
                        </a:lnSpc>
                        <a:spcBef>
                          <a:spcPts val="0"/>
                        </a:spcBef>
                        <a:spcAft>
                          <a:spcPts val="0"/>
                        </a:spcAft>
                        <a:buClrTx/>
                        <a:buSzTx/>
                        <a:buFontTx/>
                        <a:buNone/>
                        <a:tabLst/>
                        <a:defRPr/>
                      </a:pPr>
                      <a:r>
                        <a:rPr lang="en-US" altLang="ja-JP" sz="1000" b="1" u="none" strike="noStrike" dirty="0">
                          <a:effectLst/>
                          <a:latin typeface="Meiryo UI" panose="020B0604030504040204" pitchFamily="50" charset="-128"/>
                          <a:ea typeface="Meiryo UI" panose="020B0604030504040204" pitchFamily="50" charset="-128"/>
                          <a:cs typeface="Meiryo UI" panose="020B0604030504040204" pitchFamily="50" charset="-128"/>
                        </a:rPr>
                        <a:t>1</a:t>
                      </a:r>
                      <a:r>
                        <a:rPr lang="ja-JP" altLang="en-US" sz="1000" b="1" u="none" strike="noStrike" dirty="0">
                          <a:effectLst/>
                          <a:latin typeface="Meiryo UI" panose="020B0604030504040204" pitchFamily="50" charset="-128"/>
                          <a:ea typeface="Meiryo UI" panose="020B0604030504040204" pitchFamily="50" charset="-128"/>
                          <a:cs typeface="Meiryo UI" panose="020B0604030504040204" pitchFamily="50" charset="-128"/>
                        </a:rPr>
                        <a:t>（①）</a:t>
                      </a:r>
                      <a:endParaRPr lang="en-US" altLang="ja-JP" sz="10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60000"/>
                        <a:lumOff val="40000"/>
                      </a:schemeClr>
                    </a:solidFill>
                  </a:tcPr>
                </a:tc>
                <a:tc>
                  <a:txBody>
                    <a:bodyPr/>
                    <a:lstStyle/>
                    <a:p>
                      <a:pPr algn="ctr" fontAlgn="ctr"/>
                      <a:r>
                        <a:rPr lang="ja-JP" altLang="en-US" sz="10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１（②）</a:t>
                      </a:r>
                      <a:endParaRPr lang="en-US" sz="10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60000"/>
                        <a:lumOff val="40000"/>
                      </a:schemeClr>
                    </a:solidFill>
                  </a:tcP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0</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0</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extLst>
                  <a:ext uri="{0D108BD9-81ED-4DB2-BD59-A6C34878D82A}">
                    <a16:rowId xmlns:a16="http://schemas.microsoft.com/office/drawing/2014/main" val="10001"/>
                  </a:ext>
                </a:extLst>
              </a:tr>
            </a:tbl>
          </a:graphicData>
        </a:graphic>
      </p:graphicFrame>
      <p:sp>
        <p:nvSpPr>
          <p:cNvPr id="54" name="正方形/長方形 53"/>
          <p:cNvSpPr/>
          <p:nvPr/>
        </p:nvSpPr>
        <p:spPr>
          <a:xfrm>
            <a:off x="4888632" y="604321"/>
            <a:ext cx="1360240" cy="262363"/>
          </a:xfrm>
          <a:prstGeom prst="rect">
            <a:avLst/>
          </a:prstGeom>
        </p:spPr>
        <p:style>
          <a:lnRef idx="0">
            <a:schemeClr val="accent1"/>
          </a:lnRef>
          <a:fillRef idx="3">
            <a:schemeClr val="accent1"/>
          </a:fillRef>
          <a:effectRef idx="3">
            <a:schemeClr val="accent1"/>
          </a:effectRef>
          <a:fontRef idx="minor">
            <a:schemeClr val="lt1"/>
          </a:fontRef>
        </p:style>
        <p:txBody>
          <a:bodyPr wrap="square">
            <a:spAutoFit/>
          </a:bodyPr>
          <a:lstStyle/>
          <a:p>
            <a:pPr algn="ctr"/>
            <a:r>
              <a:rPr lang="ja-JP" altLang="en-US" sz="1100"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評価：Ａ</a:t>
            </a:r>
            <a:endParaRPr lang="en-US" altLang="ja-JP" sz="1100"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5" name="右矢印 14"/>
          <p:cNvSpPr/>
          <p:nvPr/>
        </p:nvSpPr>
        <p:spPr>
          <a:xfrm>
            <a:off x="4528592" y="507813"/>
            <a:ext cx="216024" cy="412318"/>
          </a:xfrm>
          <a:prstGeom prst="rightArrow">
            <a:avLst>
              <a:gd name="adj1" fmla="val 50000"/>
              <a:gd name="adj2" fmla="val 104785"/>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60" name="直線コネクタ 59"/>
          <p:cNvCxnSpPr/>
          <p:nvPr/>
        </p:nvCxnSpPr>
        <p:spPr>
          <a:xfrm>
            <a:off x="30595" y="9552291"/>
            <a:ext cx="12706909" cy="0"/>
          </a:xfrm>
          <a:prstGeom prst="line">
            <a:avLst/>
          </a:prstGeom>
          <a:ln w="57150" cmpd="thickThin"/>
        </p:spPr>
        <p:style>
          <a:lnRef idx="1">
            <a:schemeClr val="accent1"/>
          </a:lnRef>
          <a:fillRef idx="0">
            <a:schemeClr val="accent1"/>
          </a:fillRef>
          <a:effectRef idx="0">
            <a:schemeClr val="accent1"/>
          </a:effectRef>
          <a:fontRef idx="minor">
            <a:schemeClr val="tx1"/>
          </a:fontRef>
        </p:style>
      </p:cxnSp>
      <p:cxnSp>
        <p:nvCxnSpPr>
          <p:cNvPr id="62" name="直線コネクタ 61"/>
          <p:cNvCxnSpPr/>
          <p:nvPr/>
        </p:nvCxnSpPr>
        <p:spPr>
          <a:xfrm>
            <a:off x="6400800" y="4554986"/>
            <a:ext cx="6336704" cy="0"/>
          </a:xfrm>
          <a:prstGeom prst="line">
            <a:avLst/>
          </a:prstGeom>
          <a:ln w="57150" cmpd="thickThin"/>
        </p:spPr>
        <p:style>
          <a:lnRef idx="1">
            <a:schemeClr val="accent1"/>
          </a:lnRef>
          <a:fillRef idx="0">
            <a:schemeClr val="accent1"/>
          </a:fillRef>
          <a:effectRef idx="0">
            <a:schemeClr val="accent1"/>
          </a:effectRef>
          <a:fontRef idx="minor">
            <a:schemeClr val="tx1"/>
          </a:fontRef>
        </p:style>
      </p:cxnSp>
      <p:cxnSp>
        <p:nvCxnSpPr>
          <p:cNvPr id="64" name="直線コネクタ 63"/>
          <p:cNvCxnSpPr/>
          <p:nvPr/>
        </p:nvCxnSpPr>
        <p:spPr>
          <a:xfrm>
            <a:off x="12737504" y="379747"/>
            <a:ext cx="0" cy="9172544"/>
          </a:xfrm>
          <a:prstGeom prst="line">
            <a:avLst/>
          </a:prstGeom>
          <a:ln w="57150" cmpd="thickThin"/>
        </p:spPr>
        <p:style>
          <a:lnRef idx="1">
            <a:schemeClr val="accent1"/>
          </a:lnRef>
          <a:fillRef idx="0">
            <a:schemeClr val="accent1"/>
          </a:fillRef>
          <a:effectRef idx="0">
            <a:schemeClr val="accent1"/>
          </a:effectRef>
          <a:fontRef idx="minor">
            <a:schemeClr val="tx1"/>
          </a:fontRef>
        </p:style>
      </p:cxnSp>
      <p:cxnSp>
        <p:nvCxnSpPr>
          <p:cNvPr id="68" name="直線コネクタ 67"/>
          <p:cNvCxnSpPr/>
          <p:nvPr/>
        </p:nvCxnSpPr>
        <p:spPr>
          <a:xfrm>
            <a:off x="30595" y="376666"/>
            <a:ext cx="0" cy="9175625"/>
          </a:xfrm>
          <a:prstGeom prst="line">
            <a:avLst/>
          </a:prstGeom>
          <a:ln w="57150" cmpd="thickThin"/>
        </p:spPr>
        <p:style>
          <a:lnRef idx="1">
            <a:schemeClr val="accent1"/>
          </a:lnRef>
          <a:fillRef idx="0">
            <a:schemeClr val="accent1"/>
          </a:fillRef>
          <a:effectRef idx="0">
            <a:schemeClr val="accent1"/>
          </a:effectRef>
          <a:fontRef idx="minor">
            <a:schemeClr val="tx1"/>
          </a:fontRef>
        </p:style>
      </p:cxnSp>
      <p:cxnSp>
        <p:nvCxnSpPr>
          <p:cNvPr id="69" name="直線コネクタ 68"/>
          <p:cNvCxnSpPr/>
          <p:nvPr/>
        </p:nvCxnSpPr>
        <p:spPr>
          <a:xfrm>
            <a:off x="6400800" y="4526639"/>
            <a:ext cx="0" cy="5004000"/>
          </a:xfrm>
          <a:prstGeom prst="line">
            <a:avLst/>
          </a:prstGeom>
          <a:ln w="57150" cmpd="thickThin"/>
        </p:spPr>
        <p:style>
          <a:lnRef idx="1">
            <a:schemeClr val="accent1"/>
          </a:lnRef>
          <a:fillRef idx="0">
            <a:schemeClr val="accent1"/>
          </a:fillRef>
          <a:effectRef idx="0">
            <a:schemeClr val="accent1"/>
          </a:effectRef>
          <a:fontRef idx="minor">
            <a:schemeClr val="tx1"/>
          </a:fontRef>
        </p:style>
      </p:cxnSp>
      <p:sp>
        <p:nvSpPr>
          <p:cNvPr id="107" name="正方形/長方形 106"/>
          <p:cNvSpPr/>
          <p:nvPr/>
        </p:nvSpPr>
        <p:spPr>
          <a:xfrm>
            <a:off x="190736" y="7215314"/>
            <a:ext cx="6055993" cy="2268000"/>
          </a:xfrm>
          <a:prstGeom prst="rect">
            <a:avLst/>
          </a:prstGeom>
          <a:solidFill>
            <a:schemeClr val="bg1">
              <a:lumMod val="95000"/>
            </a:schemeClr>
          </a:solidFill>
        </p:spPr>
        <p:style>
          <a:lnRef idx="2">
            <a:schemeClr val="dk1"/>
          </a:lnRef>
          <a:fillRef idx="1">
            <a:schemeClr val="lt1"/>
          </a:fillRef>
          <a:effectRef idx="0">
            <a:schemeClr val="dk1"/>
          </a:effectRef>
          <a:fontRef idx="minor">
            <a:schemeClr val="dk1"/>
          </a:fontRef>
        </p:style>
        <p:txBody>
          <a:bodyPr wrap="square">
            <a:spAutoFit/>
          </a:bodyPr>
          <a:lstStyle/>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09" name="正方形/長方形 108"/>
          <p:cNvSpPr/>
          <p:nvPr/>
        </p:nvSpPr>
        <p:spPr>
          <a:xfrm>
            <a:off x="308857" y="8130856"/>
            <a:ext cx="5796000" cy="1281322"/>
          </a:xfrm>
          <a:prstGeom prst="rect">
            <a:avLst/>
          </a:prstGeom>
          <a:solidFill>
            <a:schemeClr val="bg1"/>
          </a:solidFill>
          <a:ln w="6350"/>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92075" indent="-92075">
              <a:lnSpc>
                <a:spcPts val="1100"/>
              </a:lnSpc>
            </a:pP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・衛生微生物技術協議会における近畿レファレンスセンターとして、近畿の地方衛生研究所における中核的な役割を果たすとともに、大量の検査依頼に対応することにより、府内中核市を支援した</a:t>
            </a: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100"/>
              </a:lnSpc>
            </a:pPr>
            <a:endPar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100"/>
              </a:lnSpc>
            </a:pP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・疫学調査チームを設置し、府内保健所等における感染拡大のリスク評価、実地指導や疫学研修等を行うなど</a:t>
            </a: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、精力的な</a:t>
            </a: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支援を行うことで</a:t>
            </a: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、府内保健所等職員</a:t>
            </a: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の知見や現場対応能力の向上に貢献したことを評価する</a:t>
            </a: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100"/>
              </a:lnSpc>
            </a:pPr>
            <a:endPar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100"/>
              </a:lnSpc>
            </a:pP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・感染症分野における疫学解析研究の充実を図り、行政機関への有用な情報</a:t>
            </a: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提供を行うなど</a:t>
            </a: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、西日本の地方衛生研究所における中核的な役割を</a:t>
            </a: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果たすよう努められたい。</a:t>
            </a:r>
            <a:endPar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11" name="正方形/長方形 110"/>
          <p:cNvSpPr/>
          <p:nvPr/>
        </p:nvSpPr>
        <p:spPr>
          <a:xfrm>
            <a:off x="214577" y="7211576"/>
            <a:ext cx="4069335" cy="288000"/>
          </a:xfrm>
          <a:prstGeom prst="rect">
            <a:avLst/>
          </a:prstGeom>
        </p:spPr>
        <p:style>
          <a:lnRef idx="0">
            <a:schemeClr val="accent1"/>
          </a:lnRef>
          <a:fillRef idx="3">
            <a:schemeClr val="accent1"/>
          </a:fillRef>
          <a:effectRef idx="3">
            <a:schemeClr val="accent1"/>
          </a:effectRef>
          <a:fontRef idx="minor">
            <a:schemeClr val="lt1"/>
          </a:fontRef>
        </p:style>
        <p:txBody>
          <a:bodyPr wrap="square">
            <a:spAutoFit/>
          </a:bodyPr>
          <a:lstStyle/>
          <a:p>
            <a:r>
              <a:rPr lang="ja-JP" altLang="en-US" sz="1100"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大項目４．　地方衛生研究所の広域連携及び特に拡充すべき機能</a:t>
            </a:r>
            <a:endParaRPr lang="en-US" altLang="ja-JP" sz="1100"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112" name="表 111"/>
          <p:cNvGraphicFramePr>
            <a:graphicFrameLocks noGrp="1"/>
          </p:cNvGraphicFramePr>
          <p:nvPr>
            <p:extLst>
              <p:ext uri="{D42A27DB-BD31-4B8C-83A1-F6EECF244321}">
                <p14:modId xmlns:p14="http://schemas.microsoft.com/office/powerpoint/2010/main" val="1534052824"/>
              </p:ext>
            </p:extLst>
          </p:nvPr>
        </p:nvGraphicFramePr>
        <p:xfrm>
          <a:off x="283458" y="7587665"/>
          <a:ext cx="5832000" cy="323850"/>
        </p:xfrm>
        <a:graphic>
          <a:graphicData uri="http://schemas.openxmlformats.org/drawingml/2006/table">
            <a:tbl>
              <a:tblPr>
                <a:tableStyleId>{8A107856-5554-42FB-B03E-39F5DBC370BA}</a:tableStyleId>
              </a:tblPr>
              <a:tblGrid>
                <a:gridCol w="2255880">
                  <a:extLst>
                    <a:ext uri="{9D8B030D-6E8A-4147-A177-3AD203B41FA5}">
                      <a16:colId xmlns:a16="http://schemas.microsoft.com/office/drawing/2014/main" val="20000"/>
                    </a:ext>
                  </a:extLst>
                </a:gridCol>
                <a:gridCol w="715224">
                  <a:extLst>
                    <a:ext uri="{9D8B030D-6E8A-4147-A177-3AD203B41FA5}">
                      <a16:colId xmlns:a16="http://schemas.microsoft.com/office/drawing/2014/main" val="20001"/>
                    </a:ext>
                  </a:extLst>
                </a:gridCol>
                <a:gridCol w="715224">
                  <a:extLst>
                    <a:ext uri="{9D8B030D-6E8A-4147-A177-3AD203B41FA5}">
                      <a16:colId xmlns:a16="http://schemas.microsoft.com/office/drawing/2014/main" val="20002"/>
                    </a:ext>
                  </a:extLst>
                </a:gridCol>
                <a:gridCol w="715224">
                  <a:extLst>
                    <a:ext uri="{9D8B030D-6E8A-4147-A177-3AD203B41FA5}">
                      <a16:colId xmlns:a16="http://schemas.microsoft.com/office/drawing/2014/main" val="20003"/>
                    </a:ext>
                  </a:extLst>
                </a:gridCol>
                <a:gridCol w="715224">
                  <a:extLst>
                    <a:ext uri="{9D8B030D-6E8A-4147-A177-3AD203B41FA5}">
                      <a16:colId xmlns:a16="http://schemas.microsoft.com/office/drawing/2014/main" val="20004"/>
                    </a:ext>
                  </a:extLst>
                </a:gridCol>
                <a:gridCol w="715224">
                  <a:extLst>
                    <a:ext uri="{9D8B030D-6E8A-4147-A177-3AD203B41FA5}">
                      <a16:colId xmlns:a16="http://schemas.microsoft.com/office/drawing/2014/main" val="20005"/>
                    </a:ext>
                  </a:extLst>
                </a:gridCol>
              </a:tblGrid>
              <a:tr h="153300">
                <a:tc>
                  <a:txBody>
                    <a:bodyPr/>
                    <a:lstStyle/>
                    <a:p>
                      <a:pPr algn="ctr" fontAlgn="ctr"/>
                      <a:r>
                        <a:rPr lang="ja-JP" altLang="en-US" sz="1000" u="none" strike="noStrike" dirty="0">
                          <a:effectLst/>
                          <a:latin typeface="Meiryo UI" panose="020B0604030504040204" pitchFamily="50" charset="-128"/>
                          <a:ea typeface="Meiryo UI" panose="020B0604030504040204" pitchFamily="50" charset="-128"/>
                          <a:cs typeface="Meiryo UI" panose="020B0604030504040204" pitchFamily="50" charset="-128"/>
                        </a:rPr>
                        <a:t>小項目数</a:t>
                      </a: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Ⅴ</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000" b="1" u="none" strike="noStrike" dirty="0">
                          <a:effectLst/>
                          <a:latin typeface="Meiryo UI" panose="020B0604030504040204" pitchFamily="50" charset="-128"/>
                          <a:ea typeface="Meiryo UI" panose="020B0604030504040204" pitchFamily="50" charset="-128"/>
                          <a:cs typeface="Meiryo UI" panose="020B0604030504040204" pitchFamily="50" charset="-128"/>
                        </a:rPr>
                        <a:t>Ⅳ</a:t>
                      </a:r>
                      <a:endParaRPr lang="en-US" altLang="ja-JP" sz="10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60000"/>
                        <a:lumOff val="40000"/>
                      </a:schemeClr>
                    </a:solidFill>
                  </a:tcPr>
                </a:tc>
                <a:tc>
                  <a:txBody>
                    <a:bodyPr/>
                    <a:lstStyle/>
                    <a:p>
                      <a:pPr algn="ctr" fontAlgn="ctr"/>
                      <a:r>
                        <a:rPr lang="en-US" altLang="ja-JP" sz="1000" b="1" u="none" strike="noStrike" dirty="0">
                          <a:effectLst/>
                          <a:latin typeface="Meiryo UI" panose="020B0604030504040204" pitchFamily="50" charset="-128"/>
                          <a:ea typeface="Meiryo UI" panose="020B0604030504040204" pitchFamily="50" charset="-128"/>
                          <a:cs typeface="Meiryo UI" panose="020B0604030504040204" pitchFamily="50" charset="-128"/>
                        </a:rPr>
                        <a:t>Ⅲ</a:t>
                      </a:r>
                      <a:endParaRPr lang="en-US" altLang="ja-JP" sz="10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60000"/>
                        <a:lumOff val="40000"/>
                      </a:schemeClr>
                    </a:solidFill>
                  </a:tcPr>
                </a:tc>
                <a:tc>
                  <a:txBody>
                    <a:bodyPr/>
                    <a:lstStyle/>
                    <a:p>
                      <a:pPr algn="ctr" fontAlgn="ctr"/>
                      <a:r>
                        <a:rPr lang="en-US" altLang="ja-JP" sz="1000" b="0" u="none" strike="noStrike" dirty="0">
                          <a:effectLst/>
                          <a:latin typeface="Meiryo UI" panose="020B0604030504040204" pitchFamily="50" charset="-128"/>
                          <a:ea typeface="Meiryo UI" panose="020B0604030504040204" pitchFamily="50" charset="-128"/>
                          <a:cs typeface="Meiryo UI" panose="020B0604030504040204" pitchFamily="50" charset="-128"/>
                        </a:rPr>
                        <a:t>Ⅱ</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rgbClr val="F4E9E9"/>
                    </a:solidFill>
                  </a:tcP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Ⅰ</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extLst>
                  <a:ext uri="{0D108BD9-81ED-4DB2-BD59-A6C34878D82A}">
                    <a16:rowId xmlns:a16="http://schemas.microsoft.com/office/drawing/2014/main" val="10000"/>
                  </a:ext>
                </a:extLst>
              </a:tr>
              <a:tr h="137679">
                <a:tc>
                  <a:txBody>
                    <a:bodyPr/>
                    <a:lstStyle/>
                    <a:p>
                      <a:pPr algn="ctr"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４</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0</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ja-JP" altLang="en-US" sz="1000" b="1" u="none" strike="noStrike" dirty="0">
                          <a:effectLst/>
                          <a:latin typeface="Meiryo UI" panose="020B0604030504040204" pitchFamily="50" charset="-128"/>
                          <a:ea typeface="Meiryo UI" panose="020B0604030504040204" pitchFamily="50" charset="-128"/>
                          <a:cs typeface="Meiryo UI" panose="020B0604030504040204" pitchFamily="50" charset="-128"/>
                        </a:rPr>
                        <a:t>２（⑦⑧）</a:t>
                      </a:r>
                      <a:endParaRPr lang="en-US" altLang="ja-JP" sz="10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60000"/>
                        <a:lumOff val="40000"/>
                      </a:schemeClr>
                    </a:solidFill>
                  </a:tcPr>
                </a:tc>
                <a:tc>
                  <a:txBody>
                    <a:bodyPr/>
                    <a:lstStyle/>
                    <a:p>
                      <a:pPr algn="ctr" fontAlgn="ctr"/>
                      <a:r>
                        <a:rPr lang="ja-JP" altLang="en-US" sz="1000" b="1" i="0" u="none" strike="noStrike" dirty="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２</a:t>
                      </a:r>
                      <a:r>
                        <a:rPr lang="ja-JP" altLang="en-US" sz="1000" b="1" i="0" u="none" strike="noStrike">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000" b="1" i="0" u="none" strike="noStrike" dirty="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⑨⑩）</a:t>
                      </a:r>
                      <a:endParaRPr lang="en-US" sz="10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60000"/>
                        <a:lumOff val="40000"/>
                      </a:schemeClr>
                    </a:solidFill>
                  </a:tcPr>
                </a:tc>
                <a:tc>
                  <a:txBody>
                    <a:bodyPr/>
                    <a:lstStyle/>
                    <a:p>
                      <a:pPr algn="ctr" fontAlgn="ctr"/>
                      <a:r>
                        <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0</a:t>
                      </a:r>
                    </a:p>
                  </a:txBody>
                  <a:tcPr marL="9525" marR="9525" marT="9525" marB="0" anchor="ctr">
                    <a:solidFill>
                      <a:srgbClr val="F4E9E9"/>
                    </a:solidFill>
                  </a:tcP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0</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extLst>
                  <a:ext uri="{0D108BD9-81ED-4DB2-BD59-A6C34878D82A}">
                    <a16:rowId xmlns:a16="http://schemas.microsoft.com/office/drawing/2014/main" val="10001"/>
                  </a:ext>
                </a:extLst>
              </a:tr>
            </a:tbl>
          </a:graphicData>
        </a:graphic>
      </p:graphicFrame>
      <p:sp>
        <p:nvSpPr>
          <p:cNvPr id="113" name="正方形/長方形 112"/>
          <p:cNvSpPr/>
          <p:nvPr/>
        </p:nvSpPr>
        <p:spPr>
          <a:xfrm>
            <a:off x="4886489" y="7215314"/>
            <a:ext cx="1360240" cy="261610"/>
          </a:xfrm>
          <a:prstGeom prst="rect">
            <a:avLst/>
          </a:prstGeom>
        </p:spPr>
        <p:style>
          <a:lnRef idx="0">
            <a:schemeClr val="accent1"/>
          </a:lnRef>
          <a:fillRef idx="3">
            <a:schemeClr val="accent1"/>
          </a:fillRef>
          <a:effectRef idx="3">
            <a:schemeClr val="accent1"/>
          </a:effectRef>
          <a:fontRef idx="minor">
            <a:schemeClr val="lt1"/>
          </a:fontRef>
        </p:style>
        <p:txBody>
          <a:bodyPr wrap="square">
            <a:spAutoFit/>
          </a:bodyPr>
          <a:lstStyle/>
          <a:p>
            <a:pPr algn="ctr"/>
            <a:r>
              <a:rPr lang="ja-JP" altLang="en-US" sz="1100"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評価：Ａ</a:t>
            </a:r>
            <a:endParaRPr lang="en-US" altLang="ja-JP" sz="1100"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14" name="右矢印 113"/>
          <p:cNvSpPr/>
          <p:nvPr/>
        </p:nvSpPr>
        <p:spPr>
          <a:xfrm>
            <a:off x="4526449" y="7176864"/>
            <a:ext cx="216024" cy="412318"/>
          </a:xfrm>
          <a:prstGeom prst="rightArrow">
            <a:avLst>
              <a:gd name="adj1" fmla="val 50000"/>
              <a:gd name="adj2" fmla="val 104785"/>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5" name="正方形/長方形 114"/>
          <p:cNvSpPr/>
          <p:nvPr/>
        </p:nvSpPr>
        <p:spPr>
          <a:xfrm>
            <a:off x="6585486" y="605506"/>
            <a:ext cx="6055993" cy="1944000"/>
          </a:xfrm>
          <a:prstGeom prst="rect">
            <a:avLst/>
          </a:prstGeom>
          <a:solidFill>
            <a:schemeClr val="bg1">
              <a:lumMod val="95000"/>
            </a:schemeClr>
          </a:solidFill>
        </p:spPr>
        <p:style>
          <a:lnRef idx="2">
            <a:schemeClr val="dk1"/>
          </a:lnRef>
          <a:fillRef idx="1">
            <a:schemeClr val="lt1"/>
          </a:fillRef>
          <a:effectRef idx="0">
            <a:schemeClr val="dk1"/>
          </a:effectRef>
          <a:fontRef idx="minor">
            <a:schemeClr val="dk1"/>
          </a:fontRef>
        </p:style>
        <p:txBody>
          <a:bodyPr wrap="square">
            <a:spAutoFit/>
          </a:bodyPr>
          <a:lstStyle/>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17" name="正方形/長方形 116"/>
          <p:cNvSpPr/>
          <p:nvPr/>
        </p:nvSpPr>
        <p:spPr>
          <a:xfrm>
            <a:off x="6683971" y="1514929"/>
            <a:ext cx="5796000" cy="900000"/>
          </a:xfrm>
          <a:prstGeom prst="rect">
            <a:avLst/>
          </a:prstGeom>
          <a:solidFill>
            <a:schemeClr val="bg1"/>
          </a:solidFill>
          <a:ln w="6350"/>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92075" indent="-92075">
              <a:lnSpc>
                <a:spcPts val="1100"/>
              </a:lnSpc>
            </a:pP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・意思</a:t>
            </a: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決定の迅速化を</a:t>
            </a: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図る等、事務処理の簡素化・効率化を図っている。引き続き、柔軟</a:t>
            </a: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かつ機動的な法人運営に取り組まれたい</a:t>
            </a: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100"/>
              </a:lnSpc>
            </a:pPr>
            <a:endPar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100"/>
              </a:lnSpc>
            </a:pP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・人事評価制度について、令和</a:t>
            </a: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３年度から</a:t>
            </a: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の本格実施へ向けた取組みを進めた。適正な勤務成績評価を通じて職員の職務能力及び勤務意欲の向上を図られたい。</a:t>
            </a:r>
          </a:p>
        </p:txBody>
      </p:sp>
      <p:sp>
        <p:nvSpPr>
          <p:cNvPr id="119" name="正方形/長方形 118"/>
          <p:cNvSpPr/>
          <p:nvPr/>
        </p:nvSpPr>
        <p:spPr>
          <a:xfrm>
            <a:off x="6583764" y="605505"/>
            <a:ext cx="4069335" cy="261179"/>
          </a:xfrm>
          <a:prstGeom prst="rect">
            <a:avLst/>
          </a:prstGeom>
        </p:spPr>
        <p:style>
          <a:lnRef idx="0">
            <a:schemeClr val="accent1"/>
          </a:lnRef>
          <a:fillRef idx="3">
            <a:schemeClr val="accent1"/>
          </a:fillRef>
          <a:effectRef idx="3">
            <a:schemeClr val="accent1"/>
          </a:effectRef>
          <a:fontRef idx="minor">
            <a:schemeClr val="lt1"/>
          </a:fontRef>
        </p:style>
        <p:txBody>
          <a:bodyPr wrap="square">
            <a:spAutoFit/>
          </a:bodyPr>
          <a:lstStyle/>
          <a:p>
            <a:r>
              <a:rPr lang="ja-JP" altLang="en-US" sz="1100"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大項目５．　業務運営の改善</a:t>
            </a:r>
            <a:endParaRPr lang="en-US" altLang="ja-JP" sz="1100"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120" name="表 119"/>
          <p:cNvGraphicFramePr>
            <a:graphicFrameLocks noGrp="1"/>
          </p:cNvGraphicFramePr>
          <p:nvPr>
            <p:extLst>
              <p:ext uri="{D42A27DB-BD31-4B8C-83A1-F6EECF244321}">
                <p14:modId xmlns:p14="http://schemas.microsoft.com/office/powerpoint/2010/main" val="3095804288"/>
              </p:ext>
            </p:extLst>
          </p:nvPr>
        </p:nvGraphicFramePr>
        <p:xfrm>
          <a:off x="6706624" y="967293"/>
          <a:ext cx="5832000" cy="323850"/>
        </p:xfrm>
        <a:graphic>
          <a:graphicData uri="http://schemas.openxmlformats.org/drawingml/2006/table">
            <a:tbl>
              <a:tblPr>
                <a:tableStyleId>{8A107856-5554-42FB-B03E-39F5DBC370BA}</a:tableStyleId>
              </a:tblPr>
              <a:tblGrid>
                <a:gridCol w="2255880">
                  <a:extLst>
                    <a:ext uri="{9D8B030D-6E8A-4147-A177-3AD203B41FA5}">
                      <a16:colId xmlns:a16="http://schemas.microsoft.com/office/drawing/2014/main" val="20000"/>
                    </a:ext>
                  </a:extLst>
                </a:gridCol>
                <a:gridCol w="715224">
                  <a:extLst>
                    <a:ext uri="{9D8B030D-6E8A-4147-A177-3AD203B41FA5}">
                      <a16:colId xmlns:a16="http://schemas.microsoft.com/office/drawing/2014/main" val="20001"/>
                    </a:ext>
                  </a:extLst>
                </a:gridCol>
                <a:gridCol w="542082">
                  <a:extLst>
                    <a:ext uri="{9D8B030D-6E8A-4147-A177-3AD203B41FA5}">
                      <a16:colId xmlns:a16="http://schemas.microsoft.com/office/drawing/2014/main" val="20002"/>
                    </a:ext>
                  </a:extLst>
                </a:gridCol>
                <a:gridCol w="888366">
                  <a:extLst>
                    <a:ext uri="{9D8B030D-6E8A-4147-A177-3AD203B41FA5}">
                      <a16:colId xmlns:a16="http://schemas.microsoft.com/office/drawing/2014/main" val="20003"/>
                    </a:ext>
                  </a:extLst>
                </a:gridCol>
                <a:gridCol w="715224">
                  <a:extLst>
                    <a:ext uri="{9D8B030D-6E8A-4147-A177-3AD203B41FA5}">
                      <a16:colId xmlns:a16="http://schemas.microsoft.com/office/drawing/2014/main" val="20004"/>
                    </a:ext>
                  </a:extLst>
                </a:gridCol>
                <a:gridCol w="715224">
                  <a:extLst>
                    <a:ext uri="{9D8B030D-6E8A-4147-A177-3AD203B41FA5}">
                      <a16:colId xmlns:a16="http://schemas.microsoft.com/office/drawing/2014/main" val="20005"/>
                    </a:ext>
                  </a:extLst>
                </a:gridCol>
              </a:tblGrid>
              <a:tr h="153300">
                <a:tc>
                  <a:txBody>
                    <a:bodyPr/>
                    <a:lstStyle/>
                    <a:p>
                      <a:pPr algn="ctr" fontAlgn="ctr"/>
                      <a:r>
                        <a:rPr lang="ja-JP" altLang="en-US" sz="1000" u="none" strike="noStrike" dirty="0">
                          <a:effectLst/>
                          <a:latin typeface="Meiryo UI" panose="020B0604030504040204" pitchFamily="50" charset="-128"/>
                          <a:ea typeface="Meiryo UI" panose="020B0604030504040204" pitchFamily="50" charset="-128"/>
                          <a:cs typeface="Meiryo UI" panose="020B0604030504040204" pitchFamily="50" charset="-128"/>
                        </a:rPr>
                        <a:t>小項目数</a:t>
                      </a: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Ⅴ</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Ⅳ</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rgbClr val="F4E9E9"/>
                    </a:solidFill>
                  </a:tcPr>
                </a:tc>
                <a:tc>
                  <a:txBody>
                    <a:bodyPr/>
                    <a:lstStyle/>
                    <a:p>
                      <a:pPr algn="ctr" fontAlgn="ctr"/>
                      <a:r>
                        <a:rPr lang="en-US" altLang="ja-JP" sz="1000" b="1" u="none" strike="noStrike" dirty="0">
                          <a:effectLst/>
                          <a:latin typeface="Meiryo UI" panose="020B0604030504040204" pitchFamily="50" charset="-128"/>
                          <a:ea typeface="Meiryo UI" panose="020B0604030504040204" pitchFamily="50" charset="-128"/>
                          <a:cs typeface="Meiryo UI" panose="020B0604030504040204" pitchFamily="50" charset="-128"/>
                        </a:rPr>
                        <a:t>Ⅲ</a:t>
                      </a:r>
                      <a:endParaRPr lang="en-US" altLang="ja-JP" sz="10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60000"/>
                        <a:lumOff val="40000"/>
                      </a:schemeClr>
                    </a:solidFill>
                  </a:tcPr>
                </a:tc>
                <a:tc>
                  <a:txBody>
                    <a:bodyPr/>
                    <a:lstStyle/>
                    <a:p>
                      <a:pPr algn="ctr" fontAlgn="ctr"/>
                      <a:r>
                        <a:rPr lang="en-US" altLang="ja-JP" sz="1000" b="0" u="none" strike="noStrike" dirty="0">
                          <a:effectLst/>
                          <a:latin typeface="Meiryo UI" panose="020B0604030504040204" pitchFamily="50" charset="-128"/>
                          <a:ea typeface="Meiryo UI" panose="020B0604030504040204" pitchFamily="50" charset="-128"/>
                          <a:cs typeface="Meiryo UI" panose="020B0604030504040204" pitchFamily="50" charset="-128"/>
                        </a:rPr>
                        <a:t>Ⅱ</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rgbClr val="F4E9E9"/>
                    </a:solidFill>
                  </a:tcP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Ⅰ</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extLst>
                  <a:ext uri="{0D108BD9-81ED-4DB2-BD59-A6C34878D82A}">
                    <a16:rowId xmlns:a16="http://schemas.microsoft.com/office/drawing/2014/main" val="10000"/>
                  </a:ext>
                </a:extLst>
              </a:tr>
              <a:tr h="137679">
                <a:tc>
                  <a:txBody>
                    <a:bodyPr/>
                    <a:lstStyle/>
                    <a:p>
                      <a:pPr algn="ctr"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２</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0</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０</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rgbClr val="F4E9E9"/>
                    </a:solidFill>
                  </a:tcPr>
                </a:tc>
                <a:tc>
                  <a:txBody>
                    <a:bodyPr/>
                    <a:lstStyle/>
                    <a:p>
                      <a:pPr algn="ct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2</a:t>
                      </a:r>
                      <a:r>
                        <a:rPr lang="ja-JP" altLang="en-US" sz="10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（⑪⑫）</a:t>
                      </a:r>
                      <a:endParaRPr lang="en-US" sz="10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60000"/>
                        <a:lumOff val="40000"/>
                      </a:schemeClr>
                    </a:solidFill>
                  </a:tcPr>
                </a:tc>
                <a:tc>
                  <a:txBody>
                    <a:bodyPr/>
                    <a:lstStyle/>
                    <a:p>
                      <a:pPr algn="ctr" fontAlgn="ctr"/>
                      <a:r>
                        <a:rPr lang="en-US" altLang="ja-JP" sz="10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0</a:t>
                      </a:r>
                    </a:p>
                  </a:txBody>
                  <a:tcPr marL="9525" marR="9525" marT="9525" marB="0" anchor="ctr">
                    <a:solidFill>
                      <a:srgbClr val="F4E9E9"/>
                    </a:solidFill>
                  </a:tcP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0</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extLst>
                  <a:ext uri="{0D108BD9-81ED-4DB2-BD59-A6C34878D82A}">
                    <a16:rowId xmlns:a16="http://schemas.microsoft.com/office/drawing/2014/main" val="10001"/>
                  </a:ext>
                </a:extLst>
              </a:tr>
            </a:tbl>
          </a:graphicData>
        </a:graphic>
      </p:graphicFrame>
      <p:sp>
        <p:nvSpPr>
          <p:cNvPr id="121" name="正方形/長方形 120"/>
          <p:cNvSpPr/>
          <p:nvPr/>
        </p:nvSpPr>
        <p:spPr>
          <a:xfrm>
            <a:off x="11283820" y="604752"/>
            <a:ext cx="1360240" cy="262363"/>
          </a:xfrm>
          <a:prstGeom prst="rect">
            <a:avLst/>
          </a:prstGeom>
        </p:spPr>
        <p:style>
          <a:lnRef idx="0">
            <a:schemeClr val="accent1"/>
          </a:lnRef>
          <a:fillRef idx="3">
            <a:schemeClr val="accent1"/>
          </a:fillRef>
          <a:effectRef idx="3">
            <a:schemeClr val="accent1"/>
          </a:effectRef>
          <a:fontRef idx="minor">
            <a:schemeClr val="lt1"/>
          </a:fontRef>
        </p:style>
        <p:txBody>
          <a:bodyPr wrap="square">
            <a:spAutoFit/>
          </a:bodyPr>
          <a:lstStyle/>
          <a:p>
            <a:pPr algn="ctr"/>
            <a:r>
              <a:rPr lang="ja-JP" altLang="en-US" sz="1100"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評価：Ａ</a:t>
            </a:r>
            <a:endParaRPr lang="en-US" altLang="ja-JP" sz="1100"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22" name="右矢印 121"/>
          <p:cNvSpPr/>
          <p:nvPr/>
        </p:nvSpPr>
        <p:spPr>
          <a:xfrm>
            <a:off x="10894857" y="508244"/>
            <a:ext cx="216024" cy="412318"/>
          </a:xfrm>
          <a:prstGeom prst="rightArrow">
            <a:avLst>
              <a:gd name="adj1" fmla="val 50000"/>
              <a:gd name="adj2" fmla="val 104785"/>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7" name="正方形/長方形 146"/>
          <p:cNvSpPr/>
          <p:nvPr/>
        </p:nvSpPr>
        <p:spPr>
          <a:xfrm>
            <a:off x="192369" y="2820600"/>
            <a:ext cx="6055993" cy="2196000"/>
          </a:xfrm>
          <a:prstGeom prst="rect">
            <a:avLst/>
          </a:prstGeom>
          <a:solidFill>
            <a:schemeClr val="bg1">
              <a:lumMod val="95000"/>
            </a:schemeClr>
          </a:solidFill>
        </p:spPr>
        <p:style>
          <a:lnRef idx="2">
            <a:schemeClr val="dk1"/>
          </a:lnRef>
          <a:fillRef idx="1">
            <a:schemeClr val="lt1"/>
          </a:fillRef>
          <a:effectRef idx="0">
            <a:schemeClr val="dk1"/>
          </a:effectRef>
          <a:fontRef idx="minor">
            <a:schemeClr val="dk1"/>
          </a:fontRef>
        </p:style>
        <p:txBody>
          <a:bodyPr wrap="square">
            <a:spAutoFit/>
          </a:bodyPr>
          <a:lstStyle/>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49" name="正方形/長方形 148"/>
          <p:cNvSpPr/>
          <p:nvPr/>
        </p:nvSpPr>
        <p:spPr>
          <a:xfrm>
            <a:off x="322365" y="3806722"/>
            <a:ext cx="5796000" cy="1134098"/>
          </a:xfrm>
          <a:prstGeom prst="rect">
            <a:avLst/>
          </a:prstGeom>
          <a:solidFill>
            <a:schemeClr val="bg1"/>
          </a:solidFill>
          <a:ln w="6350"/>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92075" indent="-92075">
              <a:lnSpc>
                <a:spcPts val="1100"/>
              </a:lnSpc>
            </a:pP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・新型コロナウイルス感染症の変異株に関する検出法を作成するなど研究を推進するほか、研究成果発表も数値目標を上回っており、着実に研究機能の充実を図っている</a:t>
            </a: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100"/>
              </a:lnSpc>
            </a:pPr>
            <a:endPar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100"/>
              </a:lnSpc>
            </a:pP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・競争的外部研究資金への応募件数は</a:t>
            </a:r>
            <a:r>
              <a:rPr lang="en-US" altLang="ja-JP"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48</a:t>
            </a: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件で数値目標（</a:t>
            </a:r>
            <a:r>
              <a:rPr lang="en-US" altLang="ja-JP"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40</a:t>
            </a: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件）を上回っており、資金獲得による研究機能の活性化につなげている。今後も、組織的な奨励・支援の</a:t>
            </a: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取組みを推進されたい。</a:t>
            </a:r>
            <a:endParaRPr lang="en-US" altLang="ja-JP"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100"/>
              </a:lnSpc>
            </a:pPr>
            <a:endPar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100"/>
              </a:lnSpc>
            </a:pP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・大安研の特性や強みを活かし、学術分野や産業界と連携した受託研究や共同研究の推進に努められたい。</a:t>
            </a:r>
          </a:p>
        </p:txBody>
      </p:sp>
      <p:sp>
        <p:nvSpPr>
          <p:cNvPr id="151" name="正方形/長方形 150"/>
          <p:cNvSpPr/>
          <p:nvPr/>
        </p:nvSpPr>
        <p:spPr>
          <a:xfrm>
            <a:off x="216989" y="2820599"/>
            <a:ext cx="4069335" cy="261179"/>
          </a:xfrm>
          <a:prstGeom prst="rect">
            <a:avLst/>
          </a:prstGeom>
        </p:spPr>
        <p:style>
          <a:lnRef idx="0">
            <a:schemeClr val="accent1"/>
          </a:lnRef>
          <a:fillRef idx="3">
            <a:schemeClr val="accent1"/>
          </a:fillRef>
          <a:effectRef idx="3">
            <a:schemeClr val="accent1"/>
          </a:effectRef>
          <a:fontRef idx="minor">
            <a:schemeClr val="lt1"/>
          </a:fontRef>
        </p:style>
        <p:txBody>
          <a:bodyPr wrap="square">
            <a:spAutoFit/>
          </a:bodyPr>
          <a:lstStyle/>
          <a:p>
            <a:r>
              <a:rPr lang="ja-JP" altLang="en-US" sz="1100"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大項目２．　調査研究機能の充実</a:t>
            </a:r>
            <a:endParaRPr lang="en-US" altLang="ja-JP" sz="1100"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152" name="表 151"/>
          <p:cNvGraphicFramePr>
            <a:graphicFrameLocks noGrp="1"/>
          </p:cNvGraphicFramePr>
          <p:nvPr>
            <p:extLst>
              <p:ext uri="{D42A27DB-BD31-4B8C-83A1-F6EECF244321}">
                <p14:modId xmlns:p14="http://schemas.microsoft.com/office/powerpoint/2010/main" val="567303842"/>
              </p:ext>
            </p:extLst>
          </p:nvPr>
        </p:nvGraphicFramePr>
        <p:xfrm>
          <a:off x="277108" y="3182387"/>
          <a:ext cx="5832000" cy="323850"/>
        </p:xfrm>
        <a:graphic>
          <a:graphicData uri="http://schemas.openxmlformats.org/drawingml/2006/table">
            <a:tbl>
              <a:tblPr>
                <a:tableStyleId>{8A107856-5554-42FB-B03E-39F5DBC370BA}</a:tableStyleId>
              </a:tblPr>
              <a:tblGrid>
                <a:gridCol w="2255880">
                  <a:extLst>
                    <a:ext uri="{9D8B030D-6E8A-4147-A177-3AD203B41FA5}">
                      <a16:colId xmlns:a16="http://schemas.microsoft.com/office/drawing/2014/main" val="20000"/>
                    </a:ext>
                  </a:extLst>
                </a:gridCol>
                <a:gridCol w="715224">
                  <a:extLst>
                    <a:ext uri="{9D8B030D-6E8A-4147-A177-3AD203B41FA5}">
                      <a16:colId xmlns:a16="http://schemas.microsoft.com/office/drawing/2014/main" val="20001"/>
                    </a:ext>
                  </a:extLst>
                </a:gridCol>
                <a:gridCol w="715224">
                  <a:extLst>
                    <a:ext uri="{9D8B030D-6E8A-4147-A177-3AD203B41FA5}">
                      <a16:colId xmlns:a16="http://schemas.microsoft.com/office/drawing/2014/main" val="20002"/>
                    </a:ext>
                  </a:extLst>
                </a:gridCol>
                <a:gridCol w="715224">
                  <a:extLst>
                    <a:ext uri="{9D8B030D-6E8A-4147-A177-3AD203B41FA5}">
                      <a16:colId xmlns:a16="http://schemas.microsoft.com/office/drawing/2014/main" val="20003"/>
                    </a:ext>
                  </a:extLst>
                </a:gridCol>
                <a:gridCol w="715224">
                  <a:extLst>
                    <a:ext uri="{9D8B030D-6E8A-4147-A177-3AD203B41FA5}">
                      <a16:colId xmlns:a16="http://schemas.microsoft.com/office/drawing/2014/main" val="20004"/>
                    </a:ext>
                  </a:extLst>
                </a:gridCol>
                <a:gridCol w="715224">
                  <a:extLst>
                    <a:ext uri="{9D8B030D-6E8A-4147-A177-3AD203B41FA5}">
                      <a16:colId xmlns:a16="http://schemas.microsoft.com/office/drawing/2014/main" val="20005"/>
                    </a:ext>
                  </a:extLst>
                </a:gridCol>
              </a:tblGrid>
              <a:tr h="153300">
                <a:tc>
                  <a:txBody>
                    <a:bodyPr/>
                    <a:lstStyle/>
                    <a:p>
                      <a:pPr algn="ctr" fontAlgn="ctr"/>
                      <a:r>
                        <a:rPr lang="ja-JP" altLang="en-US" sz="1000" u="none" strike="noStrike" dirty="0">
                          <a:effectLst/>
                          <a:latin typeface="Meiryo UI" panose="020B0604030504040204" pitchFamily="50" charset="-128"/>
                          <a:ea typeface="Meiryo UI" panose="020B0604030504040204" pitchFamily="50" charset="-128"/>
                          <a:cs typeface="Meiryo UI" panose="020B0604030504040204" pitchFamily="50" charset="-128"/>
                        </a:rPr>
                        <a:t>小項目数</a:t>
                      </a: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Ⅴ</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000" b="0" u="none" strike="noStrike" dirty="0">
                          <a:effectLst/>
                          <a:latin typeface="Meiryo UI" panose="020B0604030504040204" pitchFamily="50" charset="-128"/>
                          <a:ea typeface="Meiryo UI" panose="020B0604030504040204" pitchFamily="50" charset="-128"/>
                          <a:cs typeface="Meiryo UI" panose="020B0604030504040204" pitchFamily="50" charset="-128"/>
                        </a:rPr>
                        <a:t>Ⅳ</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rgbClr val="F4E9E9"/>
                    </a:solidFill>
                  </a:tcPr>
                </a:tc>
                <a:tc>
                  <a:txBody>
                    <a:bodyPr/>
                    <a:lstStyle/>
                    <a:p>
                      <a:pPr algn="ctr" fontAlgn="ctr"/>
                      <a:r>
                        <a:rPr lang="en-US" altLang="ja-JP" sz="1000" b="1" u="none" strike="noStrike" dirty="0">
                          <a:effectLst/>
                          <a:latin typeface="Meiryo UI" panose="020B0604030504040204" pitchFamily="50" charset="-128"/>
                          <a:ea typeface="Meiryo UI" panose="020B0604030504040204" pitchFamily="50" charset="-128"/>
                          <a:cs typeface="Meiryo UI" panose="020B0604030504040204" pitchFamily="50" charset="-128"/>
                        </a:rPr>
                        <a:t>Ⅲ</a:t>
                      </a:r>
                      <a:endParaRPr lang="en-US" altLang="ja-JP" sz="10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60000"/>
                        <a:lumOff val="40000"/>
                      </a:schemeClr>
                    </a:solidFill>
                  </a:tcP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Ⅱ</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Ⅰ</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extLst>
                  <a:ext uri="{0D108BD9-81ED-4DB2-BD59-A6C34878D82A}">
                    <a16:rowId xmlns:a16="http://schemas.microsoft.com/office/drawing/2014/main" val="10000"/>
                  </a:ext>
                </a:extLst>
              </a:tr>
              <a:tr h="137679">
                <a:tc>
                  <a:txBody>
                    <a:bodyPr/>
                    <a:lstStyle/>
                    <a:p>
                      <a:pPr algn="ctr" fontAlgn="ctr"/>
                      <a:r>
                        <a:rPr lang="ja-JP" altLang="en-US" sz="1000" b="0" i="0" u="none" strike="noStrike" dirty="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２</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0</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0</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rgbClr val="F4E9E9"/>
                    </a:solidFill>
                  </a:tcPr>
                </a:tc>
                <a:tc>
                  <a:txBody>
                    <a:bodyPr/>
                    <a:lstStyle/>
                    <a:p>
                      <a:pPr algn="ctr" fontAlgn="ctr"/>
                      <a:r>
                        <a:rPr lang="ja-JP" altLang="en-US" sz="10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２（③④）</a:t>
                      </a:r>
                      <a:endParaRPr lang="en-US" sz="10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60000"/>
                        <a:lumOff val="40000"/>
                      </a:schemeClr>
                    </a:solidFill>
                  </a:tcP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0</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0</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extLst>
                  <a:ext uri="{0D108BD9-81ED-4DB2-BD59-A6C34878D82A}">
                    <a16:rowId xmlns:a16="http://schemas.microsoft.com/office/drawing/2014/main" val="10001"/>
                  </a:ext>
                </a:extLst>
              </a:tr>
            </a:tbl>
          </a:graphicData>
        </a:graphic>
      </p:graphicFrame>
      <p:sp>
        <p:nvSpPr>
          <p:cNvPr id="153" name="正方形/長方形 152"/>
          <p:cNvSpPr/>
          <p:nvPr/>
        </p:nvSpPr>
        <p:spPr>
          <a:xfrm>
            <a:off x="4888122" y="2819846"/>
            <a:ext cx="1360240" cy="262363"/>
          </a:xfrm>
          <a:prstGeom prst="rect">
            <a:avLst/>
          </a:prstGeom>
        </p:spPr>
        <p:style>
          <a:lnRef idx="0">
            <a:schemeClr val="accent1"/>
          </a:lnRef>
          <a:fillRef idx="3">
            <a:schemeClr val="accent1"/>
          </a:fillRef>
          <a:effectRef idx="3">
            <a:schemeClr val="accent1"/>
          </a:effectRef>
          <a:fontRef idx="minor">
            <a:schemeClr val="lt1"/>
          </a:fontRef>
        </p:style>
        <p:txBody>
          <a:bodyPr wrap="square">
            <a:spAutoFit/>
          </a:bodyPr>
          <a:lstStyle/>
          <a:p>
            <a:pPr algn="ctr"/>
            <a:r>
              <a:rPr lang="ja-JP" altLang="en-US" sz="1100"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評価：Ａ</a:t>
            </a:r>
            <a:endParaRPr lang="en-US" altLang="ja-JP" sz="1100"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54" name="右矢印 153"/>
          <p:cNvSpPr/>
          <p:nvPr/>
        </p:nvSpPr>
        <p:spPr>
          <a:xfrm>
            <a:off x="4528082" y="2784376"/>
            <a:ext cx="216024" cy="412318"/>
          </a:xfrm>
          <a:prstGeom prst="rightArrow">
            <a:avLst>
              <a:gd name="adj1" fmla="val 50000"/>
              <a:gd name="adj2" fmla="val 104785"/>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9" name="正方形/長方形 168"/>
          <p:cNvSpPr/>
          <p:nvPr/>
        </p:nvSpPr>
        <p:spPr>
          <a:xfrm>
            <a:off x="190852" y="5045454"/>
            <a:ext cx="6055993" cy="2124000"/>
          </a:xfrm>
          <a:prstGeom prst="rect">
            <a:avLst/>
          </a:prstGeom>
          <a:solidFill>
            <a:schemeClr val="bg1">
              <a:lumMod val="95000"/>
            </a:schemeClr>
          </a:solidFill>
        </p:spPr>
        <p:style>
          <a:lnRef idx="2">
            <a:schemeClr val="dk1"/>
          </a:lnRef>
          <a:fillRef idx="1">
            <a:schemeClr val="lt1"/>
          </a:fillRef>
          <a:effectRef idx="0">
            <a:schemeClr val="dk1"/>
          </a:effectRef>
          <a:fontRef idx="minor">
            <a:schemeClr val="dk1"/>
          </a:fontRef>
        </p:style>
        <p:txBody>
          <a:bodyPr wrap="square">
            <a:spAutoFit/>
          </a:bodyPr>
          <a:lstStyle/>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70" name="角丸四角形 169"/>
          <p:cNvSpPr/>
          <p:nvPr/>
        </p:nvSpPr>
        <p:spPr>
          <a:xfrm>
            <a:off x="212469" y="5684462"/>
            <a:ext cx="5887356" cy="216108"/>
          </a:xfrm>
          <a:prstGeom prst="roundRect">
            <a:avLst>
              <a:gd name="adj" fmla="val 2433"/>
            </a:avLst>
          </a:prstGeom>
          <a:noFill/>
          <a:ln>
            <a:noFill/>
            <a:prstDash val="dash"/>
          </a:ln>
        </p:spPr>
        <p:style>
          <a:lnRef idx="1">
            <a:schemeClr val="dk1"/>
          </a:lnRef>
          <a:fillRef idx="2">
            <a:schemeClr val="dk1"/>
          </a:fillRef>
          <a:effectRef idx="1">
            <a:schemeClr val="dk1"/>
          </a:effectRef>
          <a:fontRef idx="minor">
            <a:schemeClr val="dk1"/>
          </a:fontRef>
        </p:style>
        <p:txBody>
          <a:bodyPr rtlCol="0" anchor="t"/>
          <a:lstStyle/>
          <a:p>
            <a:pPr>
              <a:lnSpc>
                <a:spcPts val="1100"/>
              </a:lnSpc>
            </a:pPr>
            <a:r>
              <a:rPr lang="ja-JP" altLang="en-US" sz="11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（評価にあたっての意見、指摘等）</a:t>
            </a:r>
          </a:p>
        </p:txBody>
      </p:sp>
      <p:sp>
        <p:nvSpPr>
          <p:cNvPr id="171" name="正方形/長方形 170"/>
          <p:cNvSpPr/>
          <p:nvPr/>
        </p:nvSpPr>
        <p:spPr>
          <a:xfrm>
            <a:off x="315548" y="5889154"/>
            <a:ext cx="5796000" cy="1205809"/>
          </a:xfrm>
          <a:prstGeom prst="rect">
            <a:avLst/>
          </a:prstGeom>
          <a:solidFill>
            <a:schemeClr val="bg1"/>
          </a:solidFill>
          <a:ln w="6350"/>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92075" indent="-92075">
              <a:lnSpc>
                <a:spcPts val="1100"/>
              </a:lnSpc>
            </a:pP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・新型コロナウイルス感染症の疫学調査支援活動等を通じて得た情報等を収集・整理し</a:t>
            </a: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、府内保健所</a:t>
            </a: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等に専門的知見の提供を行ったことを評価する</a:t>
            </a: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100"/>
              </a:lnSpc>
            </a:pPr>
            <a:endPar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100"/>
              </a:lnSpc>
            </a:pP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・報道機関や一般市民のニーズに対応した積極的な情報を発信することで、報道機関との連絡会における参加数やホームページアクセス数の増加といった実績をあげるなど、成果に結び付けた</a:t>
            </a: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100"/>
              </a:lnSpc>
            </a:pPr>
            <a:endPar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100"/>
              </a:lnSpc>
            </a:pP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・引き続き、疫学情報の収集・解析を進め、広く行政や府民等に対して有用な情報提供を行うとともに、公衆衛生に係る適時・適切な情報発信の実施に努められたい。</a:t>
            </a:r>
          </a:p>
        </p:txBody>
      </p:sp>
      <p:sp>
        <p:nvSpPr>
          <p:cNvPr id="172" name="正方形/長方形 171"/>
          <p:cNvSpPr/>
          <p:nvPr/>
        </p:nvSpPr>
        <p:spPr>
          <a:xfrm>
            <a:off x="215472" y="5045453"/>
            <a:ext cx="4069335" cy="261179"/>
          </a:xfrm>
          <a:prstGeom prst="rect">
            <a:avLst/>
          </a:prstGeom>
        </p:spPr>
        <p:style>
          <a:lnRef idx="0">
            <a:schemeClr val="accent1"/>
          </a:lnRef>
          <a:fillRef idx="3">
            <a:schemeClr val="accent1"/>
          </a:fillRef>
          <a:effectRef idx="3">
            <a:schemeClr val="accent1"/>
          </a:effectRef>
          <a:fontRef idx="minor">
            <a:schemeClr val="lt1"/>
          </a:fontRef>
        </p:style>
        <p:txBody>
          <a:bodyPr wrap="square">
            <a:spAutoFit/>
          </a:bodyPr>
          <a:lstStyle/>
          <a:p>
            <a:r>
              <a:rPr lang="ja-JP" altLang="en-US" sz="1100"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大項目３．　研修及び感染症情報の収集等</a:t>
            </a:r>
            <a:endParaRPr lang="en-US" altLang="ja-JP" sz="1100"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173" name="表 172"/>
          <p:cNvGraphicFramePr>
            <a:graphicFrameLocks noGrp="1"/>
          </p:cNvGraphicFramePr>
          <p:nvPr>
            <p:extLst>
              <p:ext uri="{D42A27DB-BD31-4B8C-83A1-F6EECF244321}">
                <p14:modId xmlns:p14="http://schemas.microsoft.com/office/powerpoint/2010/main" val="439928619"/>
              </p:ext>
            </p:extLst>
          </p:nvPr>
        </p:nvGraphicFramePr>
        <p:xfrm>
          <a:off x="271557" y="5360510"/>
          <a:ext cx="5832000" cy="323850"/>
        </p:xfrm>
        <a:graphic>
          <a:graphicData uri="http://schemas.openxmlformats.org/drawingml/2006/table">
            <a:tbl>
              <a:tblPr>
                <a:tableStyleId>{8A107856-5554-42FB-B03E-39F5DBC370BA}</a:tableStyleId>
              </a:tblPr>
              <a:tblGrid>
                <a:gridCol w="2255880">
                  <a:extLst>
                    <a:ext uri="{9D8B030D-6E8A-4147-A177-3AD203B41FA5}">
                      <a16:colId xmlns:a16="http://schemas.microsoft.com/office/drawing/2014/main" val="20000"/>
                    </a:ext>
                  </a:extLst>
                </a:gridCol>
                <a:gridCol w="715224">
                  <a:extLst>
                    <a:ext uri="{9D8B030D-6E8A-4147-A177-3AD203B41FA5}">
                      <a16:colId xmlns:a16="http://schemas.microsoft.com/office/drawing/2014/main" val="20001"/>
                    </a:ext>
                  </a:extLst>
                </a:gridCol>
                <a:gridCol w="715224">
                  <a:extLst>
                    <a:ext uri="{9D8B030D-6E8A-4147-A177-3AD203B41FA5}">
                      <a16:colId xmlns:a16="http://schemas.microsoft.com/office/drawing/2014/main" val="20002"/>
                    </a:ext>
                  </a:extLst>
                </a:gridCol>
                <a:gridCol w="715224">
                  <a:extLst>
                    <a:ext uri="{9D8B030D-6E8A-4147-A177-3AD203B41FA5}">
                      <a16:colId xmlns:a16="http://schemas.microsoft.com/office/drawing/2014/main" val="20003"/>
                    </a:ext>
                  </a:extLst>
                </a:gridCol>
                <a:gridCol w="715224">
                  <a:extLst>
                    <a:ext uri="{9D8B030D-6E8A-4147-A177-3AD203B41FA5}">
                      <a16:colId xmlns:a16="http://schemas.microsoft.com/office/drawing/2014/main" val="20004"/>
                    </a:ext>
                  </a:extLst>
                </a:gridCol>
                <a:gridCol w="715224">
                  <a:extLst>
                    <a:ext uri="{9D8B030D-6E8A-4147-A177-3AD203B41FA5}">
                      <a16:colId xmlns:a16="http://schemas.microsoft.com/office/drawing/2014/main" val="20005"/>
                    </a:ext>
                  </a:extLst>
                </a:gridCol>
              </a:tblGrid>
              <a:tr h="153300">
                <a:tc>
                  <a:txBody>
                    <a:bodyPr/>
                    <a:lstStyle/>
                    <a:p>
                      <a:pPr algn="ctr" fontAlgn="ctr"/>
                      <a:r>
                        <a:rPr lang="ja-JP" altLang="en-US" sz="1000" u="none" strike="noStrike" dirty="0">
                          <a:effectLst/>
                          <a:latin typeface="Meiryo UI" panose="020B0604030504040204" pitchFamily="50" charset="-128"/>
                          <a:ea typeface="Meiryo UI" panose="020B0604030504040204" pitchFamily="50" charset="-128"/>
                          <a:cs typeface="Meiryo UI" panose="020B0604030504040204" pitchFamily="50" charset="-128"/>
                        </a:rPr>
                        <a:t>小項目数</a:t>
                      </a: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Ⅴ</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000" b="1" u="none" strike="noStrike" dirty="0">
                          <a:effectLst/>
                          <a:latin typeface="Meiryo UI" panose="020B0604030504040204" pitchFamily="50" charset="-128"/>
                          <a:ea typeface="Meiryo UI" panose="020B0604030504040204" pitchFamily="50" charset="-128"/>
                          <a:cs typeface="Meiryo UI" panose="020B0604030504040204" pitchFamily="50" charset="-128"/>
                        </a:rPr>
                        <a:t>Ⅳ</a:t>
                      </a:r>
                      <a:endParaRPr lang="en-US" altLang="ja-JP" sz="10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60000"/>
                        <a:lumOff val="40000"/>
                      </a:schemeClr>
                    </a:solidFill>
                  </a:tcPr>
                </a:tc>
                <a:tc>
                  <a:txBody>
                    <a:bodyPr/>
                    <a:lstStyle/>
                    <a:p>
                      <a:pPr algn="ctr" fontAlgn="ctr"/>
                      <a:r>
                        <a:rPr lang="en-US" altLang="ja-JP" sz="1000" b="1" u="none" strike="noStrike" dirty="0">
                          <a:effectLst/>
                          <a:latin typeface="Meiryo UI" panose="020B0604030504040204" pitchFamily="50" charset="-128"/>
                          <a:ea typeface="Meiryo UI" panose="020B0604030504040204" pitchFamily="50" charset="-128"/>
                          <a:cs typeface="Meiryo UI" panose="020B0604030504040204" pitchFamily="50" charset="-128"/>
                        </a:rPr>
                        <a:t>Ⅲ</a:t>
                      </a:r>
                      <a:endParaRPr lang="en-US" altLang="ja-JP" sz="10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60000"/>
                        <a:lumOff val="40000"/>
                      </a:schemeClr>
                    </a:solidFill>
                  </a:tcP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Ⅱ</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Ⅰ</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extLst>
                  <a:ext uri="{0D108BD9-81ED-4DB2-BD59-A6C34878D82A}">
                    <a16:rowId xmlns:a16="http://schemas.microsoft.com/office/drawing/2014/main" val="10000"/>
                  </a:ext>
                </a:extLst>
              </a:tr>
              <a:tr h="137679">
                <a:tc>
                  <a:txBody>
                    <a:bodyPr/>
                    <a:lstStyle/>
                    <a:p>
                      <a:pPr algn="ctr" fontAlgn="ctr"/>
                      <a:r>
                        <a:rPr lang="ja-JP" altLang="en-US" sz="1000" b="0" i="0" u="none" strike="noStrike" dirty="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２</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0</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000" b="1" u="none" strike="noStrike" dirty="0">
                          <a:effectLst/>
                          <a:latin typeface="Meiryo UI" panose="020B0604030504040204" pitchFamily="50" charset="-128"/>
                          <a:ea typeface="Meiryo UI" panose="020B0604030504040204" pitchFamily="50" charset="-128"/>
                          <a:cs typeface="Meiryo UI" panose="020B0604030504040204" pitchFamily="50" charset="-128"/>
                        </a:rPr>
                        <a:t>1</a:t>
                      </a:r>
                      <a:r>
                        <a:rPr lang="ja-JP" altLang="en-US" sz="1000" b="1" u="none" strike="noStrike" dirty="0">
                          <a:effectLst/>
                          <a:latin typeface="Meiryo UI" panose="020B0604030504040204" pitchFamily="50" charset="-128"/>
                          <a:ea typeface="Meiryo UI" panose="020B0604030504040204" pitchFamily="50" charset="-128"/>
                          <a:cs typeface="Meiryo UI" panose="020B0604030504040204" pitchFamily="50" charset="-128"/>
                        </a:rPr>
                        <a:t>（⑤）</a:t>
                      </a:r>
                      <a:endParaRPr lang="en-US" altLang="ja-JP" sz="10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60000"/>
                        <a:lumOff val="40000"/>
                      </a:schemeClr>
                    </a:solidFill>
                  </a:tcPr>
                </a:tc>
                <a:tc>
                  <a:txBody>
                    <a:bodyPr/>
                    <a:lstStyle/>
                    <a:p>
                      <a:pPr algn="ctr" fontAlgn="ctr"/>
                      <a:r>
                        <a:rPr lang="ja-JP" altLang="en-US" sz="10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１（⑥）</a:t>
                      </a:r>
                      <a:endParaRPr lang="en-US" sz="10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60000"/>
                        <a:lumOff val="40000"/>
                      </a:schemeClr>
                    </a:solidFill>
                  </a:tcP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0</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0</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extLst>
                  <a:ext uri="{0D108BD9-81ED-4DB2-BD59-A6C34878D82A}">
                    <a16:rowId xmlns:a16="http://schemas.microsoft.com/office/drawing/2014/main" val="10001"/>
                  </a:ext>
                </a:extLst>
              </a:tr>
            </a:tbl>
          </a:graphicData>
        </a:graphic>
      </p:graphicFrame>
      <p:sp>
        <p:nvSpPr>
          <p:cNvPr id="174" name="正方形/長方形 173"/>
          <p:cNvSpPr/>
          <p:nvPr/>
        </p:nvSpPr>
        <p:spPr>
          <a:xfrm>
            <a:off x="4886605" y="5044700"/>
            <a:ext cx="1360240" cy="262363"/>
          </a:xfrm>
          <a:prstGeom prst="rect">
            <a:avLst/>
          </a:prstGeom>
        </p:spPr>
        <p:style>
          <a:lnRef idx="0">
            <a:schemeClr val="accent1"/>
          </a:lnRef>
          <a:fillRef idx="3">
            <a:schemeClr val="accent1"/>
          </a:fillRef>
          <a:effectRef idx="3">
            <a:schemeClr val="accent1"/>
          </a:effectRef>
          <a:fontRef idx="minor">
            <a:schemeClr val="lt1"/>
          </a:fontRef>
        </p:style>
        <p:txBody>
          <a:bodyPr wrap="square">
            <a:spAutoFit/>
          </a:bodyPr>
          <a:lstStyle/>
          <a:p>
            <a:pPr algn="ctr"/>
            <a:r>
              <a:rPr lang="ja-JP" altLang="en-US" sz="1100"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評価：Ａ</a:t>
            </a:r>
            <a:endParaRPr lang="en-US" altLang="ja-JP" sz="1100"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75" name="右矢印 174"/>
          <p:cNvSpPr/>
          <p:nvPr/>
        </p:nvSpPr>
        <p:spPr>
          <a:xfrm>
            <a:off x="4526565" y="4948192"/>
            <a:ext cx="216024" cy="412318"/>
          </a:xfrm>
          <a:prstGeom prst="rightArrow">
            <a:avLst>
              <a:gd name="adj1" fmla="val 50000"/>
              <a:gd name="adj2" fmla="val 104785"/>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6" name="正方形/長方形 175"/>
          <p:cNvSpPr/>
          <p:nvPr/>
        </p:nvSpPr>
        <p:spPr>
          <a:xfrm>
            <a:off x="6585486" y="2669010"/>
            <a:ext cx="6055993" cy="1728000"/>
          </a:xfrm>
          <a:prstGeom prst="rect">
            <a:avLst/>
          </a:prstGeom>
          <a:solidFill>
            <a:schemeClr val="bg1">
              <a:lumMod val="95000"/>
            </a:schemeClr>
          </a:solidFill>
        </p:spPr>
        <p:style>
          <a:lnRef idx="2">
            <a:schemeClr val="dk1"/>
          </a:lnRef>
          <a:fillRef idx="1">
            <a:schemeClr val="lt1"/>
          </a:fillRef>
          <a:effectRef idx="0">
            <a:schemeClr val="dk1"/>
          </a:effectRef>
          <a:fontRef idx="minor">
            <a:schemeClr val="dk1"/>
          </a:fontRef>
        </p:style>
        <p:txBody>
          <a:bodyPr wrap="square">
            <a:spAutoFit/>
          </a:bodyPr>
          <a:lstStyle/>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78" name="正方形/長方形 177"/>
          <p:cNvSpPr/>
          <p:nvPr/>
        </p:nvSpPr>
        <p:spPr>
          <a:xfrm>
            <a:off x="6677260" y="3572159"/>
            <a:ext cx="5796000" cy="768866"/>
          </a:xfrm>
          <a:prstGeom prst="rect">
            <a:avLst/>
          </a:prstGeom>
          <a:solidFill>
            <a:schemeClr val="bg1"/>
          </a:solidFill>
          <a:ln w="6350"/>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92075" indent="-92075">
              <a:lnSpc>
                <a:spcPts val="1100"/>
              </a:lnSpc>
            </a:pP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公益</a:t>
            </a: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通報等の外部相談窓口を新たに設置するなど、コンプライアンスの徹底に向けた取り組みを進めた</a:t>
            </a: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100"/>
              </a:lnSpc>
            </a:pPr>
            <a:endPar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100"/>
              </a:lnSpc>
            </a:pP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・施設</a:t>
            </a: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一元化の円滑な移行に向けた検討を進めている</a:t>
            </a: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。引き続き一元化</a:t>
            </a: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施設の整備がスケジュール通りに進むよう、法人が一丸となって</a:t>
            </a: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a:t>
            </a:r>
            <a:r>
              <a:rPr lang="ja-JP" altLang="en-US" sz="1000" b="1" kern="10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むこと</a:t>
            </a:r>
            <a:r>
              <a:rPr lang="ja-JP" altLang="en-US" sz="1000" strike="dblStrike" kern="10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み</a:t>
            </a:r>
            <a:r>
              <a:rPr lang="ja-JP" altLang="en-US" sz="1000" strike="dblStrike" kern="1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を進められたい</a:t>
            </a: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p:txBody>
      </p:sp>
      <p:sp>
        <p:nvSpPr>
          <p:cNvPr id="179" name="正方形/長方形 178"/>
          <p:cNvSpPr/>
          <p:nvPr/>
        </p:nvSpPr>
        <p:spPr>
          <a:xfrm>
            <a:off x="6583764" y="2659387"/>
            <a:ext cx="4069335" cy="261610"/>
          </a:xfrm>
          <a:prstGeom prst="rect">
            <a:avLst/>
          </a:prstGeom>
        </p:spPr>
        <p:style>
          <a:lnRef idx="0">
            <a:schemeClr val="accent1"/>
          </a:lnRef>
          <a:fillRef idx="3">
            <a:schemeClr val="accent1"/>
          </a:fillRef>
          <a:effectRef idx="3">
            <a:schemeClr val="accent1"/>
          </a:effectRef>
          <a:fontRef idx="minor">
            <a:schemeClr val="lt1"/>
          </a:fontRef>
        </p:style>
        <p:txBody>
          <a:bodyPr wrap="square">
            <a:spAutoFit/>
          </a:bodyPr>
          <a:lstStyle/>
          <a:p>
            <a:r>
              <a:rPr lang="ja-JP" altLang="en-US" sz="1100"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大項目</a:t>
            </a:r>
            <a:r>
              <a:rPr lang="en-US" altLang="ja-JP" sz="1100"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6.</a:t>
            </a:r>
            <a:r>
              <a:rPr lang="ja-JP" altLang="en-US" sz="1100"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財務その他業務運営に関する重要事項</a:t>
            </a:r>
            <a:endParaRPr lang="en-US" altLang="ja-JP" sz="1100"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180" name="表 179"/>
          <p:cNvGraphicFramePr>
            <a:graphicFrameLocks noGrp="1"/>
          </p:cNvGraphicFramePr>
          <p:nvPr>
            <p:extLst>
              <p:ext uri="{D42A27DB-BD31-4B8C-83A1-F6EECF244321}">
                <p14:modId xmlns:p14="http://schemas.microsoft.com/office/powerpoint/2010/main" val="60303925"/>
              </p:ext>
            </p:extLst>
          </p:nvPr>
        </p:nvGraphicFramePr>
        <p:xfrm>
          <a:off x="6706624" y="3022855"/>
          <a:ext cx="5832000" cy="323850"/>
        </p:xfrm>
        <a:graphic>
          <a:graphicData uri="http://schemas.openxmlformats.org/drawingml/2006/table">
            <a:tbl>
              <a:tblPr>
                <a:tableStyleId>{8A107856-5554-42FB-B03E-39F5DBC370BA}</a:tableStyleId>
              </a:tblPr>
              <a:tblGrid>
                <a:gridCol w="2255879">
                  <a:extLst>
                    <a:ext uri="{9D8B030D-6E8A-4147-A177-3AD203B41FA5}">
                      <a16:colId xmlns:a16="http://schemas.microsoft.com/office/drawing/2014/main" val="20000"/>
                    </a:ext>
                  </a:extLst>
                </a:gridCol>
                <a:gridCol w="715224">
                  <a:extLst>
                    <a:ext uri="{9D8B030D-6E8A-4147-A177-3AD203B41FA5}">
                      <a16:colId xmlns:a16="http://schemas.microsoft.com/office/drawing/2014/main" val="20001"/>
                    </a:ext>
                  </a:extLst>
                </a:gridCol>
                <a:gridCol w="522004">
                  <a:extLst>
                    <a:ext uri="{9D8B030D-6E8A-4147-A177-3AD203B41FA5}">
                      <a16:colId xmlns:a16="http://schemas.microsoft.com/office/drawing/2014/main" val="20002"/>
                    </a:ext>
                  </a:extLst>
                </a:gridCol>
                <a:gridCol w="908445">
                  <a:extLst>
                    <a:ext uri="{9D8B030D-6E8A-4147-A177-3AD203B41FA5}">
                      <a16:colId xmlns:a16="http://schemas.microsoft.com/office/drawing/2014/main" val="20003"/>
                    </a:ext>
                  </a:extLst>
                </a:gridCol>
                <a:gridCol w="715224">
                  <a:extLst>
                    <a:ext uri="{9D8B030D-6E8A-4147-A177-3AD203B41FA5}">
                      <a16:colId xmlns:a16="http://schemas.microsoft.com/office/drawing/2014/main" val="20004"/>
                    </a:ext>
                  </a:extLst>
                </a:gridCol>
                <a:gridCol w="715224">
                  <a:extLst>
                    <a:ext uri="{9D8B030D-6E8A-4147-A177-3AD203B41FA5}">
                      <a16:colId xmlns:a16="http://schemas.microsoft.com/office/drawing/2014/main" val="20005"/>
                    </a:ext>
                  </a:extLst>
                </a:gridCol>
              </a:tblGrid>
              <a:tr h="153300">
                <a:tc>
                  <a:txBody>
                    <a:bodyPr/>
                    <a:lstStyle/>
                    <a:p>
                      <a:pPr algn="ctr" fontAlgn="ctr"/>
                      <a:r>
                        <a:rPr lang="ja-JP" altLang="en-US" sz="1000" u="none" strike="noStrike" dirty="0">
                          <a:effectLst/>
                          <a:latin typeface="Meiryo UI" panose="020B0604030504040204" pitchFamily="50" charset="-128"/>
                          <a:ea typeface="Meiryo UI" panose="020B0604030504040204" pitchFamily="50" charset="-128"/>
                          <a:cs typeface="Meiryo UI" panose="020B0604030504040204" pitchFamily="50" charset="-128"/>
                        </a:rPr>
                        <a:t>小項目数</a:t>
                      </a: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Ⅴ</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Ⅳ</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rgbClr val="F4E9E9"/>
                    </a:solidFill>
                  </a:tcPr>
                </a:tc>
                <a:tc>
                  <a:txBody>
                    <a:bodyPr/>
                    <a:lstStyle/>
                    <a:p>
                      <a:pPr algn="ctr" fontAlgn="ctr"/>
                      <a:r>
                        <a:rPr lang="en-US" altLang="ja-JP" sz="1000" b="1" u="none" strike="noStrike" dirty="0">
                          <a:effectLst/>
                          <a:latin typeface="Meiryo UI" panose="020B0604030504040204" pitchFamily="50" charset="-128"/>
                          <a:ea typeface="Meiryo UI" panose="020B0604030504040204" pitchFamily="50" charset="-128"/>
                          <a:cs typeface="Meiryo UI" panose="020B0604030504040204" pitchFamily="50" charset="-128"/>
                        </a:rPr>
                        <a:t>Ⅲ</a:t>
                      </a:r>
                      <a:endParaRPr lang="en-US" altLang="ja-JP" sz="10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60000"/>
                        <a:lumOff val="40000"/>
                      </a:schemeClr>
                    </a:solidFill>
                  </a:tcPr>
                </a:tc>
                <a:tc>
                  <a:txBody>
                    <a:bodyPr/>
                    <a:lstStyle/>
                    <a:p>
                      <a:pPr algn="ctr" fontAlgn="ctr"/>
                      <a:r>
                        <a:rPr lang="en-US" altLang="ja-JP" sz="1000" b="0" u="none" strike="noStrike" dirty="0">
                          <a:effectLst/>
                          <a:latin typeface="Meiryo UI" panose="020B0604030504040204" pitchFamily="50" charset="-128"/>
                          <a:ea typeface="Meiryo UI" panose="020B0604030504040204" pitchFamily="50" charset="-128"/>
                          <a:cs typeface="Meiryo UI" panose="020B0604030504040204" pitchFamily="50" charset="-128"/>
                        </a:rPr>
                        <a:t>Ⅱ</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rgbClr val="F4E9E9"/>
                    </a:solidFill>
                  </a:tcP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Ⅰ</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extLst>
                  <a:ext uri="{0D108BD9-81ED-4DB2-BD59-A6C34878D82A}">
                    <a16:rowId xmlns:a16="http://schemas.microsoft.com/office/drawing/2014/main" val="10000"/>
                  </a:ext>
                </a:extLst>
              </a:tr>
              <a:tr h="137679">
                <a:tc>
                  <a:txBody>
                    <a:bodyPr/>
                    <a:lstStyle/>
                    <a:p>
                      <a:pPr algn="ctr" fontAlgn="ctr"/>
                      <a:r>
                        <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3</a:t>
                      </a:r>
                    </a:p>
                  </a:txBody>
                  <a:tcPr marL="9525" marR="9525" marT="9525" marB="0" anchor="ct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0</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０</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rgbClr val="F4E9E9"/>
                    </a:solidFill>
                  </a:tcPr>
                </a:tc>
                <a:tc>
                  <a:txBody>
                    <a:bodyPr/>
                    <a:lstStyle/>
                    <a:p>
                      <a:pPr algn="ct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3</a:t>
                      </a:r>
                      <a:r>
                        <a:rPr lang="ja-JP" altLang="en-US" sz="10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（⑬⑭⑮）</a:t>
                      </a:r>
                      <a:endParaRPr lang="en-US" sz="10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60000"/>
                        <a:lumOff val="40000"/>
                      </a:schemeClr>
                    </a:solidFill>
                  </a:tcPr>
                </a:tc>
                <a:tc>
                  <a:txBody>
                    <a:bodyPr/>
                    <a:lstStyle/>
                    <a:p>
                      <a:pPr algn="ctr" fontAlgn="ctr"/>
                      <a:r>
                        <a:rPr lang="en-US" altLang="ja-JP" sz="10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0</a:t>
                      </a:r>
                    </a:p>
                  </a:txBody>
                  <a:tcPr marL="9525" marR="9525" marT="9525" marB="0" anchor="ctr">
                    <a:solidFill>
                      <a:srgbClr val="F4E9E9"/>
                    </a:solidFill>
                  </a:tcP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0</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extLst>
                  <a:ext uri="{0D108BD9-81ED-4DB2-BD59-A6C34878D82A}">
                    <a16:rowId xmlns:a16="http://schemas.microsoft.com/office/drawing/2014/main" val="10001"/>
                  </a:ext>
                </a:extLst>
              </a:tr>
            </a:tbl>
          </a:graphicData>
        </a:graphic>
      </p:graphicFrame>
      <p:sp>
        <p:nvSpPr>
          <p:cNvPr id="181" name="正方形/長方形 180"/>
          <p:cNvSpPr/>
          <p:nvPr/>
        </p:nvSpPr>
        <p:spPr>
          <a:xfrm>
            <a:off x="11283820" y="2658634"/>
            <a:ext cx="1360240" cy="262363"/>
          </a:xfrm>
          <a:prstGeom prst="rect">
            <a:avLst/>
          </a:prstGeom>
        </p:spPr>
        <p:style>
          <a:lnRef idx="0">
            <a:schemeClr val="accent1"/>
          </a:lnRef>
          <a:fillRef idx="3">
            <a:schemeClr val="accent1"/>
          </a:fillRef>
          <a:effectRef idx="3">
            <a:schemeClr val="accent1"/>
          </a:effectRef>
          <a:fontRef idx="minor">
            <a:schemeClr val="lt1"/>
          </a:fontRef>
        </p:style>
        <p:txBody>
          <a:bodyPr wrap="square">
            <a:spAutoFit/>
          </a:bodyPr>
          <a:lstStyle/>
          <a:p>
            <a:pPr algn="ctr"/>
            <a:r>
              <a:rPr lang="ja-JP" altLang="en-US" sz="1100"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評価：Ａ</a:t>
            </a:r>
            <a:endParaRPr lang="en-US" altLang="ja-JP" sz="1100"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82" name="右矢印 181"/>
          <p:cNvSpPr/>
          <p:nvPr/>
        </p:nvSpPr>
        <p:spPr>
          <a:xfrm>
            <a:off x="10923780" y="2562126"/>
            <a:ext cx="216024" cy="412318"/>
          </a:xfrm>
          <a:prstGeom prst="rightArrow">
            <a:avLst>
              <a:gd name="adj1" fmla="val 50000"/>
              <a:gd name="adj2" fmla="val 104785"/>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9" name="角丸四角形 58"/>
          <p:cNvSpPr/>
          <p:nvPr/>
        </p:nvSpPr>
        <p:spPr>
          <a:xfrm>
            <a:off x="200755" y="7939704"/>
            <a:ext cx="5887356" cy="216108"/>
          </a:xfrm>
          <a:prstGeom prst="roundRect">
            <a:avLst>
              <a:gd name="adj" fmla="val 2433"/>
            </a:avLst>
          </a:prstGeom>
          <a:noFill/>
          <a:ln>
            <a:noFill/>
            <a:prstDash val="dash"/>
          </a:ln>
        </p:spPr>
        <p:style>
          <a:lnRef idx="1">
            <a:schemeClr val="dk1"/>
          </a:lnRef>
          <a:fillRef idx="2">
            <a:schemeClr val="dk1"/>
          </a:fillRef>
          <a:effectRef idx="1">
            <a:schemeClr val="dk1"/>
          </a:effectRef>
          <a:fontRef idx="minor">
            <a:schemeClr val="dk1"/>
          </a:fontRef>
        </p:style>
        <p:txBody>
          <a:bodyPr rtlCol="0" anchor="t"/>
          <a:lstStyle/>
          <a:p>
            <a:pPr>
              <a:lnSpc>
                <a:spcPts val="1100"/>
              </a:lnSpc>
            </a:pPr>
            <a:r>
              <a:rPr lang="ja-JP" altLang="en-US" sz="11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（評価にあたっての意見、指摘等）</a:t>
            </a:r>
          </a:p>
        </p:txBody>
      </p:sp>
      <p:sp>
        <p:nvSpPr>
          <p:cNvPr id="61" name="角丸四角形 60"/>
          <p:cNvSpPr/>
          <p:nvPr/>
        </p:nvSpPr>
        <p:spPr>
          <a:xfrm>
            <a:off x="191122" y="3590554"/>
            <a:ext cx="5887356" cy="216108"/>
          </a:xfrm>
          <a:prstGeom prst="roundRect">
            <a:avLst>
              <a:gd name="adj" fmla="val 2433"/>
            </a:avLst>
          </a:prstGeom>
          <a:noFill/>
          <a:ln>
            <a:noFill/>
            <a:prstDash val="dash"/>
          </a:ln>
        </p:spPr>
        <p:style>
          <a:lnRef idx="1">
            <a:schemeClr val="dk1"/>
          </a:lnRef>
          <a:fillRef idx="2">
            <a:schemeClr val="dk1"/>
          </a:fillRef>
          <a:effectRef idx="1">
            <a:schemeClr val="dk1"/>
          </a:effectRef>
          <a:fontRef idx="minor">
            <a:schemeClr val="dk1"/>
          </a:fontRef>
        </p:style>
        <p:txBody>
          <a:bodyPr rtlCol="0" anchor="t"/>
          <a:lstStyle/>
          <a:p>
            <a:pPr>
              <a:lnSpc>
                <a:spcPts val="1100"/>
              </a:lnSpc>
            </a:pPr>
            <a:r>
              <a:rPr lang="ja-JP" altLang="en-US" sz="11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（評価にあたっての意見、指摘等）</a:t>
            </a:r>
          </a:p>
        </p:txBody>
      </p:sp>
      <p:sp>
        <p:nvSpPr>
          <p:cNvPr id="63" name="角丸四角形 62"/>
          <p:cNvSpPr/>
          <p:nvPr/>
        </p:nvSpPr>
        <p:spPr>
          <a:xfrm>
            <a:off x="208525" y="1321215"/>
            <a:ext cx="5887356" cy="216108"/>
          </a:xfrm>
          <a:prstGeom prst="roundRect">
            <a:avLst>
              <a:gd name="adj" fmla="val 2433"/>
            </a:avLst>
          </a:prstGeom>
          <a:noFill/>
          <a:ln>
            <a:noFill/>
            <a:prstDash val="dash"/>
          </a:ln>
        </p:spPr>
        <p:style>
          <a:lnRef idx="1">
            <a:schemeClr val="dk1"/>
          </a:lnRef>
          <a:fillRef idx="2">
            <a:schemeClr val="dk1"/>
          </a:fillRef>
          <a:effectRef idx="1">
            <a:schemeClr val="dk1"/>
          </a:effectRef>
          <a:fontRef idx="minor">
            <a:schemeClr val="dk1"/>
          </a:fontRef>
        </p:style>
        <p:txBody>
          <a:bodyPr rtlCol="0" anchor="t"/>
          <a:lstStyle/>
          <a:p>
            <a:pPr>
              <a:lnSpc>
                <a:spcPts val="1100"/>
              </a:lnSpc>
            </a:pPr>
            <a:r>
              <a:rPr lang="ja-JP" altLang="en-US" sz="11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（評価にあたっての意見、指摘等）</a:t>
            </a:r>
          </a:p>
        </p:txBody>
      </p:sp>
      <p:sp>
        <p:nvSpPr>
          <p:cNvPr id="65" name="角丸四角形 64"/>
          <p:cNvSpPr/>
          <p:nvPr/>
        </p:nvSpPr>
        <p:spPr>
          <a:xfrm>
            <a:off x="6562116" y="1284908"/>
            <a:ext cx="5887356" cy="216108"/>
          </a:xfrm>
          <a:prstGeom prst="roundRect">
            <a:avLst>
              <a:gd name="adj" fmla="val 2433"/>
            </a:avLst>
          </a:prstGeom>
          <a:noFill/>
          <a:ln>
            <a:noFill/>
            <a:prstDash val="dash"/>
          </a:ln>
        </p:spPr>
        <p:style>
          <a:lnRef idx="1">
            <a:schemeClr val="dk1"/>
          </a:lnRef>
          <a:fillRef idx="2">
            <a:schemeClr val="dk1"/>
          </a:fillRef>
          <a:effectRef idx="1">
            <a:schemeClr val="dk1"/>
          </a:effectRef>
          <a:fontRef idx="minor">
            <a:schemeClr val="dk1"/>
          </a:fontRef>
        </p:style>
        <p:txBody>
          <a:bodyPr rtlCol="0" anchor="t"/>
          <a:lstStyle/>
          <a:p>
            <a:pPr>
              <a:lnSpc>
                <a:spcPts val="1100"/>
              </a:lnSpc>
            </a:pPr>
            <a:r>
              <a:rPr lang="ja-JP" altLang="en-US" sz="11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（評価にあたっての意見、指摘等）</a:t>
            </a:r>
          </a:p>
        </p:txBody>
      </p:sp>
      <p:sp>
        <p:nvSpPr>
          <p:cNvPr id="67" name="角丸四角形 66"/>
          <p:cNvSpPr/>
          <p:nvPr/>
        </p:nvSpPr>
        <p:spPr>
          <a:xfrm>
            <a:off x="6559117" y="3337402"/>
            <a:ext cx="5887356" cy="216108"/>
          </a:xfrm>
          <a:prstGeom prst="roundRect">
            <a:avLst>
              <a:gd name="adj" fmla="val 2433"/>
            </a:avLst>
          </a:prstGeom>
          <a:noFill/>
          <a:ln>
            <a:noFill/>
            <a:prstDash val="dash"/>
          </a:ln>
        </p:spPr>
        <p:style>
          <a:lnRef idx="1">
            <a:schemeClr val="dk1"/>
          </a:lnRef>
          <a:fillRef idx="2">
            <a:schemeClr val="dk1"/>
          </a:fillRef>
          <a:effectRef idx="1">
            <a:schemeClr val="dk1"/>
          </a:effectRef>
          <a:fontRef idx="minor">
            <a:schemeClr val="dk1"/>
          </a:fontRef>
        </p:style>
        <p:txBody>
          <a:bodyPr rtlCol="0" anchor="t"/>
          <a:lstStyle/>
          <a:p>
            <a:pPr>
              <a:lnSpc>
                <a:spcPts val="1100"/>
              </a:lnSpc>
            </a:pPr>
            <a:r>
              <a:rPr lang="ja-JP" altLang="en-US" sz="11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（評価にあたっての意見、指摘等）</a:t>
            </a:r>
          </a:p>
        </p:txBody>
      </p:sp>
      <p:sp>
        <p:nvSpPr>
          <p:cNvPr id="70" name="正方形/長方形 69"/>
          <p:cNvSpPr/>
          <p:nvPr/>
        </p:nvSpPr>
        <p:spPr>
          <a:xfrm>
            <a:off x="6683971" y="7742138"/>
            <a:ext cx="5796000" cy="1594583"/>
          </a:xfrm>
          <a:prstGeom prst="rect">
            <a:avLst/>
          </a:prstGeom>
          <a:solidFill>
            <a:schemeClr val="bg1"/>
          </a:solidFill>
          <a:ln w="6350"/>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92075" indent="-92075">
              <a:lnSpc>
                <a:spcPts val="1100"/>
              </a:lnSpc>
            </a:pP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・新型コロナウイルス感染症パンデミックにおける大量の検査への対応、疫学調査チームに</a:t>
            </a: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よる精力的な</a:t>
            </a: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疫学調査支援活動の実施、報道機関等に対するニーズに応じた情報発信、競争的外部資金の積極的な確保などの成果を挙げた。また、一元化施設整備工事の着手や検査業務等の集約化など、一元化に向けた取組みも計画的に進められている</a:t>
            </a: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100"/>
              </a:lnSpc>
            </a:pPr>
            <a:endPar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100"/>
              </a:lnSpc>
            </a:pP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・これらを踏まえ、令和２事業年度における取組みは「全体として年度計画及び中期計画のとおり進捗している」と評価した</a:t>
            </a: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100"/>
              </a:lnSpc>
            </a:pPr>
            <a:endPar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100"/>
              </a:lnSpc>
            </a:pP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・今後も、施設整備についてはスケジュール通りに進むよう、法人一丸となって</a:t>
            </a: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取り組むこと。また</a:t>
            </a: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施設</a:t>
            </a: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一元化後を見据えた業務</a:t>
            </a: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統一化</a:t>
            </a:r>
            <a:r>
              <a:rPr lang="ja-JP" altLang="en-US" sz="1000" b="1" kern="10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を</a:t>
            </a:r>
            <a:r>
              <a:rPr lang="ja-JP" altLang="en-US" sz="1000" b="1" kern="100" dirty="0" err="1"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図る</a:t>
            </a:r>
            <a:r>
              <a:rPr lang="ja-JP" altLang="en-US" sz="1000" strike="dblStrike" kern="100" dirty="0" err="1"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の</a:t>
            </a:r>
            <a:r>
              <a:rPr lang="ja-JP" altLang="en-US" sz="1000" strike="dblStrike" kern="10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取組みを進める</a:t>
            </a: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とともに、</a:t>
            </a: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さらなる機能強化</a:t>
            </a:r>
            <a:r>
              <a:rPr lang="ja-JP" altLang="en-US" sz="1000" strike="dblStrike" kern="1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の</a:t>
            </a:r>
            <a:r>
              <a:rPr lang="ja-JP" altLang="en-US" sz="1000" strike="dblStrike" kern="10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推進</a:t>
            </a: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を</a:t>
            </a: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はじめとした、検査・研究体制の充実強化に努められたい</a:t>
            </a: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1" name="角丸四角形 70"/>
          <p:cNvSpPr/>
          <p:nvPr/>
        </p:nvSpPr>
        <p:spPr>
          <a:xfrm>
            <a:off x="6557280" y="7521828"/>
            <a:ext cx="5887356" cy="216108"/>
          </a:xfrm>
          <a:prstGeom prst="roundRect">
            <a:avLst>
              <a:gd name="adj" fmla="val 2433"/>
            </a:avLst>
          </a:prstGeom>
          <a:noFill/>
          <a:ln>
            <a:noFill/>
            <a:prstDash val="dash"/>
          </a:ln>
        </p:spPr>
        <p:style>
          <a:lnRef idx="1">
            <a:schemeClr val="dk1"/>
          </a:lnRef>
          <a:fillRef idx="2">
            <a:schemeClr val="dk1"/>
          </a:fillRef>
          <a:effectRef idx="1">
            <a:schemeClr val="dk1"/>
          </a:effectRef>
          <a:fontRef idx="minor">
            <a:schemeClr val="dk1"/>
          </a:fontRef>
        </p:style>
        <p:txBody>
          <a:bodyPr rtlCol="0" anchor="t"/>
          <a:lstStyle/>
          <a:p>
            <a:pPr>
              <a:lnSpc>
                <a:spcPts val="1100"/>
              </a:lnSpc>
            </a:pPr>
            <a:r>
              <a:rPr lang="ja-JP" altLang="en-US" sz="11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（評価にあたっての意見、指摘等）</a:t>
            </a:r>
          </a:p>
        </p:txBody>
      </p:sp>
      <p:sp>
        <p:nvSpPr>
          <p:cNvPr id="72" name="テキスト ボックス 2"/>
          <p:cNvSpPr txBox="1">
            <a:spLocks noChangeArrowheads="1"/>
          </p:cNvSpPr>
          <p:nvPr/>
        </p:nvSpPr>
        <p:spPr bwMode="auto">
          <a:xfrm>
            <a:off x="10894857" y="68170"/>
            <a:ext cx="1548349" cy="414295"/>
          </a:xfrm>
          <a:prstGeom prst="rect">
            <a:avLst/>
          </a:prstGeom>
          <a:solidFill>
            <a:srgbClr val="FFFFFF"/>
          </a:solidFill>
          <a:ln w="6350">
            <a:solidFill>
              <a:srgbClr val="000000"/>
            </a:solidFill>
            <a:miter lim="800000"/>
            <a:headEnd/>
            <a:tailEnd/>
          </a:ln>
        </p:spPr>
        <p:txBody>
          <a:bodyPr rot="0" vert="horz" wrap="square" lIns="74295" tIns="8890" rIns="74295" bIns="8890" anchor="t" anchorCtr="0" upright="1">
            <a:noAutofit/>
          </a:bodyPr>
          <a:lstStyle/>
          <a:p>
            <a:pPr algn="ctr">
              <a:spcBef>
                <a:spcPts val="180"/>
              </a:spcBef>
              <a:spcAft>
                <a:spcPts val="0"/>
              </a:spcAft>
            </a:pPr>
            <a:r>
              <a:rPr lang="ja-JP" altLang="en-US" sz="2200" kern="100" dirty="0" smtClean="0">
                <a:effectLst/>
                <a:latin typeface="Century" panose="02040604050505020304" pitchFamily="18" charset="0"/>
                <a:ea typeface="ＭＳ Ｐゴシック" panose="020B0600070205080204" pitchFamily="50" charset="-128"/>
                <a:cs typeface="Times New Roman" panose="02020603050405020304" pitchFamily="18" charset="0"/>
              </a:rPr>
              <a:t>参考</a:t>
            </a:r>
            <a:r>
              <a:rPr lang="ja-JP" sz="2200" kern="100" dirty="0" smtClean="0">
                <a:effectLst/>
                <a:latin typeface="Century" panose="02040604050505020304" pitchFamily="18" charset="0"/>
                <a:ea typeface="ＭＳ Ｐゴシック" panose="020B0600070205080204" pitchFamily="50" charset="-128"/>
                <a:cs typeface="Times New Roman" panose="02020603050405020304" pitchFamily="18" charset="0"/>
              </a:rPr>
              <a:t>資料</a:t>
            </a:r>
            <a:r>
              <a:rPr lang="ja-JP" altLang="en-US" sz="2200" kern="100" dirty="0">
                <a:latin typeface="Century" panose="02040604050505020304" pitchFamily="18" charset="0"/>
                <a:ea typeface="ＭＳ Ｐゴシック" panose="020B0600070205080204" pitchFamily="50" charset="-128"/>
                <a:cs typeface="Times New Roman" panose="02020603050405020304" pitchFamily="18" charset="0"/>
              </a:rPr>
              <a:t>２</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p:txBody>
      </p:sp>
    </p:spTree>
    <p:extLst>
      <p:ext uri="{BB962C8B-B14F-4D97-AF65-F5344CB8AC3E}">
        <p14:creationId xmlns:p14="http://schemas.microsoft.com/office/powerpoint/2010/main" val="4067926032"/>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E8746D7FFC1F654FAD61CA2012E0EF5D" ma:contentTypeVersion="0" ma:contentTypeDescription="新しいドキュメントを作成します。" ma:contentTypeScope="" ma:versionID="59aede9e7f44770a14067b52d015e7a6">
  <xsd:schema xmlns:xsd="http://www.w3.org/2001/XMLSchema" xmlns:xs="http://www.w3.org/2001/XMLSchema" xmlns:p="http://schemas.microsoft.com/office/2006/metadata/properties" targetNamespace="http://schemas.microsoft.com/office/2006/metadata/properties" ma:root="true" ma:fieldsID="4ed14474a1014a33b797668e927a5ba1">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003C936-67A6-4223-BF03-9220C63A67E1}">
  <ds:schemaRefs>
    <ds:schemaRef ds:uri="http://schemas.microsoft.com/sharepoint/v3/contenttype/forms"/>
  </ds:schemaRefs>
</ds:datastoreItem>
</file>

<file path=customXml/itemProps2.xml><?xml version="1.0" encoding="utf-8"?>
<ds:datastoreItem xmlns:ds="http://schemas.openxmlformats.org/officeDocument/2006/customXml" ds:itemID="{77A72E18-4820-454B-B19C-C2410B505604}">
  <ds:schemaRefs>
    <ds:schemaRef ds:uri="http://www.w3.org/XML/1998/namespace"/>
    <ds:schemaRef ds:uri="http://schemas.openxmlformats.org/package/2006/metadata/core-properties"/>
    <ds:schemaRef ds:uri="http://purl.org/dc/elements/1.1/"/>
    <ds:schemaRef ds:uri="http://schemas.microsoft.com/office/2006/metadata/properties"/>
    <ds:schemaRef ds:uri="http://schemas.microsoft.com/office/infopath/2007/PartnerControls"/>
    <ds:schemaRef ds:uri="http://schemas.microsoft.com/office/2006/documentManagement/types"/>
    <ds:schemaRef ds:uri="http://purl.org/dc/dcmitype/"/>
    <ds:schemaRef ds:uri="http://purl.org/dc/terms/"/>
  </ds:schemaRefs>
</ds:datastoreItem>
</file>

<file path=customXml/itemProps3.xml><?xml version="1.0" encoding="utf-8"?>
<ds:datastoreItem xmlns:ds="http://schemas.openxmlformats.org/officeDocument/2006/customXml" ds:itemID="{3D9F49BC-5534-4943-9A77-CE1978FE3EE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otalTime>5772</TotalTime>
  <Words>1168</Words>
  <Application>Microsoft Office PowerPoint</Application>
  <PresentationFormat>A3 297x420 mm</PresentationFormat>
  <Paragraphs>423</Paragraphs>
  <Slides>1</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vt:i4>
      </vt:variant>
    </vt:vector>
  </HeadingPairs>
  <TitlesOfParts>
    <vt:vector size="9" baseType="lpstr">
      <vt:lpstr>Meiryo UI</vt:lpstr>
      <vt:lpstr>ＭＳ Ｐゴシック</vt:lpstr>
      <vt:lpstr>ＭＳ 明朝</vt:lpstr>
      <vt:lpstr>Arial</vt:lpstr>
      <vt:lpstr>Calibri</vt:lpstr>
      <vt:lpstr>Century</vt:lpstr>
      <vt:lpstr>Times New Roman</vt:lpstr>
      <vt:lpstr>Office ​​テーマ</vt:lpstr>
      <vt:lpstr>PowerPoint プレゼンテーション</vt:lpstr>
    </vt:vector>
  </TitlesOfParts>
  <Company>大阪府</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まきこ</dc:creator>
  <cp:lastModifiedBy>小田　真澄</cp:lastModifiedBy>
  <cp:revision>319</cp:revision>
  <cp:lastPrinted>2021-08-04T01:57:31Z</cp:lastPrinted>
  <dcterms:created xsi:type="dcterms:W3CDTF">2015-07-30T08:12:17Z</dcterms:created>
  <dcterms:modified xsi:type="dcterms:W3CDTF">2021-08-04T02:00:30Z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0x010100E8746D7FFC1F654FAD61CA2012E0EF5D</vt:lpwstr>
  </property>
</Properties>
</file>