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76" r:id="rId3"/>
    <p:sldId id="318" r:id="rId4"/>
    <p:sldId id="258" r:id="rId5"/>
    <p:sldId id="269" r:id="rId6"/>
    <p:sldId id="317" r:id="rId7"/>
    <p:sldId id="275" r:id="rId8"/>
    <p:sldId id="324" r:id="rId9"/>
    <p:sldId id="283" r:id="rId10"/>
    <p:sldId id="278" r:id="rId11"/>
    <p:sldId id="356" r:id="rId12"/>
    <p:sldId id="366" r:id="rId13"/>
    <p:sldId id="358" r:id="rId14"/>
    <p:sldId id="363" r:id="rId15"/>
    <p:sldId id="359" r:id="rId16"/>
    <p:sldId id="360" r:id="rId17"/>
    <p:sldId id="361" r:id="rId18"/>
    <p:sldId id="265" r:id="rId19"/>
    <p:sldId id="367" r:id="rId20"/>
    <p:sldId id="345" r:id="rId21"/>
    <p:sldId id="370" r:id="rId22"/>
    <p:sldId id="344" r:id="rId23"/>
    <p:sldId id="342" r:id="rId24"/>
    <p:sldId id="343" r:id="rId25"/>
    <p:sldId id="340" r:id="rId26"/>
    <p:sldId id="365" r:id="rId27"/>
  </p:sldIdLst>
  <p:sldSz cx="9144000" cy="6858000" type="screen4x3"/>
  <p:notesSz cx="6735763" cy="987266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FB1C25"/>
    <a:srgbClr val="E869A2"/>
    <a:srgbClr val="FECBF6"/>
    <a:srgbClr val="D7FFAA"/>
    <a:srgbClr val="FFF199"/>
    <a:srgbClr val="D438CD"/>
    <a:srgbClr val="FEB0FA"/>
    <a:srgbClr val="FE75F8"/>
    <a:srgbClr val="DE6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47" autoAdjust="0"/>
    <p:restoredTop sz="96324" autoAdjust="0"/>
  </p:normalViewPr>
  <p:slideViewPr>
    <p:cSldViewPr snapToGrid="0" snapToObjects="1">
      <p:cViewPr varScale="1">
        <p:scale>
          <a:sx n="180" d="100"/>
          <a:sy n="180" d="100"/>
        </p:scale>
        <p:origin x="60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796"/>
    </p:cViewPr>
  </p:sorterViewPr>
  <p:notesViewPr>
    <p:cSldViewPr snapToGrid="0" snapToObjects="1">
      <p:cViewPr varScale="1">
        <p:scale>
          <a:sx n="115" d="100"/>
          <a:sy n="115" d="100"/>
        </p:scale>
        <p:origin x="2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3713"/>
          </a:xfrm>
          <a:prstGeom prst="rect">
            <a:avLst/>
          </a:prstGeom>
        </p:spPr>
        <p:txBody>
          <a:bodyPr vert="horz" lIns="91434" tIns="45716" rIns="91434" bIns="45716" rtlCol="0"/>
          <a:lstStyle>
            <a:lvl1pPr algn="r">
              <a:defRPr sz="1200"/>
            </a:lvl1pPr>
          </a:lstStyle>
          <a:p>
            <a:fld id="{44B942DF-96A2-4D7B-996A-F70BD72C239E}" type="datetimeFigureOut">
              <a:rPr kumimoji="1" lang="ja-JP" altLang="en-US" smtClean="0"/>
              <a:pPr/>
              <a:t>2020/7/2</a:t>
            </a:fld>
            <a:endParaRPr kumimoji="1" lang="ja-JP" altLang="en-US"/>
          </a:p>
        </p:txBody>
      </p:sp>
      <p:sp>
        <p:nvSpPr>
          <p:cNvPr id="4" name="フッター プレースホルダー 3"/>
          <p:cNvSpPr>
            <a:spLocks noGrp="1"/>
          </p:cNvSpPr>
          <p:nvPr>
            <p:ph type="ftr" sz="quarter" idx="2"/>
          </p:nvPr>
        </p:nvSpPr>
        <p:spPr>
          <a:xfrm>
            <a:off x="1" y="9377363"/>
            <a:ext cx="2919413" cy="493712"/>
          </a:xfrm>
          <a:prstGeom prst="rect">
            <a:avLst/>
          </a:prstGeom>
        </p:spPr>
        <p:txBody>
          <a:bodyPr vert="horz" lIns="91434" tIns="45716" rIns="91434"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3712"/>
          </a:xfrm>
          <a:prstGeom prst="rect">
            <a:avLst/>
          </a:prstGeom>
        </p:spPr>
        <p:txBody>
          <a:bodyPr vert="horz" lIns="91434" tIns="45716" rIns="91434" bIns="45716" rtlCol="0" anchor="b"/>
          <a:lstStyle>
            <a:lvl1pPr algn="r">
              <a:defRPr sz="1200"/>
            </a:lvl1pPr>
          </a:lstStyle>
          <a:p>
            <a:fld id="{2C7CB65A-EA44-4AD2-9EA9-F375898F3DAC}" type="slidenum">
              <a:rPr kumimoji="1" lang="ja-JP" altLang="en-US" smtClean="0"/>
              <a:pPr/>
              <a:t>‹#›</a:t>
            </a:fld>
            <a:endParaRPr kumimoji="1" lang="ja-JP" altLang="en-US"/>
          </a:p>
        </p:txBody>
      </p:sp>
    </p:spTree>
    <p:extLst>
      <p:ext uri="{BB962C8B-B14F-4D97-AF65-F5344CB8AC3E}">
        <p14:creationId xmlns:p14="http://schemas.microsoft.com/office/powerpoint/2010/main" val="84138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8831" cy="493633"/>
          </a:xfrm>
          <a:prstGeom prst="rect">
            <a:avLst/>
          </a:prstGeom>
        </p:spPr>
        <p:txBody>
          <a:bodyPr vert="horz" lIns="91434" tIns="45716" rIns="91434" bIns="45716" rtlCol="0"/>
          <a:lstStyle>
            <a:lvl1pPr algn="l">
              <a:defRPr sz="1200">
                <a:latin typeface="Arial" pitchFamily="4" charset="0"/>
                <a:cs typeface="ＭＳ Ｐゴシック" pitchFamily="4" charset="-128"/>
              </a:defRPr>
            </a:lvl1pPr>
          </a:lstStyle>
          <a:p>
            <a:pPr>
              <a:defRPr/>
            </a:pPr>
            <a:endParaRPr lang="ja-JP" altLang="en-US"/>
          </a:p>
        </p:txBody>
      </p:sp>
      <p:sp>
        <p:nvSpPr>
          <p:cNvPr id="3" name="日付プレースホルダ 2"/>
          <p:cNvSpPr>
            <a:spLocks noGrp="1"/>
          </p:cNvSpPr>
          <p:nvPr>
            <p:ph type="dt" idx="1"/>
          </p:nvPr>
        </p:nvSpPr>
        <p:spPr>
          <a:xfrm>
            <a:off x="3815374" y="1"/>
            <a:ext cx="2918831" cy="493633"/>
          </a:xfrm>
          <a:prstGeom prst="rect">
            <a:avLst/>
          </a:prstGeom>
        </p:spPr>
        <p:txBody>
          <a:bodyPr vert="horz" wrap="square" lIns="91434" tIns="45716" rIns="91434" bIns="45716" numCol="1" anchor="t" anchorCtr="0" compatLnSpc="1">
            <a:prstTxWarp prst="textNoShape">
              <a:avLst/>
            </a:prstTxWarp>
          </a:bodyPr>
          <a:lstStyle>
            <a:lvl1pPr algn="r">
              <a:defRPr sz="1200"/>
            </a:lvl1pPr>
          </a:lstStyle>
          <a:p>
            <a:fld id="{6C6B6471-3230-441A-B2B9-818A9BD765DB}" type="datetime1">
              <a:rPr lang="ja-JP" altLang="en-US"/>
              <a:pPr/>
              <a:t>2020/7/2</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34" tIns="45716" rIns="91434" bIns="45716" rtlCol="0" anchor="ctr"/>
          <a:lstStyle/>
          <a:p>
            <a:pPr lvl="0"/>
            <a:endParaRPr lang="ja-JP" altLang="en-US" noProof="0"/>
          </a:p>
        </p:txBody>
      </p:sp>
      <p:sp>
        <p:nvSpPr>
          <p:cNvPr id="5" name="ノート プレースホルダ 4"/>
          <p:cNvSpPr>
            <a:spLocks noGrp="1"/>
          </p:cNvSpPr>
          <p:nvPr>
            <p:ph type="body" sz="quarter" idx="3"/>
          </p:nvPr>
        </p:nvSpPr>
        <p:spPr>
          <a:xfrm>
            <a:off x="673577" y="4689515"/>
            <a:ext cx="5388610" cy="4442698"/>
          </a:xfrm>
          <a:prstGeom prst="rect">
            <a:avLst/>
          </a:prstGeom>
        </p:spPr>
        <p:txBody>
          <a:bodyPr vert="horz" wrap="square" lIns="91434" tIns="45716" rIns="91434" bIns="45716"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1" y="9377317"/>
            <a:ext cx="2918831" cy="493633"/>
          </a:xfrm>
          <a:prstGeom prst="rect">
            <a:avLst/>
          </a:prstGeom>
        </p:spPr>
        <p:txBody>
          <a:bodyPr vert="horz" lIns="91434" tIns="45716" rIns="91434" bIns="45716" rtlCol="0" anchor="b"/>
          <a:lstStyle>
            <a:lvl1pPr algn="l">
              <a:defRPr sz="1200">
                <a:latin typeface="Arial" pitchFamily="4" charset="0"/>
                <a:cs typeface="ＭＳ Ｐゴシック" pitchFamily="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374" y="9377317"/>
            <a:ext cx="2918831" cy="493633"/>
          </a:xfrm>
          <a:prstGeom prst="rect">
            <a:avLst/>
          </a:prstGeom>
        </p:spPr>
        <p:txBody>
          <a:bodyPr vert="horz" wrap="square" lIns="91434" tIns="45716" rIns="91434" bIns="45716" numCol="1" anchor="b" anchorCtr="0" compatLnSpc="1">
            <a:prstTxWarp prst="textNoShape">
              <a:avLst/>
            </a:prstTxWarp>
          </a:bodyPr>
          <a:lstStyle>
            <a:lvl1pPr algn="r">
              <a:defRPr sz="1200"/>
            </a:lvl1pPr>
          </a:lstStyle>
          <a:p>
            <a:fld id="{9ADD32E2-EC3E-41E6-93FA-2C430CEA6CE0}" type="slidenum">
              <a:rPr lang="ja-JP" altLang="en-US"/>
              <a:pPr/>
              <a:t>‹#›</a:t>
            </a:fld>
            <a:endParaRPr lang="ja-JP" altLang="en-US"/>
          </a:p>
        </p:txBody>
      </p:sp>
    </p:spTree>
    <p:extLst>
      <p:ext uri="{BB962C8B-B14F-4D97-AF65-F5344CB8AC3E}">
        <p14:creationId xmlns:p14="http://schemas.microsoft.com/office/powerpoint/2010/main" val="3810144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4"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2020/7/2</a:t>
            </a:fld>
            <a:endParaRPr lang="en-US" altLang="ja-JP" sz="1200" dirty="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7</a:t>
            </a:fld>
            <a:endParaRPr lang="en-US" altLang="ja-JP" sz="1200" dirty="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07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8102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28797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25</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23074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8</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7258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2423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97434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18</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74272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27110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21</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62886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2020/7/2</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7740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2020/7/2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009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2020/7/2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42400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2020/7/2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12066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2020/7/2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300376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2020/7/2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91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2020/7/2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7049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2020/7/2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2487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2020/7/2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41033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2020/7/2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33682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2020/7/2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34431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2020/7/2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221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2020/7/2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492875"/>
            <a:ext cx="2133600" cy="365125"/>
          </a:xfrm>
        </p:spPr>
        <p:txBody>
          <a:bodyPr/>
          <a:lstStyle/>
          <a:p>
            <a:fld id="{1F54E126-4F8F-449A-A58C-7EBF651448B1}" type="slidenum">
              <a:rPr lang="ja-JP" altLang="en-US" b="1" smtClean="0">
                <a:latin typeface="Arial" panose="020B0604020202020204" pitchFamily="34" charset="0"/>
                <a:ea typeface="+mn-ea"/>
                <a:cs typeface="Arial" panose="020B0604020202020204" pitchFamily="34" charset="0"/>
              </a:rPr>
              <a:pPr/>
              <a:t>1</a:t>
            </a:fld>
            <a:endParaRPr lang="ja-JP" altLang="en-US" b="1" dirty="0">
              <a:latin typeface="Arial" panose="020B0604020202020204" pitchFamily="34" charset="0"/>
              <a:ea typeface="+mn-ea"/>
              <a:cs typeface="Arial" panose="020B0604020202020204" pitchFamily="34" charset="0"/>
            </a:endParaRPr>
          </a:p>
        </p:txBody>
      </p:sp>
      <p:sp>
        <p:nvSpPr>
          <p:cNvPr id="9" name="タイトル 1"/>
          <p:cNvSpPr txBox="1">
            <a:spLocks/>
          </p:cNvSpPr>
          <p:nvPr/>
        </p:nvSpPr>
        <p:spPr bwMode="auto">
          <a:xfrm>
            <a:off x="1031147" y="1150678"/>
            <a:ext cx="7431271"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600" b="1" dirty="0">
                <a:latin typeface="+mn-ea"/>
                <a:ea typeface="+mn-ea"/>
                <a:cs typeface="HG丸ｺﾞｼｯｸM-PRO"/>
              </a:rPr>
              <a:t>令和元年度　法人業務実績について</a:t>
            </a:r>
          </a:p>
        </p:txBody>
      </p:sp>
      <p:sp>
        <p:nvSpPr>
          <p:cNvPr id="10" name="タイトル 1"/>
          <p:cNvSpPr txBox="1">
            <a:spLocks/>
          </p:cNvSpPr>
          <p:nvPr/>
        </p:nvSpPr>
        <p:spPr bwMode="auto">
          <a:xfrm>
            <a:off x="1175569" y="3179782"/>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b="1" dirty="0">
                <a:latin typeface="+mn-ea"/>
                <a:ea typeface="+mn-ea"/>
                <a:cs typeface="HG丸ｺﾞｼｯｸM-PRO"/>
              </a:rPr>
              <a:t>令和</a:t>
            </a:r>
            <a:r>
              <a:rPr lang="en-US" altLang="ja-JP" sz="3200" b="1" dirty="0">
                <a:latin typeface="+mn-ea"/>
                <a:ea typeface="+mn-ea"/>
                <a:cs typeface="HG丸ｺﾞｼｯｸM-PRO"/>
              </a:rPr>
              <a:t>2</a:t>
            </a:r>
            <a:r>
              <a:rPr lang="ja-JP" altLang="en-US" sz="3200" b="1" dirty="0">
                <a:latin typeface="+mn-ea"/>
                <a:ea typeface="+mn-ea"/>
                <a:cs typeface="HG丸ｺﾞｼｯｸM-PRO"/>
              </a:rPr>
              <a:t>年</a:t>
            </a:r>
            <a:r>
              <a:rPr lang="en-US" altLang="ja-JP" sz="3200" b="1" dirty="0">
                <a:latin typeface="+mn-ea"/>
                <a:ea typeface="+mn-ea"/>
                <a:cs typeface="HG丸ｺﾞｼｯｸM-PRO"/>
              </a:rPr>
              <a:t>7</a:t>
            </a:r>
            <a:r>
              <a:rPr lang="ja-JP" altLang="en-US" sz="3200" b="1" dirty="0">
                <a:latin typeface="+mn-ea"/>
                <a:ea typeface="+mn-ea"/>
                <a:cs typeface="HG丸ｺﾞｼｯｸM-PRO"/>
              </a:rPr>
              <a:t>月</a:t>
            </a:r>
            <a:r>
              <a:rPr lang="en-US" altLang="ja-JP" sz="3200" b="1">
                <a:latin typeface="+mn-ea"/>
                <a:ea typeface="+mn-ea"/>
                <a:cs typeface="HG丸ｺﾞｼｯｸM-PRO"/>
              </a:rPr>
              <a:t>29</a:t>
            </a:r>
            <a:r>
              <a:rPr lang="ja-JP" altLang="en-US" sz="3200" b="1">
                <a:latin typeface="+mn-ea"/>
                <a:ea typeface="+mn-ea"/>
                <a:cs typeface="HG丸ｺﾞｼｯｸM-PRO"/>
              </a:rPr>
              <a:t>日</a:t>
            </a:r>
            <a:endParaRPr lang="ja-JP" altLang="en-US" sz="3200" b="1" dirty="0">
              <a:latin typeface="+mn-ea"/>
              <a:ea typeface="+mn-ea"/>
              <a:cs typeface="HG丸ｺﾞｼｯｸM-PRO"/>
            </a:endParaRPr>
          </a:p>
        </p:txBody>
      </p:sp>
      <p:pic>
        <p:nvPicPr>
          <p:cNvPr id="4" name="図 3">
            <a:extLst>
              <a:ext uri="{FF2B5EF4-FFF2-40B4-BE49-F238E27FC236}">
                <a16:creationId xmlns:a16="http://schemas.microsoft.com/office/drawing/2014/main" id="{618F630E-E416-CF4A-8D94-C6293B55C327}"/>
              </a:ext>
            </a:extLst>
          </p:cNvPr>
          <p:cNvPicPr>
            <a:picLocks noChangeAspect="1"/>
          </p:cNvPicPr>
          <p:nvPr/>
        </p:nvPicPr>
        <p:blipFill>
          <a:blip r:embed="rId2"/>
          <a:stretch>
            <a:fillRect/>
          </a:stretch>
        </p:blipFill>
        <p:spPr>
          <a:xfrm>
            <a:off x="2201742" y="5223542"/>
            <a:ext cx="4847217" cy="855391"/>
          </a:xfrm>
          <a:prstGeom prst="rect">
            <a:avLst/>
          </a:prstGeom>
        </p:spPr>
      </p:pic>
      <p:sp>
        <p:nvSpPr>
          <p:cNvPr id="7" name="テキスト ボックス 2"/>
          <p:cNvSpPr txBox="1">
            <a:spLocks noChangeArrowheads="1"/>
          </p:cNvSpPr>
          <p:nvPr/>
        </p:nvSpPr>
        <p:spPr bwMode="auto">
          <a:xfrm>
            <a:off x="7572779" y="8295"/>
            <a:ext cx="1555200" cy="554400"/>
          </a:xfrm>
          <a:prstGeom prst="rect">
            <a:avLst/>
          </a:prstGeom>
          <a:solidFill>
            <a:srgbClr val="FFFFFF"/>
          </a:solidFill>
          <a:ln w="6350">
            <a:solidFill>
              <a:srgbClr val="000000"/>
            </a:solidFill>
            <a:miter lim="800000"/>
            <a:headEnd/>
            <a:tailEnd/>
          </a:ln>
        </p:spPr>
        <p:txBody>
          <a:bodyPr rot="0" vert="horz" wrap="square" lIns="74295" tIns="8890" rIns="74295" bIns="8890" anchor="t" anchorCtr="0" upright="1">
            <a:noAutofit/>
          </a:bodyPr>
          <a:lstStyle/>
          <a:p>
            <a:pPr algn="ctr">
              <a:spcBef>
                <a:spcPts val="180"/>
              </a:spcBef>
              <a:spcAft>
                <a:spcPts val="0"/>
              </a:spcAft>
            </a:pPr>
            <a:r>
              <a:rPr lang="ja-JP" sz="3200" kern="100" dirty="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資料</a:t>
            </a:r>
            <a:r>
              <a:rPr lang="ja-JP" altLang="en-US" sz="3200" kern="100" dirty="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５</a:t>
            </a:r>
            <a:endParaRPr lang="ja-JP" sz="14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500500" y="1682739"/>
            <a:ext cx="842079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n-ea"/>
                <a:ea typeface="+mn-ea"/>
                <a:cs typeface="HG丸ｺﾞｼｯｸM-PRO"/>
              </a:rPr>
              <a:t>食品衛生分野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食品衛生法に基づく検査業務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・食品添加物、残留農薬、アレルギー物質、遺伝子組換え食品、重金属、カビ毒、汚染物等の検査・研究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・栄養成分の試験検査</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医薬品分野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薬機法に基づく検査業務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latin typeface="+mn-ea"/>
              <a:ea typeface="+mn-ea"/>
              <a:cs typeface="HG丸ｺﾞｼｯｸM-PRO"/>
            </a:endParaRPr>
          </a:p>
          <a:p>
            <a:pPr marL="304800" indent="-304800"/>
            <a:r>
              <a:rPr lang="ja-JP" altLang="en-US" dirty="0">
                <a:latin typeface="+mn-ea"/>
                <a:ea typeface="+mn-ea"/>
                <a:cs typeface="HG丸ｺﾞｼｯｸM-PRO"/>
              </a:rPr>
              <a:t>・医薬品等の品質確保及び健康被害防止に関する検査・研究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・危険ドラッグに関する試験・研究</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生活環境分野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水道法に基づく検査業務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水道水等の微量有害物質の検査・研究</a:t>
            </a:r>
            <a:endParaRPr lang="en-US" altLang="ja-JP" dirty="0">
              <a:solidFill>
                <a:srgbClr val="000000"/>
              </a:solidFill>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環境中の放射能調査</a:t>
            </a:r>
            <a:endParaRPr lang="en-US" altLang="ja-JP" dirty="0">
              <a:solidFill>
                <a:srgbClr val="000000"/>
              </a:solidFill>
              <a:latin typeface="+mn-ea"/>
              <a:ea typeface="+mn-ea"/>
              <a:cs typeface="HG丸ｺﾞｼｯｸM-PRO"/>
            </a:endParaRPr>
          </a:p>
          <a:p>
            <a:pPr marL="342000" indent="-342000"/>
            <a:r>
              <a:rPr lang="ja-JP" altLang="en-US" dirty="0">
                <a:solidFill>
                  <a:srgbClr val="000000"/>
                </a:solidFill>
                <a:latin typeface="+mn-ea"/>
                <a:ea typeface="+mn-ea"/>
                <a:cs typeface="HG丸ｺﾞｼｯｸM-PRO"/>
              </a:rPr>
              <a:t>・環境微生物の検査、研究</a:t>
            </a:r>
            <a:endParaRPr lang="en-US" altLang="ja-JP" dirty="0">
              <a:solidFill>
                <a:srgbClr val="000000"/>
              </a:solidFill>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10</a:t>
            </a:fld>
            <a:endParaRPr lang="ja-JP" altLang="en-US" sz="1200" b="1" dirty="0">
              <a:latin typeface="Arial" charset="0"/>
              <a:ea typeface="Arial" charset="0"/>
              <a:cs typeface="Arial" charset="0"/>
            </a:endParaRPr>
          </a:p>
        </p:txBody>
      </p:sp>
      <p:pic>
        <p:nvPicPr>
          <p:cNvPr id="5" name="図 4"/>
          <p:cNvPicPr>
            <a:picLocks noChangeAspect="1"/>
          </p:cNvPicPr>
          <p:nvPr/>
        </p:nvPicPr>
        <p:blipFill>
          <a:blip r:embed="rId3"/>
          <a:stretch>
            <a:fillRect/>
          </a:stretch>
        </p:blipFill>
        <p:spPr>
          <a:xfrm>
            <a:off x="6120586" y="2518380"/>
            <a:ext cx="2578100" cy="1270000"/>
          </a:xfrm>
          <a:prstGeom prst="rect">
            <a:avLst/>
          </a:prstGeom>
        </p:spPr>
      </p:pic>
      <p:pic>
        <p:nvPicPr>
          <p:cNvPr id="6" name="図 5"/>
          <p:cNvPicPr>
            <a:picLocks noChangeAspect="1"/>
          </p:cNvPicPr>
          <p:nvPr/>
        </p:nvPicPr>
        <p:blipFill>
          <a:blip r:embed="rId4"/>
          <a:stretch>
            <a:fillRect/>
          </a:stretch>
        </p:blipFill>
        <p:spPr>
          <a:xfrm>
            <a:off x="5976851" y="4493813"/>
            <a:ext cx="2721835" cy="1793937"/>
          </a:xfrm>
          <a:prstGeom prst="rect">
            <a:avLst/>
          </a:prstGeom>
        </p:spPr>
      </p:pic>
      <p:sp>
        <p:nvSpPr>
          <p:cNvPr id="11"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衛生化学部の主な業務</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spTree>
    <p:extLst>
      <p:ext uri="{BB962C8B-B14F-4D97-AF65-F5344CB8AC3E}">
        <p14:creationId xmlns:p14="http://schemas.microsoft.com/office/powerpoint/2010/main" val="60595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5490" y="2071340"/>
            <a:ext cx="7847341" cy="4260141"/>
          </a:xfrm>
          <a:prstGeom prst="rect">
            <a:avLst/>
          </a:prstGeom>
          <a:noFill/>
        </p:spPr>
        <p:txBody>
          <a:bodyPr wrap="none" rtlCol="0">
            <a:spAutoFit/>
          </a:bodyPr>
          <a:lstStyle/>
          <a:p>
            <a:pPr>
              <a:lnSpc>
                <a:spcPts val="2500"/>
              </a:lnSpc>
            </a:pPr>
            <a:r>
              <a:rPr lang="ja-JP" altLang="en-US" dirty="0">
                <a:latin typeface="+mn-ea"/>
                <a:ea typeface="+mn-ea"/>
              </a:rPr>
              <a:t>○迅速かつ正確な検査の実施：</a:t>
            </a:r>
          </a:p>
          <a:p>
            <a:pPr marL="9525" indent="173038">
              <a:lnSpc>
                <a:spcPts val="2500"/>
              </a:lnSpc>
            </a:pPr>
            <a:r>
              <a:rPr lang="ja-JP" altLang="en-US" dirty="0">
                <a:latin typeface="+mn-ea"/>
              </a:rPr>
              <a:t>・</a:t>
            </a:r>
            <a:r>
              <a:rPr lang="en-US" altLang="ja-JP" dirty="0">
                <a:latin typeface="+mn-ea"/>
              </a:rPr>
              <a:t>G20</a:t>
            </a:r>
            <a:r>
              <a:rPr lang="ja-JP" altLang="en-US" dirty="0">
                <a:latin typeface="+mn-ea"/>
              </a:rPr>
              <a:t>大阪サミット関連施設食中毒対策事業</a:t>
            </a:r>
            <a:endParaRPr lang="en-US" altLang="ja-JP" dirty="0">
              <a:latin typeface="+mn-ea"/>
            </a:endParaRPr>
          </a:p>
          <a:p>
            <a:pPr marL="9525" indent="173038">
              <a:lnSpc>
                <a:spcPts val="2500"/>
              </a:lnSpc>
            </a:pPr>
            <a:r>
              <a:rPr lang="ja-JP" altLang="en-US" dirty="0">
                <a:latin typeface="+mn-ea"/>
                <a:ea typeface="+mn-ea"/>
              </a:rPr>
              <a:t>　麻しん・風しん急増に伴う検査　　　　　　　　　　　　　</a:t>
            </a:r>
            <a:endParaRPr lang="en-US" altLang="ja-JP" dirty="0">
              <a:latin typeface="+mn-ea"/>
              <a:ea typeface="+mn-ea"/>
            </a:endParaRPr>
          </a:p>
          <a:p>
            <a:pPr indent="182563">
              <a:lnSpc>
                <a:spcPts val="2500"/>
              </a:lnSpc>
            </a:pPr>
            <a:r>
              <a:rPr lang="ja-JP" altLang="en-US" dirty="0">
                <a:latin typeface="+mn-ea"/>
              </a:rPr>
              <a:t>・新型コロナウイルス検査への対応：リアルタイム</a:t>
            </a:r>
            <a:r>
              <a:rPr lang="en-US" altLang="ja-JP" dirty="0">
                <a:latin typeface="+mn-ea"/>
              </a:rPr>
              <a:t>PCR</a:t>
            </a:r>
            <a:r>
              <a:rPr lang="ja-JP" altLang="en-US" dirty="0">
                <a:latin typeface="+mn-ea"/>
              </a:rPr>
              <a:t>等検査機器の追加整備</a:t>
            </a:r>
            <a:endParaRPr lang="en-US" altLang="ja-JP" dirty="0">
              <a:latin typeface="+mn-ea"/>
            </a:endParaRPr>
          </a:p>
          <a:p>
            <a:pPr indent="182563">
              <a:lnSpc>
                <a:spcPts val="2500"/>
              </a:lnSpc>
            </a:pPr>
            <a:r>
              <a:rPr lang="ja-JP" altLang="en-US" dirty="0">
                <a:latin typeface="+mn-ea"/>
              </a:rPr>
              <a:t>　　　　　　　　　　　　　　　　　　　　　　　国立感染症研究所と連携し、検査を実施</a:t>
            </a:r>
            <a:endParaRPr lang="en-US" altLang="ja-JP" dirty="0">
              <a:latin typeface="+mn-ea"/>
            </a:endParaRPr>
          </a:p>
          <a:p>
            <a:pPr marL="9525" indent="173038">
              <a:lnSpc>
                <a:spcPts val="2500"/>
              </a:lnSpc>
            </a:pPr>
            <a:r>
              <a:rPr lang="ja-JP" altLang="en-US" dirty="0">
                <a:latin typeface="+mn-ea"/>
              </a:rPr>
              <a:t>・</a:t>
            </a:r>
            <a:r>
              <a:rPr lang="ja-JP" altLang="en-US" dirty="0">
                <a:latin typeface="+mn-ea"/>
                <a:ea typeface="+mn-ea"/>
              </a:rPr>
              <a:t>一元化施設の実施設計及び更新機器の予算確保</a:t>
            </a:r>
            <a:endParaRPr lang="en-US" altLang="ja-JP" dirty="0">
              <a:latin typeface="+mn-ea"/>
              <a:ea typeface="+mn-ea"/>
            </a:endParaRPr>
          </a:p>
          <a:p>
            <a:pPr marL="9525" indent="173038">
              <a:lnSpc>
                <a:spcPts val="2500"/>
              </a:lnSpc>
            </a:pPr>
            <a:r>
              <a:rPr lang="ja-JP" altLang="en-US" dirty="0">
                <a:latin typeface="+mn-ea"/>
                <a:ea typeface="+mn-ea"/>
              </a:rPr>
              <a:t>・収去検査業務の進捗管理：全て標準処理期間内に完了</a:t>
            </a:r>
            <a:endParaRPr lang="en-US" altLang="ja-JP" dirty="0">
              <a:latin typeface="+mn-ea"/>
              <a:ea typeface="+mn-ea"/>
            </a:endParaRPr>
          </a:p>
          <a:p>
            <a:pPr marL="9525" indent="173038">
              <a:lnSpc>
                <a:spcPts val="2500"/>
              </a:lnSpc>
            </a:pPr>
            <a:endParaRPr lang="ja-JP" altLang="en-US" dirty="0">
              <a:latin typeface="+mn-ea"/>
              <a:ea typeface="+mn-ea"/>
            </a:endParaRPr>
          </a:p>
          <a:p>
            <a:pPr>
              <a:lnSpc>
                <a:spcPts val="2500"/>
              </a:lnSpc>
            </a:pPr>
            <a:r>
              <a:rPr lang="ja-JP" altLang="en-US" dirty="0">
                <a:latin typeface="+mn-ea"/>
              </a:rPr>
              <a:t>○信頼性確保・保証業務の実施：</a:t>
            </a:r>
          </a:p>
          <a:p>
            <a:pPr>
              <a:lnSpc>
                <a:spcPts val="2500"/>
              </a:lnSpc>
            </a:pPr>
            <a:r>
              <a:rPr lang="ja-JP" altLang="en-US" dirty="0">
                <a:latin typeface="+mn-ea"/>
              </a:rPr>
              <a:t>　・各種試験検査ごとに内部監査等を実施し、必要に応じた改善措置を要請</a:t>
            </a:r>
            <a:endParaRPr lang="en-US" altLang="ja-JP" dirty="0">
              <a:latin typeface="+mn-ea"/>
            </a:endParaRPr>
          </a:p>
          <a:p>
            <a:pPr>
              <a:lnSpc>
                <a:spcPts val="2500"/>
              </a:lnSpc>
            </a:pPr>
            <a:r>
              <a:rPr lang="ja-JP" altLang="en-US" dirty="0">
                <a:latin typeface="+mn-ea"/>
              </a:rPr>
              <a:t>　・腸管出血性大腸菌検査：両センターにて同一菌株での内部精度管理を実施</a:t>
            </a:r>
            <a:endParaRPr lang="en-US" altLang="ja-JP" dirty="0">
              <a:latin typeface="+mn-ea"/>
            </a:endParaRPr>
          </a:p>
          <a:p>
            <a:pPr>
              <a:lnSpc>
                <a:spcPts val="2500"/>
              </a:lnSpc>
            </a:pPr>
            <a:r>
              <a:rPr lang="ja-JP" altLang="en-US" dirty="0">
                <a:latin typeface="+mn-ea"/>
              </a:rPr>
              <a:t>　・外部精度管理調査：理化学分野</a:t>
            </a:r>
            <a:r>
              <a:rPr lang="en-US" altLang="ja-JP" dirty="0">
                <a:latin typeface="+mn-ea"/>
              </a:rPr>
              <a:t>13</a:t>
            </a:r>
            <a:r>
              <a:rPr lang="ja-JP" altLang="en-US" dirty="0">
                <a:latin typeface="+mn-ea"/>
              </a:rPr>
              <a:t>件、微生物分野</a:t>
            </a:r>
            <a:r>
              <a:rPr lang="en-US" altLang="ja-JP" dirty="0">
                <a:latin typeface="+mn-ea"/>
              </a:rPr>
              <a:t>11</a:t>
            </a:r>
            <a:r>
              <a:rPr lang="ja-JP" altLang="en-US" dirty="0">
                <a:latin typeface="+mn-ea"/>
              </a:rPr>
              <a:t>件に参加</a:t>
            </a:r>
            <a:endParaRPr lang="en-US" altLang="ja-JP" dirty="0">
              <a:latin typeface="+mn-ea"/>
            </a:endParaRPr>
          </a:p>
          <a:p>
            <a:pPr>
              <a:lnSpc>
                <a:spcPts val="2500"/>
              </a:lnSpc>
            </a:pPr>
            <a:r>
              <a:rPr lang="ja-JP" altLang="en-US" dirty="0">
                <a:latin typeface="+mn-ea"/>
              </a:rPr>
              <a:t>　・ヒューマンエラー防止：研修実施、ポスター掲示</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11</a:t>
            </a:fld>
            <a:endParaRPr lang="ja-JP" altLang="en-US" sz="1200" b="1" dirty="0">
              <a:solidFill>
                <a:schemeClr val="tx1"/>
              </a:solidFill>
              <a:latin typeface="Arial" charset="0"/>
              <a:ea typeface="Arial" charset="0"/>
              <a:cs typeface="Arial" charset="0"/>
            </a:endParaRPr>
          </a:p>
        </p:txBody>
      </p:sp>
      <p:sp>
        <p:nvSpPr>
          <p:cNvPr id="3" name="正方形/長方形 2"/>
          <p:cNvSpPr/>
          <p:nvPr/>
        </p:nvSpPr>
        <p:spPr>
          <a:xfrm>
            <a:off x="50400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大項目番号</a:t>
            </a: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1</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(3) </a:t>
            </a:r>
            <a:r>
              <a:rPr lang="ja-JP" altLang="en-US" sz="1400" b="1" dirty="0">
                <a:solidFill>
                  <a:schemeClr val="tx1"/>
                </a:solidFill>
                <a:latin typeface="MS PGothic" panose="020B0600070205080204" pitchFamily="34" charset="-128"/>
                <a:ea typeface="MS PGothic" panose="020B0600070205080204" pitchFamily="34" charset="-128"/>
              </a:rPr>
              <a:t>試験検査機能の充実</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令和元事業年度業務実績の概要</a:t>
            </a:r>
          </a:p>
        </p:txBody>
      </p:sp>
      <p:sp>
        <p:nvSpPr>
          <p:cNvPr id="5" name="テキスト ボックス 4"/>
          <p:cNvSpPr txBox="1"/>
          <p:nvPr/>
        </p:nvSpPr>
        <p:spPr>
          <a:xfrm>
            <a:off x="6108094" y="2095034"/>
            <a:ext cx="2612573" cy="338554"/>
          </a:xfrm>
          <a:prstGeom prst="rect">
            <a:avLst/>
          </a:prstGeom>
          <a:noFill/>
        </p:spPr>
        <p:txBody>
          <a:bodyPr wrap="square" rtlCol="0">
            <a:spAutoFit/>
          </a:bodyPr>
          <a:lstStyle/>
          <a:p>
            <a:r>
              <a:rPr lang="ja-JP" altLang="en-US" sz="1600" dirty="0">
                <a:solidFill>
                  <a:srgbClr val="FF0000"/>
                </a:solidFill>
                <a:latin typeface="+mn-ea"/>
              </a:rPr>
              <a:t>両センターが一体となり実施</a:t>
            </a:r>
            <a:endParaRPr kumimoji="1" lang="ja-JP" altLang="en-US" sz="1600" dirty="0">
              <a:solidFill>
                <a:srgbClr val="FF0000"/>
              </a:solidFill>
            </a:endParaRPr>
          </a:p>
        </p:txBody>
      </p:sp>
      <p:sp>
        <p:nvSpPr>
          <p:cNvPr id="6" name="正方形/長方形 5"/>
          <p:cNvSpPr/>
          <p:nvPr/>
        </p:nvSpPr>
        <p:spPr>
          <a:xfrm>
            <a:off x="504000" y="2442639"/>
            <a:ext cx="7580456" cy="1274228"/>
          </a:xfrm>
          <a:prstGeom prst="rect">
            <a:avLst/>
          </a:prstGeom>
          <a:noFill/>
          <a:ln w="1905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曲折矢印 6"/>
          <p:cNvSpPr/>
          <p:nvPr/>
        </p:nvSpPr>
        <p:spPr>
          <a:xfrm>
            <a:off x="5791200" y="2209800"/>
            <a:ext cx="381000" cy="232839"/>
          </a:xfrm>
          <a:prstGeom prst="ben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rot="-1800000">
            <a:off x="98985" y="253643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6" name="テキスト ボックス 15"/>
          <p:cNvSpPr txBox="1"/>
          <p:nvPr/>
        </p:nvSpPr>
        <p:spPr>
          <a:xfrm rot="-1800000">
            <a:off x="107526" y="3034649"/>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Tree>
    <p:extLst>
      <p:ext uri="{BB962C8B-B14F-4D97-AF65-F5344CB8AC3E}">
        <p14:creationId xmlns:p14="http://schemas.microsoft.com/office/powerpoint/2010/main" val="2949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2381" y="2170847"/>
            <a:ext cx="8237179" cy="1654107"/>
          </a:xfrm>
          <a:prstGeom prst="rect">
            <a:avLst/>
          </a:prstGeom>
          <a:noFill/>
        </p:spPr>
        <p:txBody>
          <a:bodyPr wrap="square" rtlCol="0">
            <a:spAutoFit/>
          </a:bodyPr>
          <a:lstStyle/>
          <a:p>
            <a:pPr>
              <a:lnSpc>
                <a:spcPts val="2500"/>
              </a:lnSpc>
            </a:pPr>
            <a:r>
              <a:rPr lang="ja-JP" altLang="ja-JP" dirty="0">
                <a:latin typeface="+mn-ea"/>
                <a:ea typeface="+mn-ea"/>
              </a:rPr>
              <a:t>・施設一元化へ向けて、両センターにまたがる調査研究課題を集約</a:t>
            </a:r>
            <a:endParaRPr lang="en-US" altLang="ja-JP" dirty="0">
              <a:latin typeface="+mn-ea"/>
              <a:ea typeface="+mn-ea"/>
            </a:endParaRPr>
          </a:p>
          <a:p>
            <a:pPr>
              <a:lnSpc>
                <a:spcPts val="2500"/>
              </a:lnSpc>
            </a:pPr>
            <a:r>
              <a:rPr lang="ja-JP" altLang="ja-JP" dirty="0">
                <a:latin typeface="+mn-ea"/>
                <a:ea typeface="+mn-ea"/>
              </a:rPr>
              <a:t>・重点研究課題</a:t>
            </a:r>
            <a:r>
              <a:rPr lang="ja-JP" altLang="en-US" dirty="0">
                <a:latin typeface="+mn-ea"/>
                <a:ea typeface="+mn-ea"/>
              </a:rPr>
              <a:t>の選定</a:t>
            </a:r>
            <a:r>
              <a:rPr lang="ja-JP" altLang="en-US" dirty="0">
                <a:latin typeface="+mn-ea"/>
              </a:rPr>
              <a:t>（</a:t>
            </a:r>
            <a:r>
              <a:rPr lang="en-US" altLang="ja-JP" dirty="0">
                <a:latin typeface="+mn-ea"/>
              </a:rPr>
              <a:t>3</a:t>
            </a:r>
            <a:r>
              <a:rPr lang="ja-JP" altLang="en-US" dirty="0">
                <a:latin typeface="+mn-ea"/>
              </a:rPr>
              <a:t>題）、</a:t>
            </a:r>
            <a:r>
              <a:rPr lang="ja-JP" altLang="en-US" dirty="0">
                <a:latin typeface="+mn-ea"/>
                <a:ea typeface="+mn-ea"/>
              </a:rPr>
              <a:t>推進：</a:t>
            </a:r>
            <a:r>
              <a:rPr lang="en-US" altLang="ja-JP" dirty="0">
                <a:latin typeface="+mn-ea"/>
                <a:ea typeface="+mn-ea"/>
              </a:rPr>
              <a:t>RS</a:t>
            </a:r>
            <a:r>
              <a:rPr lang="ja-JP" altLang="en-US" dirty="0">
                <a:latin typeface="+mn-ea"/>
                <a:ea typeface="+mn-ea"/>
              </a:rPr>
              <a:t>ウイルス、百日咳、健康危機物質</a:t>
            </a:r>
            <a:endParaRPr lang="en-US" altLang="ja-JP" dirty="0">
              <a:latin typeface="+mn-ea"/>
              <a:ea typeface="+mn-ea"/>
            </a:endParaRPr>
          </a:p>
          <a:p>
            <a:pPr>
              <a:lnSpc>
                <a:spcPts val="2500"/>
              </a:lnSpc>
            </a:pPr>
            <a:r>
              <a:rPr lang="ja-JP" altLang="ja-JP" dirty="0">
                <a:latin typeface="+mn-ea"/>
                <a:ea typeface="+mn-ea"/>
              </a:rPr>
              <a:t>・外部有識者による調査研究評価</a:t>
            </a:r>
            <a:r>
              <a:rPr lang="ja-JP" altLang="en-US" dirty="0">
                <a:latin typeface="+mn-ea"/>
                <a:ea typeface="+mn-ea"/>
              </a:rPr>
              <a:t>：</a:t>
            </a:r>
            <a:r>
              <a:rPr lang="ja-JP" altLang="ja-JP" dirty="0">
                <a:latin typeface="+mn-ea"/>
                <a:ea typeface="+mn-ea"/>
              </a:rPr>
              <a:t>総合評価は平均</a:t>
            </a:r>
            <a:r>
              <a:rPr lang="en-US" altLang="ja-JP" dirty="0">
                <a:latin typeface="+mn-ea"/>
                <a:ea typeface="+mn-ea"/>
              </a:rPr>
              <a:t>3.64</a:t>
            </a:r>
            <a:r>
              <a:rPr lang="ja-JP" altLang="ja-JP" dirty="0">
                <a:latin typeface="+mn-ea"/>
                <a:ea typeface="+mn-ea"/>
              </a:rPr>
              <a:t>（</a:t>
            </a:r>
            <a:r>
              <a:rPr lang="en-US" altLang="ja-JP" dirty="0">
                <a:latin typeface="+mn-ea"/>
                <a:ea typeface="+mn-ea"/>
              </a:rPr>
              <a:t>5</a:t>
            </a:r>
            <a:r>
              <a:rPr lang="ja-JP" altLang="ja-JP" dirty="0">
                <a:latin typeface="+mn-ea"/>
                <a:ea typeface="+mn-ea"/>
              </a:rPr>
              <a:t>段階評価</a:t>
            </a:r>
            <a:r>
              <a:rPr lang="ja-JP" altLang="en-US" dirty="0">
                <a:latin typeface="+mn-ea"/>
                <a:ea typeface="+mn-ea"/>
              </a:rPr>
              <a:t>）</a:t>
            </a:r>
            <a:endParaRPr lang="en-US" altLang="ja-JP" dirty="0">
              <a:latin typeface="+mn-ea"/>
              <a:ea typeface="+mn-ea"/>
            </a:endParaRPr>
          </a:p>
          <a:p>
            <a:pPr>
              <a:lnSpc>
                <a:spcPts val="2500"/>
              </a:lnSpc>
            </a:pPr>
            <a:r>
              <a:rPr lang="ja-JP" altLang="ja-JP" dirty="0">
                <a:latin typeface="+mn-ea"/>
                <a:ea typeface="+mn-ea"/>
              </a:rPr>
              <a:t>・外部</a:t>
            </a:r>
            <a:r>
              <a:rPr lang="ja-JP" altLang="en-US" dirty="0">
                <a:latin typeface="+mn-ea"/>
                <a:ea typeface="+mn-ea"/>
              </a:rPr>
              <a:t>研究資金獲得支援：法人内で採択実績のある計画書の公表、アドバイス周知</a:t>
            </a:r>
            <a:endParaRPr lang="ja-JP" altLang="ja-JP" dirty="0">
              <a:solidFill>
                <a:srgbClr val="FF0000"/>
              </a:solidFill>
              <a:latin typeface="+mn-ea"/>
              <a:ea typeface="+mn-ea"/>
            </a:endParaRPr>
          </a:p>
          <a:p>
            <a:pPr>
              <a:lnSpc>
                <a:spcPts val="2500"/>
              </a:lnSpc>
            </a:pPr>
            <a:r>
              <a:rPr lang="ja-JP" altLang="ja-JP" dirty="0">
                <a:latin typeface="+mn-ea"/>
                <a:ea typeface="+mn-ea"/>
              </a:rPr>
              <a:t>・学術分野</a:t>
            </a:r>
            <a:r>
              <a:rPr lang="ja-JP" altLang="en-US" dirty="0">
                <a:latin typeface="+mn-ea"/>
                <a:ea typeface="+mn-ea"/>
              </a:rPr>
              <a:t>、</a:t>
            </a:r>
            <a:r>
              <a:rPr lang="ja-JP" altLang="ja-JP" dirty="0">
                <a:latin typeface="+mn-ea"/>
                <a:ea typeface="+mn-ea"/>
              </a:rPr>
              <a:t>産業界等</a:t>
            </a:r>
            <a:r>
              <a:rPr lang="ja-JP" altLang="en-US" dirty="0">
                <a:latin typeface="+mn-ea"/>
                <a:ea typeface="+mn-ea"/>
              </a:rPr>
              <a:t>連携：</a:t>
            </a:r>
            <a:r>
              <a:rPr lang="ja-JP" altLang="ja-JP" dirty="0">
                <a:latin typeface="+mn-ea"/>
                <a:ea typeface="+mn-ea"/>
              </a:rPr>
              <a:t>受託研究</a:t>
            </a:r>
            <a:r>
              <a:rPr lang="ja-JP" altLang="en-US" dirty="0">
                <a:latin typeface="+mn-ea"/>
                <a:ea typeface="+mn-ea"/>
              </a:rPr>
              <a:t>（</a:t>
            </a:r>
            <a:r>
              <a:rPr lang="en-US" altLang="ja-JP" dirty="0">
                <a:latin typeface="+mn-ea"/>
                <a:ea typeface="+mn-ea"/>
              </a:rPr>
              <a:t>16</a:t>
            </a:r>
            <a:r>
              <a:rPr lang="ja-JP" altLang="ja-JP" dirty="0">
                <a:latin typeface="+mn-ea"/>
                <a:ea typeface="+mn-ea"/>
              </a:rPr>
              <a:t>件</a:t>
            </a:r>
            <a:r>
              <a:rPr lang="ja-JP" altLang="en-US" dirty="0">
                <a:latin typeface="+mn-ea"/>
                <a:ea typeface="+mn-ea"/>
              </a:rPr>
              <a:t>）</a:t>
            </a:r>
            <a:r>
              <a:rPr lang="ja-JP" altLang="ja-JP" dirty="0">
                <a:latin typeface="+mn-ea"/>
                <a:ea typeface="+mn-ea"/>
              </a:rPr>
              <a:t>、共同研究</a:t>
            </a:r>
            <a:r>
              <a:rPr lang="ja-JP" altLang="en-US" dirty="0">
                <a:latin typeface="+mn-ea"/>
                <a:ea typeface="+mn-ea"/>
              </a:rPr>
              <a:t>（</a:t>
            </a:r>
            <a:r>
              <a:rPr lang="en-US" altLang="ja-JP" dirty="0">
                <a:latin typeface="+mn-ea"/>
                <a:ea typeface="+mn-ea"/>
              </a:rPr>
              <a:t>23</a:t>
            </a:r>
            <a:r>
              <a:rPr lang="ja-JP" altLang="ja-JP" dirty="0">
                <a:latin typeface="+mn-ea"/>
                <a:ea typeface="+mn-ea"/>
              </a:rPr>
              <a:t>件</a:t>
            </a:r>
            <a:r>
              <a:rPr lang="ja-JP" altLang="en-US" dirty="0">
                <a:latin typeface="+mn-ea"/>
                <a:ea typeface="+mn-ea"/>
              </a:rPr>
              <a:t>）の</a:t>
            </a:r>
            <a:r>
              <a:rPr lang="ja-JP" altLang="ja-JP" dirty="0">
                <a:latin typeface="+mn-ea"/>
                <a:ea typeface="+mn-ea"/>
              </a:rPr>
              <a:t>実施</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12</a:t>
            </a:fld>
            <a:endParaRPr lang="ja-JP" altLang="en-US" sz="1200" b="1" dirty="0">
              <a:solidFill>
                <a:schemeClr val="tx1"/>
              </a:solidFill>
              <a:latin typeface="Arial" charset="0"/>
              <a:ea typeface="Arial" charset="0"/>
              <a:cs typeface="Arial" charset="0"/>
            </a:endParaRPr>
          </a:p>
        </p:txBody>
      </p:sp>
      <p:sp>
        <p:nvSpPr>
          <p:cNvPr id="11" name="二等辺三角形 3"/>
          <p:cNvSpPr/>
          <p:nvPr/>
        </p:nvSpPr>
        <p:spPr>
          <a:xfrm rot="5400000">
            <a:off x="3810284" y="5437674"/>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2094384920"/>
              </p:ext>
            </p:extLst>
          </p:nvPr>
        </p:nvGraphicFramePr>
        <p:xfrm>
          <a:off x="608330" y="4815314"/>
          <a:ext cx="3372478" cy="1305335"/>
        </p:xfrm>
        <a:graphic>
          <a:graphicData uri="http://schemas.openxmlformats.org/drawingml/2006/table">
            <a:tbl>
              <a:tblPr bandRow="1">
                <a:tableStyleId>{5C22544A-7EE6-4342-B048-85BDC9FD1C3A}</a:tableStyleId>
              </a:tblPr>
              <a:tblGrid>
                <a:gridCol w="1300789">
                  <a:extLst>
                    <a:ext uri="{9D8B030D-6E8A-4147-A177-3AD203B41FA5}">
                      <a16:colId xmlns:a16="http://schemas.microsoft.com/office/drawing/2014/main" val="20002"/>
                    </a:ext>
                  </a:extLst>
                </a:gridCol>
                <a:gridCol w="1021280">
                  <a:extLst>
                    <a:ext uri="{9D8B030D-6E8A-4147-A177-3AD203B41FA5}">
                      <a16:colId xmlns:a16="http://schemas.microsoft.com/office/drawing/2014/main" val="20000"/>
                    </a:ext>
                  </a:extLst>
                </a:gridCol>
                <a:gridCol w="1050409">
                  <a:extLst>
                    <a:ext uri="{9D8B030D-6E8A-4147-A177-3AD203B41FA5}">
                      <a16:colId xmlns:a16="http://schemas.microsoft.com/office/drawing/2014/main" val="20001"/>
                    </a:ext>
                  </a:extLst>
                </a:gridCol>
              </a:tblGrid>
              <a:tr h="255825">
                <a:tc gridSpan="3">
                  <a:txBody>
                    <a:bodyPr/>
                    <a:lstStyle/>
                    <a:p>
                      <a:pPr algn="ctr"/>
                      <a:r>
                        <a:rPr kumimoji="1" lang="ja-JP" altLang="en-US" sz="1400" b="1" dirty="0">
                          <a:latin typeface="+mn-ea"/>
                          <a:ea typeface="+mn-ea"/>
                        </a:rPr>
                        <a:t>数値目標</a:t>
                      </a:r>
                    </a:p>
                  </a:txBody>
                  <a:tcPr anchor="ct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55825">
                <a:tc>
                  <a:txBody>
                    <a:bodyPr/>
                    <a:lstStyle/>
                    <a:p>
                      <a:pPr algn="ctr"/>
                      <a:endParaRPr kumimoji="1" lang="ja-JP" altLang="en-US" sz="1400" b="1" dirty="0">
                        <a:latin typeface="+mn-ea"/>
                        <a:ea typeface="+mn-ea"/>
                      </a:endParaRPr>
                    </a:p>
                  </a:txBody>
                  <a:tcPr anchor="ctr"/>
                </a:tc>
                <a:tc>
                  <a:txBody>
                    <a:bodyPr/>
                    <a:lstStyle/>
                    <a:p>
                      <a:pPr algn="ctr"/>
                      <a:r>
                        <a:rPr kumimoji="1" lang="ja-JP" altLang="en-US" sz="1400" b="1" dirty="0">
                          <a:latin typeface="+mn-ea"/>
                          <a:ea typeface="+mn-ea"/>
                        </a:rPr>
                        <a:t>単年度</a:t>
                      </a:r>
                    </a:p>
                  </a:txBody>
                  <a:tcPr anchor="ctr"/>
                </a:tc>
                <a:tc>
                  <a:txBody>
                    <a:bodyPr/>
                    <a:lstStyle/>
                    <a:p>
                      <a:pPr algn="ctr"/>
                      <a:r>
                        <a:rPr kumimoji="1" lang="en-US" altLang="ja-JP" sz="1400" b="1" dirty="0">
                          <a:latin typeface="+mn-ea"/>
                          <a:ea typeface="+mn-ea"/>
                        </a:rPr>
                        <a:t>5</a:t>
                      </a:r>
                      <a:r>
                        <a:rPr kumimoji="1" lang="ja-JP" altLang="en-US" sz="1400" b="1" dirty="0">
                          <a:latin typeface="+mn-ea"/>
                          <a:ea typeface="+mn-ea"/>
                        </a:rPr>
                        <a:t>か年</a:t>
                      </a:r>
                    </a:p>
                  </a:txBody>
                  <a:tcPr anchor="ctr"/>
                </a:tc>
                <a:extLst>
                  <a:ext uri="{0D108BD9-81ED-4DB2-BD59-A6C34878D82A}">
                    <a16:rowId xmlns:a16="http://schemas.microsoft.com/office/drawing/2014/main" val="10001"/>
                  </a:ext>
                </a:extLst>
              </a:tr>
              <a:tr h="390935">
                <a:tc>
                  <a:txBody>
                    <a:bodyPr/>
                    <a:lstStyle/>
                    <a:p>
                      <a:pPr algn="ctr"/>
                      <a:r>
                        <a:rPr kumimoji="1" lang="ja-JP" altLang="en-US" sz="1400" b="1" dirty="0">
                          <a:latin typeface="+mn-ea"/>
                          <a:ea typeface="+mn-ea"/>
                        </a:rPr>
                        <a:t>成果発表</a:t>
                      </a:r>
                    </a:p>
                  </a:txBody>
                  <a:tcPr anchor="ctr"/>
                </a:tc>
                <a:tc>
                  <a:txBody>
                    <a:bodyPr/>
                    <a:lstStyle/>
                    <a:p>
                      <a:pPr algn="ctr"/>
                      <a:r>
                        <a:rPr kumimoji="1" lang="en-US" altLang="ja-JP" sz="1400" b="1" dirty="0">
                          <a:latin typeface="+mn-ea"/>
                          <a:ea typeface="+mn-ea"/>
                        </a:rPr>
                        <a:t>76</a:t>
                      </a:r>
                      <a:r>
                        <a:rPr kumimoji="1" lang="ja-JP" altLang="en-US" sz="1400" b="1" dirty="0">
                          <a:latin typeface="+mn-ea"/>
                          <a:ea typeface="+mn-ea"/>
                        </a:rPr>
                        <a:t>件以上</a:t>
                      </a:r>
                    </a:p>
                  </a:txBody>
                  <a:tcPr anchor="ctr"/>
                </a:tc>
                <a:tc>
                  <a:txBody>
                    <a:bodyPr/>
                    <a:lstStyle/>
                    <a:p>
                      <a:pPr algn="ctr"/>
                      <a:r>
                        <a:rPr kumimoji="1" lang="en-US" altLang="ja-JP" sz="1400" b="1" dirty="0">
                          <a:latin typeface="+mn-ea"/>
                          <a:ea typeface="+mn-ea"/>
                        </a:rPr>
                        <a:t>380</a:t>
                      </a:r>
                      <a:r>
                        <a:rPr kumimoji="1" lang="ja-JP" altLang="en-US" sz="1400" b="1" dirty="0">
                          <a:latin typeface="+mn-ea"/>
                          <a:ea typeface="+mn-ea"/>
                        </a:rPr>
                        <a:t>件以上</a:t>
                      </a:r>
                    </a:p>
                  </a:txBody>
                  <a:tcPr anchor="ctr"/>
                </a:tc>
                <a:extLst>
                  <a:ext uri="{0D108BD9-81ED-4DB2-BD59-A6C34878D82A}">
                    <a16:rowId xmlns:a16="http://schemas.microsoft.com/office/drawing/2014/main" val="10002"/>
                  </a:ext>
                </a:extLst>
              </a:tr>
              <a:tr h="255825">
                <a:tc>
                  <a:txBody>
                    <a:bodyPr/>
                    <a:lstStyle/>
                    <a:p>
                      <a:pPr algn="ctr"/>
                      <a:r>
                        <a:rPr kumimoji="1" lang="ja-JP" altLang="en-US" sz="1400" b="1" dirty="0">
                          <a:latin typeface="+mn-ea"/>
                          <a:ea typeface="+mn-ea"/>
                        </a:rPr>
                        <a:t>外部資金応募</a:t>
                      </a:r>
                    </a:p>
                  </a:txBody>
                  <a:tcPr anchor="ctr"/>
                </a:tc>
                <a:tc>
                  <a:txBody>
                    <a:bodyPr/>
                    <a:lstStyle/>
                    <a:p>
                      <a:pPr algn="ctr"/>
                      <a:r>
                        <a:rPr kumimoji="1" lang="en-US" altLang="ja-JP" sz="1400" b="1" dirty="0">
                          <a:latin typeface="+mn-ea"/>
                          <a:ea typeface="+mn-ea"/>
                        </a:rPr>
                        <a:t>40</a:t>
                      </a:r>
                      <a:r>
                        <a:rPr kumimoji="1" lang="ja-JP" altLang="en-US" sz="1400" b="1" dirty="0">
                          <a:latin typeface="+mn-ea"/>
                          <a:ea typeface="+mn-ea"/>
                        </a:rPr>
                        <a:t>件以上</a:t>
                      </a:r>
                    </a:p>
                  </a:txBody>
                  <a:tcPr anchor="ctr"/>
                </a:tc>
                <a:tc>
                  <a:txBody>
                    <a:bodyPr/>
                    <a:lstStyle/>
                    <a:p>
                      <a:pPr algn="ctr"/>
                      <a:r>
                        <a:rPr kumimoji="1" lang="en-US" altLang="ja-JP" sz="1400" b="1" dirty="0">
                          <a:latin typeface="+mn-ea"/>
                          <a:ea typeface="+mn-ea"/>
                        </a:rPr>
                        <a:t>200</a:t>
                      </a:r>
                      <a:r>
                        <a:rPr kumimoji="1" lang="ja-JP" altLang="en-US" sz="1400" b="1" dirty="0">
                          <a:latin typeface="+mn-ea"/>
                          <a:ea typeface="+mn-ea"/>
                        </a:rPr>
                        <a:t>件以上</a:t>
                      </a:r>
                    </a:p>
                  </a:txBody>
                  <a:tcPr anchor="ct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16026273"/>
              </p:ext>
            </p:extLst>
          </p:nvPr>
        </p:nvGraphicFramePr>
        <p:xfrm>
          <a:off x="4683761" y="5038564"/>
          <a:ext cx="3975383" cy="1072193"/>
        </p:xfrm>
        <a:graphic>
          <a:graphicData uri="http://schemas.openxmlformats.org/drawingml/2006/table">
            <a:tbl>
              <a:tblPr bandRow="1">
                <a:tableStyleId>{5C22544A-7EE6-4342-B048-85BDC9FD1C3A}</a:tableStyleId>
              </a:tblPr>
              <a:tblGrid>
                <a:gridCol w="1284923">
                  <a:extLst>
                    <a:ext uri="{9D8B030D-6E8A-4147-A177-3AD203B41FA5}">
                      <a16:colId xmlns:a16="http://schemas.microsoft.com/office/drawing/2014/main" val="20003"/>
                    </a:ext>
                  </a:extLst>
                </a:gridCol>
                <a:gridCol w="672615">
                  <a:extLst>
                    <a:ext uri="{9D8B030D-6E8A-4147-A177-3AD203B41FA5}">
                      <a16:colId xmlns:a16="http://schemas.microsoft.com/office/drawing/2014/main" val="20000"/>
                    </a:ext>
                  </a:extLst>
                </a:gridCol>
                <a:gridCol w="672615">
                  <a:extLst>
                    <a:ext uri="{9D8B030D-6E8A-4147-A177-3AD203B41FA5}">
                      <a16:colId xmlns:a16="http://schemas.microsoft.com/office/drawing/2014/main" val="20001"/>
                    </a:ext>
                  </a:extLst>
                </a:gridCol>
                <a:gridCol w="672615">
                  <a:extLst>
                    <a:ext uri="{9D8B030D-6E8A-4147-A177-3AD203B41FA5}">
                      <a16:colId xmlns:a16="http://schemas.microsoft.com/office/drawing/2014/main" val="20004"/>
                    </a:ext>
                  </a:extLst>
                </a:gridCol>
                <a:gridCol w="672615">
                  <a:extLst>
                    <a:ext uri="{9D8B030D-6E8A-4147-A177-3AD203B41FA5}">
                      <a16:colId xmlns:a16="http://schemas.microsoft.com/office/drawing/2014/main" val="20002"/>
                    </a:ext>
                  </a:extLst>
                </a:gridCol>
              </a:tblGrid>
              <a:tr h="353566">
                <a:tc>
                  <a:txBody>
                    <a:bodyPr/>
                    <a:lstStyle/>
                    <a:p>
                      <a:pPr algn="ct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H29</a:t>
                      </a: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H30</a:t>
                      </a: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R1</a:t>
                      </a:r>
                      <a:endParaRPr kumimoji="1" lang="ja-JP" altLang="en-US" sz="1400" b="1" dirty="0">
                        <a:latin typeface="+mn-ea"/>
                        <a:ea typeface="+mn-ea"/>
                      </a:endParaRPr>
                    </a:p>
                  </a:txBody>
                  <a:tcPr anchor="ctr"/>
                </a:tc>
                <a:tc>
                  <a:txBody>
                    <a:bodyPr/>
                    <a:lstStyle/>
                    <a:p>
                      <a:pPr algn="ctr"/>
                      <a:r>
                        <a:rPr kumimoji="1" lang="ja-JP" altLang="en-US" sz="1400" b="1" dirty="0">
                          <a:latin typeface="+mn-ea"/>
                          <a:ea typeface="+mn-ea"/>
                        </a:rPr>
                        <a:t>合計</a:t>
                      </a:r>
                    </a:p>
                  </a:txBody>
                  <a:tcPr anchor="ctr"/>
                </a:tc>
                <a:extLst>
                  <a:ext uri="{0D108BD9-81ED-4DB2-BD59-A6C34878D82A}">
                    <a16:rowId xmlns:a16="http://schemas.microsoft.com/office/drawing/2014/main" val="10000"/>
                  </a:ext>
                </a:extLst>
              </a:tr>
              <a:tr h="367645">
                <a:tc>
                  <a:txBody>
                    <a:bodyPr/>
                    <a:lstStyle/>
                    <a:p>
                      <a:pPr algn="ctr"/>
                      <a:r>
                        <a:rPr kumimoji="1" lang="ja-JP" altLang="en-US" sz="1400" b="1" dirty="0">
                          <a:latin typeface="+mn-ea"/>
                          <a:ea typeface="+mn-ea"/>
                        </a:rPr>
                        <a:t>成果発表</a:t>
                      </a:r>
                    </a:p>
                  </a:txBody>
                  <a:tcPr anchor="ctr"/>
                </a:tc>
                <a:tc>
                  <a:txBody>
                    <a:bodyPr/>
                    <a:lstStyle/>
                    <a:p>
                      <a:pPr algn="ctr"/>
                      <a:r>
                        <a:rPr kumimoji="1" lang="en-US" altLang="ja-JP" sz="1400" b="1" dirty="0">
                          <a:latin typeface="+mn-ea"/>
                          <a:ea typeface="+mn-ea"/>
                        </a:rPr>
                        <a:t>102</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79</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121</a:t>
                      </a:r>
                      <a:r>
                        <a:rPr kumimoji="1" lang="ja-JP" altLang="en-US" sz="1400" b="1" dirty="0">
                          <a:latin typeface="+mn-ea"/>
                          <a:ea typeface="+mn-ea"/>
                        </a:rPr>
                        <a:t>件</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302</a:t>
                      </a:r>
                      <a:r>
                        <a:rPr kumimoji="1" lang="ja-JP" altLang="en-US" sz="1400" b="1" dirty="0">
                          <a:latin typeface="+mn-ea"/>
                          <a:ea typeface="+mn-ea"/>
                        </a:rPr>
                        <a:t>件</a:t>
                      </a:r>
                    </a:p>
                  </a:txBody>
                  <a:tcPr anchor="ctr"/>
                </a:tc>
                <a:extLst>
                  <a:ext uri="{0D108BD9-81ED-4DB2-BD59-A6C34878D82A}">
                    <a16:rowId xmlns:a16="http://schemas.microsoft.com/office/drawing/2014/main" val="10001"/>
                  </a:ext>
                </a:extLst>
              </a:tr>
              <a:tr h="350982">
                <a:tc>
                  <a:txBody>
                    <a:bodyPr/>
                    <a:lstStyle/>
                    <a:p>
                      <a:pPr algn="ctr"/>
                      <a:r>
                        <a:rPr kumimoji="1" lang="ja-JP" altLang="en-US" sz="1400" b="1" dirty="0">
                          <a:latin typeface="+mn-ea"/>
                          <a:ea typeface="+mn-ea"/>
                        </a:rPr>
                        <a:t>外部資金応募</a:t>
                      </a:r>
                    </a:p>
                  </a:txBody>
                  <a:tcPr anchor="ctr"/>
                </a:tc>
                <a:tc>
                  <a:txBody>
                    <a:bodyPr/>
                    <a:lstStyle/>
                    <a:p>
                      <a:pPr algn="ctr"/>
                      <a:r>
                        <a:rPr kumimoji="1" lang="en-US" altLang="ja-JP" sz="1400" b="1" dirty="0">
                          <a:latin typeface="+mn-ea"/>
                          <a:ea typeface="+mn-ea"/>
                        </a:rPr>
                        <a:t>72</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67</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63</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202</a:t>
                      </a:r>
                      <a:r>
                        <a:rPr kumimoji="1" lang="ja-JP" altLang="en-US" sz="1400" b="1" dirty="0">
                          <a:latin typeface="+mn-ea"/>
                          <a:ea typeface="+mn-ea"/>
                        </a:rPr>
                        <a:t>件</a:t>
                      </a:r>
                    </a:p>
                  </a:txBody>
                  <a:tcPr anchor="ctr"/>
                </a:tc>
                <a:extLst>
                  <a:ext uri="{0D108BD9-81ED-4DB2-BD59-A6C34878D82A}">
                    <a16:rowId xmlns:a16="http://schemas.microsoft.com/office/drawing/2014/main" val="10002"/>
                  </a:ext>
                </a:extLst>
              </a:tr>
            </a:tbl>
          </a:graphicData>
        </a:graphic>
      </p:graphicFrame>
      <p:sp>
        <p:nvSpPr>
          <p:cNvPr id="10" name="正方形/長方形 9">
            <a:extLst>
              <a:ext uri="{FF2B5EF4-FFF2-40B4-BE49-F238E27FC236}">
                <a16:creationId xmlns:a16="http://schemas.microsoft.com/office/drawing/2014/main" id="{82780903-B460-3245-84BB-ABE8E4A76ADD}"/>
              </a:ext>
            </a:extLst>
          </p:cNvPr>
          <p:cNvSpPr/>
          <p:nvPr/>
        </p:nvSpPr>
        <p:spPr>
          <a:xfrm>
            <a:off x="50238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latin typeface="MS PGothic" panose="020B0600070205080204" pitchFamily="34" charset="-128"/>
                <a:ea typeface="MS PGothic" panose="020B0600070205080204" pitchFamily="34" charset="-128"/>
                <a:cs typeface="Times New Roman" charset="0"/>
              </a:rPr>
              <a:t>2</a:t>
            </a: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(4) </a:t>
            </a:r>
            <a:r>
              <a:rPr lang="ja-JP" altLang="en-US" sz="1400" b="1" dirty="0">
                <a:solidFill>
                  <a:schemeClr val="tx1"/>
                </a:solidFill>
                <a:latin typeface="MS PGothic" panose="020B0600070205080204" pitchFamily="34" charset="-128"/>
                <a:ea typeface="MS PGothic" panose="020B0600070205080204" pitchFamily="34" charset="-128"/>
              </a:rPr>
              <a:t>調査研究機能の充実</a:t>
            </a:r>
          </a:p>
        </p:txBody>
      </p:sp>
      <p:sp>
        <p:nvSpPr>
          <p:cNvPr id="4" name="正方形/長方形 3"/>
          <p:cNvSpPr/>
          <p:nvPr/>
        </p:nvSpPr>
        <p:spPr>
          <a:xfrm>
            <a:off x="889703" y="4231721"/>
            <a:ext cx="7390808" cy="369332"/>
          </a:xfrm>
          <a:prstGeom prst="rect">
            <a:avLst/>
          </a:prstGeom>
        </p:spPr>
        <p:txBody>
          <a:bodyPr wrap="square">
            <a:spAutoFit/>
          </a:bodyPr>
          <a:lstStyle/>
          <a:p>
            <a:r>
              <a:rPr lang="ja-JP" altLang="ja-JP" dirty="0"/>
              <a:t>研究の論文発表・著書等による成果発表数</a:t>
            </a:r>
            <a:r>
              <a:rPr lang="ja-JP" altLang="en-US" dirty="0"/>
              <a:t>及び外部資金への応募状況</a:t>
            </a:r>
            <a:endParaRPr lang="ja-JP" altLang="ja-JP" dirty="0"/>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令和元</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64773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2381" y="2126138"/>
            <a:ext cx="8442327" cy="2977738"/>
          </a:xfrm>
          <a:prstGeom prst="rect">
            <a:avLst/>
          </a:prstGeom>
          <a:noFill/>
        </p:spPr>
        <p:txBody>
          <a:bodyPr wrap="square" rtlCol="0">
            <a:spAutoFit/>
          </a:bodyPr>
          <a:lstStyle/>
          <a:p>
            <a:pPr>
              <a:lnSpc>
                <a:spcPts val="2500"/>
              </a:lnSpc>
            </a:pPr>
            <a:r>
              <a:rPr lang="ja-JP" altLang="ja-JP" dirty="0">
                <a:latin typeface="+mn-ea"/>
                <a:ea typeface="+mn-ea"/>
              </a:rPr>
              <a:t>・</a:t>
            </a:r>
            <a:r>
              <a:rPr lang="en-US" altLang="ja-JP" dirty="0">
                <a:latin typeface="+mn-ea"/>
                <a:ea typeface="+mn-ea"/>
              </a:rPr>
              <a:t>G20</a:t>
            </a:r>
            <a:r>
              <a:rPr lang="ja-JP" altLang="en-US" dirty="0">
                <a:latin typeface="+mn-ea"/>
                <a:ea typeface="+mn-ea"/>
              </a:rPr>
              <a:t>大阪サミット：国や大阪府と共に感染症強化サーベイランスを実施</a:t>
            </a:r>
            <a:endParaRPr lang="en-US" altLang="ja-JP" dirty="0">
              <a:latin typeface="+mn-ea"/>
              <a:ea typeface="+mn-ea"/>
            </a:endParaRPr>
          </a:p>
          <a:p>
            <a:pPr>
              <a:lnSpc>
                <a:spcPts val="2500"/>
              </a:lnSpc>
            </a:pPr>
            <a:r>
              <a:rPr lang="ja-JP" altLang="en-US" dirty="0">
                <a:latin typeface="+mn-ea"/>
                <a:ea typeface="+mn-ea"/>
              </a:rPr>
              <a:t>　　　大阪の基幹地方感染症情報センターとして感染症予防対策に貢献</a:t>
            </a:r>
            <a:endParaRPr lang="en-US" altLang="ja-JP" dirty="0">
              <a:latin typeface="+mn-ea"/>
              <a:ea typeface="+mn-ea"/>
            </a:endParaRPr>
          </a:p>
          <a:p>
            <a:pPr>
              <a:lnSpc>
                <a:spcPts val="2500"/>
              </a:lnSpc>
            </a:pPr>
            <a:r>
              <a:rPr lang="ja-JP" altLang="en-US" dirty="0">
                <a:latin typeface="+mn-ea"/>
                <a:ea typeface="+mn-ea"/>
              </a:rPr>
              <a:t>・新型コロナウイルス感染症：大阪府新型コロナウイルス対策本部会議に出席</a:t>
            </a:r>
            <a:endParaRPr lang="en-US" altLang="ja-JP" dirty="0">
              <a:latin typeface="+mn-ea"/>
              <a:ea typeface="+mn-ea"/>
            </a:endParaRPr>
          </a:p>
          <a:p>
            <a:pPr>
              <a:lnSpc>
                <a:spcPts val="2500"/>
              </a:lnSpc>
            </a:pPr>
            <a:r>
              <a:rPr lang="ja-JP" altLang="en-US" dirty="0">
                <a:latin typeface="+mn-ea"/>
                <a:ea typeface="+mn-ea"/>
              </a:rPr>
              <a:t>　　　科学的専門機関として助言（感染拡大リスク等）</a:t>
            </a:r>
            <a:endParaRPr lang="en-US" altLang="ja-JP" dirty="0">
              <a:latin typeface="+mn-ea"/>
              <a:ea typeface="+mn-ea"/>
            </a:endParaRPr>
          </a:p>
          <a:p>
            <a:pPr>
              <a:lnSpc>
                <a:spcPts val="2500"/>
              </a:lnSpc>
            </a:pPr>
            <a:r>
              <a:rPr lang="ja-JP" altLang="en-US" dirty="0">
                <a:latin typeface="+mn-ea"/>
                <a:ea typeface="+mn-ea"/>
              </a:rPr>
              <a:t>・新型コロナウイルス感染症等に関する最新情報を適時発信</a:t>
            </a:r>
            <a:endParaRPr lang="en-US" altLang="ja-JP" dirty="0">
              <a:latin typeface="+mn-ea"/>
              <a:ea typeface="+mn-ea"/>
            </a:endParaRPr>
          </a:p>
          <a:p>
            <a:pPr>
              <a:lnSpc>
                <a:spcPts val="2500"/>
              </a:lnSpc>
            </a:pPr>
            <a:r>
              <a:rPr lang="ja-JP" altLang="en-US" dirty="0">
                <a:latin typeface="+mn-ea"/>
                <a:ea typeface="+mn-ea"/>
              </a:rPr>
              <a:t>　　　ホームページアクセス数の大幅な増加（過去最高アクセス数）</a:t>
            </a:r>
            <a:endParaRPr lang="en-US" altLang="ja-JP" dirty="0">
              <a:latin typeface="+mn-ea"/>
              <a:ea typeface="+mn-ea"/>
            </a:endParaRPr>
          </a:p>
          <a:p>
            <a:pPr>
              <a:lnSpc>
                <a:spcPts val="2500"/>
              </a:lnSpc>
            </a:pPr>
            <a:r>
              <a:rPr lang="ja-JP" altLang="en-US" dirty="0">
                <a:latin typeface="+mn-ea"/>
                <a:ea typeface="+mn-ea"/>
              </a:rPr>
              <a:t>・報道機関連絡会を毎月開催。</a:t>
            </a:r>
            <a:r>
              <a:rPr lang="ja-JP" altLang="en-US" dirty="0">
                <a:latin typeface="+mn-ea"/>
              </a:rPr>
              <a:t>感染症の解説等を実施</a:t>
            </a:r>
            <a:endParaRPr lang="en-US" altLang="ja-JP" dirty="0">
              <a:latin typeface="+mn-ea"/>
              <a:ea typeface="+mn-ea"/>
            </a:endParaRPr>
          </a:p>
          <a:p>
            <a:pPr>
              <a:lnSpc>
                <a:spcPts val="2500"/>
              </a:lnSpc>
            </a:pPr>
            <a:r>
              <a:rPr lang="ja-JP" altLang="en-US" dirty="0">
                <a:latin typeface="+mn-ea"/>
                <a:ea typeface="+mn-ea"/>
              </a:rPr>
              <a:t>　　　</a:t>
            </a:r>
            <a:r>
              <a:rPr lang="ja-JP" altLang="en-US" dirty="0">
                <a:latin typeface="+mn-ea"/>
              </a:rPr>
              <a:t>テレビ、新聞等での情報発信数が過去最高件数</a:t>
            </a:r>
            <a:endParaRPr lang="en-US" altLang="ja-JP" dirty="0">
              <a:latin typeface="+mn-ea"/>
            </a:endParaRPr>
          </a:p>
          <a:p>
            <a:pPr>
              <a:lnSpc>
                <a:spcPts val="2500"/>
              </a:lnSpc>
            </a:pPr>
            <a:r>
              <a:rPr lang="ja-JP" altLang="en-US" dirty="0">
                <a:latin typeface="+mn-ea"/>
                <a:ea typeface="+mn-ea"/>
              </a:rPr>
              <a:t>・小学生向けの体験イベント：昨年度の約</a:t>
            </a:r>
            <a:r>
              <a:rPr lang="en-US" altLang="ja-JP" dirty="0">
                <a:latin typeface="+mn-ea"/>
                <a:ea typeface="+mn-ea"/>
              </a:rPr>
              <a:t>4</a:t>
            </a:r>
            <a:r>
              <a:rPr lang="ja-JP" altLang="en-US" dirty="0">
                <a:latin typeface="+mn-ea"/>
                <a:ea typeface="+mn-ea"/>
              </a:rPr>
              <a:t>倍の参加者。大安研を広くアピール</a:t>
            </a:r>
            <a:endParaRPr lang="en-US" altLang="ja-JP" dirty="0">
              <a:latin typeface="+mn-ea"/>
              <a:ea typeface="+mn-ea"/>
            </a:endParaRPr>
          </a:p>
        </p:txBody>
      </p:sp>
      <p:sp>
        <p:nvSpPr>
          <p:cNvPr id="14" name="テキスト ボックス 13"/>
          <p:cNvSpPr txBox="1"/>
          <p:nvPr/>
        </p:nvSpPr>
        <p:spPr>
          <a:xfrm rot="-1800000">
            <a:off x="171474" y="2141487"/>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8" name="テキスト ボックス 17"/>
          <p:cNvSpPr txBox="1"/>
          <p:nvPr/>
        </p:nvSpPr>
        <p:spPr>
          <a:xfrm rot="-1800000">
            <a:off x="169250" y="2784924"/>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9" name="テキスト ボックス 18"/>
          <p:cNvSpPr txBox="1"/>
          <p:nvPr/>
        </p:nvSpPr>
        <p:spPr>
          <a:xfrm rot="-1800000">
            <a:off x="169248" y="3408188"/>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13</a:t>
            </a:fld>
            <a:endParaRPr lang="ja-JP" altLang="en-US" sz="1200" b="1" dirty="0">
              <a:solidFill>
                <a:schemeClr val="tx1"/>
              </a:solidFill>
              <a:latin typeface="Arial" charset="0"/>
              <a:ea typeface="Arial" charset="0"/>
              <a:cs typeface="Arial" charset="0"/>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4000" y="936000"/>
            <a:ext cx="8280000" cy="1134281"/>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3</a:t>
            </a:r>
          </a:p>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(5) </a:t>
            </a:r>
            <a:r>
              <a:rPr lang="ja-JP" altLang="ja-JP" sz="1400" b="1" dirty="0">
                <a:solidFill>
                  <a:schemeClr val="tx1"/>
                </a:solidFill>
                <a:latin typeface="MS PGothic" panose="020B0600070205080204" pitchFamily="34" charset="-128"/>
                <a:ea typeface="MS PGothic" panose="020B0600070205080204" pitchFamily="34" charset="-128"/>
              </a:rPr>
              <a:t>感染症情報の収集・解析・提供業務の充実</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(6) </a:t>
            </a:r>
            <a:r>
              <a:rPr lang="ja-JP" altLang="ja-JP" sz="1400" b="1" dirty="0">
                <a:solidFill>
                  <a:schemeClr val="tx1"/>
                </a:solidFill>
                <a:latin typeface="MS PGothic" panose="020B0600070205080204" pitchFamily="34" charset="-128"/>
                <a:ea typeface="MS PGothic" panose="020B0600070205080204" pitchFamily="34" charset="-128"/>
              </a:rPr>
              <a:t>研修指導体制の強化</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7" name="二等辺三角形 3"/>
          <p:cNvSpPr/>
          <p:nvPr/>
        </p:nvSpPr>
        <p:spPr>
          <a:xfrm rot="5400000">
            <a:off x="4085274" y="6066514"/>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041878760"/>
              </p:ext>
            </p:extLst>
          </p:nvPr>
        </p:nvGraphicFramePr>
        <p:xfrm>
          <a:off x="791737" y="5537910"/>
          <a:ext cx="3545076" cy="1240104"/>
        </p:xfrm>
        <a:graphic>
          <a:graphicData uri="http://schemas.openxmlformats.org/drawingml/2006/table">
            <a:tbl>
              <a:tblPr bandRow="1">
                <a:tableStyleId>{5C22544A-7EE6-4342-B048-85BDC9FD1C3A}</a:tableStyleId>
              </a:tblPr>
              <a:tblGrid>
                <a:gridCol w="1190432">
                  <a:extLst>
                    <a:ext uri="{9D8B030D-6E8A-4147-A177-3AD203B41FA5}">
                      <a16:colId xmlns:a16="http://schemas.microsoft.com/office/drawing/2014/main" val="20002"/>
                    </a:ext>
                  </a:extLst>
                </a:gridCol>
                <a:gridCol w="1172952">
                  <a:extLst>
                    <a:ext uri="{9D8B030D-6E8A-4147-A177-3AD203B41FA5}">
                      <a16:colId xmlns:a16="http://schemas.microsoft.com/office/drawing/2014/main" val="20000"/>
                    </a:ext>
                  </a:extLst>
                </a:gridCol>
                <a:gridCol w="1181692">
                  <a:extLst>
                    <a:ext uri="{9D8B030D-6E8A-4147-A177-3AD203B41FA5}">
                      <a16:colId xmlns:a16="http://schemas.microsoft.com/office/drawing/2014/main" val="20001"/>
                    </a:ext>
                  </a:extLst>
                </a:gridCol>
              </a:tblGrid>
              <a:tr h="311768">
                <a:tc gridSpan="3">
                  <a:txBody>
                    <a:bodyPr/>
                    <a:lstStyle/>
                    <a:p>
                      <a:pPr algn="ctr"/>
                      <a:r>
                        <a:rPr kumimoji="1" lang="ja-JP" altLang="en-US" sz="1400" b="1" dirty="0">
                          <a:latin typeface="+mn-ea"/>
                          <a:ea typeface="+mn-ea"/>
                        </a:rPr>
                        <a:t>数値目標</a:t>
                      </a:r>
                    </a:p>
                  </a:txBody>
                  <a:tcP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73424">
                <a:tc>
                  <a:txBody>
                    <a:bodyPr/>
                    <a:lstStyle/>
                    <a:p>
                      <a:pPr algn="ctr"/>
                      <a:endParaRPr kumimoji="1" lang="ja-JP" altLang="en-US" sz="1400" b="1" dirty="0">
                        <a:latin typeface="+mn-ea"/>
                        <a:ea typeface="+mn-ea"/>
                      </a:endParaRPr>
                    </a:p>
                  </a:txBody>
                  <a:tcPr/>
                </a:tc>
                <a:tc>
                  <a:txBody>
                    <a:bodyPr/>
                    <a:lstStyle/>
                    <a:p>
                      <a:pPr algn="ctr"/>
                      <a:r>
                        <a:rPr kumimoji="1" lang="ja-JP" altLang="en-US" sz="1400" b="1" dirty="0">
                          <a:latin typeface="+mn-ea"/>
                          <a:ea typeface="+mn-ea"/>
                        </a:rPr>
                        <a:t>単年度</a:t>
                      </a:r>
                    </a:p>
                  </a:txBody>
                  <a:tcPr/>
                </a:tc>
                <a:tc>
                  <a:txBody>
                    <a:bodyPr/>
                    <a:lstStyle/>
                    <a:p>
                      <a:pPr algn="ctr"/>
                      <a:r>
                        <a:rPr kumimoji="1" lang="en-US" altLang="ja-JP" sz="1400" b="1" dirty="0">
                          <a:latin typeface="+mn-ea"/>
                          <a:ea typeface="+mn-ea"/>
                        </a:rPr>
                        <a:t>5</a:t>
                      </a:r>
                      <a:r>
                        <a:rPr kumimoji="1" lang="ja-JP" altLang="en-US" sz="1400" b="1" dirty="0">
                          <a:latin typeface="+mn-ea"/>
                          <a:ea typeface="+mn-ea"/>
                        </a:rPr>
                        <a:t>か年</a:t>
                      </a:r>
                    </a:p>
                  </a:txBody>
                  <a:tcPr/>
                </a:tc>
                <a:extLst>
                  <a:ext uri="{0D108BD9-81ED-4DB2-BD59-A6C34878D82A}">
                    <a16:rowId xmlns:a16="http://schemas.microsoft.com/office/drawing/2014/main" val="10001"/>
                  </a:ext>
                </a:extLst>
              </a:tr>
              <a:tr h="3117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技術研修</a:t>
                      </a:r>
                    </a:p>
                  </a:txBody>
                  <a:tcPr/>
                </a:tc>
                <a:tc>
                  <a:txBody>
                    <a:bodyPr/>
                    <a:lstStyle/>
                    <a:p>
                      <a:pPr algn="ctr"/>
                      <a:r>
                        <a:rPr kumimoji="1" lang="en-US" altLang="ja-JP" sz="1400" b="1" dirty="0">
                          <a:latin typeface="+mn-ea"/>
                          <a:ea typeface="+mn-ea"/>
                        </a:rPr>
                        <a:t>12</a:t>
                      </a:r>
                      <a:r>
                        <a:rPr kumimoji="1" lang="ja-JP" altLang="en-US" sz="1400" b="1" dirty="0">
                          <a:latin typeface="+mn-ea"/>
                          <a:ea typeface="+mn-ea"/>
                        </a:rPr>
                        <a:t>回以上</a:t>
                      </a:r>
                    </a:p>
                  </a:txBody>
                  <a:tcPr/>
                </a:tc>
                <a:tc>
                  <a:txBody>
                    <a:bodyPr/>
                    <a:lstStyle/>
                    <a:p>
                      <a:pPr algn="ctr"/>
                      <a:r>
                        <a:rPr kumimoji="1" lang="en-US" altLang="ja-JP" sz="1400" b="1" dirty="0">
                          <a:latin typeface="+mn-ea"/>
                          <a:ea typeface="+mn-ea"/>
                        </a:rPr>
                        <a:t>60</a:t>
                      </a:r>
                      <a:r>
                        <a:rPr kumimoji="1" lang="ja-JP" altLang="en-US" sz="1400" b="1" dirty="0">
                          <a:latin typeface="+mn-ea"/>
                          <a:ea typeface="+mn-ea"/>
                        </a:rPr>
                        <a:t>回以上</a:t>
                      </a:r>
                    </a:p>
                  </a:txBody>
                  <a:tcPr/>
                </a:tc>
                <a:extLst>
                  <a:ext uri="{0D108BD9-81ED-4DB2-BD59-A6C34878D82A}">
                    <a16:rowId xmlns:a16="http://schemas.microsoft.com/office/drawing/2014/main" val="10002"/>
                  </a:ext>
                </a:extLst>
              </a:tr>
              <a:tr h="311768">
                <a:tc>
                  <a:txBody>
                    <a:bodyPr/>
                    <a:lstStyle/>
                    <a:p>
                      <a:pPr algn="ctr"/>
                      <a:r>
                        <a:rPr kumimoji="1" lang="ja-JP" altLang="en-US" sz="1400" b="1" dirty="0">
                          <a:latin typeface="+mn-ea"/>
                          <a:ea typeface="+mn-ea"/>
                        </a:rPr>
                        <a:t>研修・見学</a:t>
                      </a:r>
                    </a:p>
                  </a:txBody>
                  <a:tcPr/>
                </a:tc>
                <a:tc>
                  <a:txBody>
                    <a:bodyPr/>
                    <a:lstStyle/>
                    <a:p>
                      <a:pPr algn="ctr"/>
                      <a:r>
                        <a:rPr kumimoji="1" lang="en-US" altLang="ja-JP" sz="1400" b="1" dirty="0">
                          <a:latin typeface="+mn-ea"/>
                          <a:ea typeface="+mn-ea"/>
                        </a:rPr>
                        <a:t>200</a:t>
                      </a:r>
                      <a:r>
                        <a:rPr kumimoji="1" lang="ja-JP" altLang="en-US" sz="1400" b="1" dirty="0">
                          <a:latin typeface="+mn-ea"/>
                          <a:ea typeface="+mn-ea"/>
                        </a:rPr>
                        <a:t>人以上</a:t>
                      </a:r>
                    </a:p>
                  </a:txBody>
                  <a:tcPr/>
                </a:tc>
                <a:tc>
                  <a:txBody>
                    <a:bodyPr/>
                    <a:lstStyle/>
                    <a:p>
                      <a:pPr algn="ctr"/>
                      <a:r>
                        <a:rPr kumimoji="1" lang="en-US" altLang="ja-JP" sz="1400" b="1" dirty="0">
                          <a:latin typeface="+mn-ea"/>
                          <a:ea typeface="+mn-ea"/>
                        </a:rPr>
                        <a:t>1000</a:t>
                      </a:r>
                      <a:r>
                        <a:rPr kumimoji="1" lang="ja-JP" altLang="en-US" sz="1400" b="1" dirty="0">
                          <a:latin typeface="+mn-ea"/>
                          <a:ea typeface="+mn-ea"/>
                        </a:rPr>
                        <a:t>人以上</a:t>
                      </a:r>
                    </a:p>
                  </a:txBody>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078306708"/>
              </p:ext>
            </p:extLst>
          </p:nvPr>
        </p:nvGraphicFramePr>
        <p:xfrm>
          <a:off x="4877734" y="5627641"/>
          <a:ext cx="3906264" cy="951701"/>
        </p:xfrm>
        <a:graphic>
          <a:graphicData uri="http://schemas.openxmlformats.org/drawingml/2006/table">
            <a:tbl>
              <a:tblPr bandRow="1">
                <a:tableStyleId>{5C22544A-7EE6-4342-B048-85BDC9FD1C3A}</a:tableStyleId>
              </a:tblPr>
              <a:tblGrid>
                <a:gridCol w="1010318">
                  <a:extLst>
                    <a:ext uri="{9D8B030D-6E8A-4147-A177-3AD203B41FA5}">
                      <a16:colId xmlns:a16="http://schemas.microsoft.com/office/drawing/2014/main" val="20002"/>
                    </a:ext>
                  </a:extLst>
                </a:gridCol>
                <a:gridCol w="630082">
                  <a:extLst>
                    <a:ext uri="{9D8B030D-6E8A-4147-A177-3AD203B41FA5}">
                      <a16:colId xmlns:a16="http://schemas.microsoft.com/office/drawing/2014/main" val="20000"/>
                    </a:ext>
                  </a:extLst>
                </a:gridCol>
                <a:gridCol w="772651">
                  <a:extLst>
                    <a:ext uri="{9D8B030D-6E8A-4147-A177-3AD203B41FA5}">
                      <a16:colId xmlns:a16="http://schemas.microsoft.com/office/drawing/2014/main" val="20001"/>
                    </a:ext>
                  </a:extLst>
                </a:gridCol>
                <a:gridCol w="772651">
                  <a:extLst>
                    <a:ext uri="{9D8B030D-6E8A-4147-A177-3AD203B41FA5}">
                      <a16:colId xmlns:a16="http://schemas.microsoft.com/office/drawing/2014/main" val="20004"/>
                    </a:ext>
                  </a:extLst>
                </a:gridCol>
                <a:gridCol w="720562">
                  <a:extLst>
                    <a:ext uri="{9D8B030D-6E8A-4147-A177-3AD203B41FA5}">
                      <a16:colId xmlns:a16="http://schemas.microsoft.com/office/drawing/2014/main" val="20003"/>
                    </a:ext>
                  </a:extLst>
                </a:gridCol>
              </a:tblGrid>
              <a:tr h="275828">
                <a:tc>
                  <a:txBody>
                    <a:bodyPr/>
                    <a:lstStyle/>
                    <a:p>
                      <a:pPr algn="ct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H29</a:t>
                      </a: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H30</a:t>
                      </a:r>
                    </a:p>
                  </a:txBody>
                  <a:tcPr anchor="ctr"/>
                </a:tc>
                <a:tc>
                  <a:txBody>
                    <a:bodyPr/>
                    <a:lstStyle/>
                    <a:p>
                      <a:pPr algn="ctr"/>
                      <a:r>
                        <a:rPr kumimoji="1" lang="en-US" altLang="ja-JP" sz="1400" b="1" dirty="0">
                          <a:latin typeface="+mn-ea"/>
                          <a:ea typeface="+mn-ea"/>
                        </a:rPr>
                        <a:t>R1</a:t>
                      </a:r>
                    </a:p>
                  </a:txBody>
                  <a:tcPr anchor="ctr"/>
                </a:tc>
                <a:tc>
                  <a:txBody>
                    <a:bodyPr/>
                    <a:lstStyle/>
                    <a:p>
                      <a:pPr algn="ctr"/>
                      <a:r>
                        <a:rPr kumimoji="1" lang="ja-JP" altLang="en-US" sz="1400" b="1" dirty="0">
                          <a:latin typeface="+mn-ea"/>
                          <a:ea typeface="+mn-ea"/>
                        </a:rPr>
                        <a:t>合計</a:t>
                      </a:r>
                      <a:endParaRPr kumimoji="1" lang="en-US" altLang="ja-JP" sz="1400" b="1" dirty="0">
                        <a:latin typeface="+mn-ea"/>
                        <a:ea typeface="+mn-ea"/>
                      </a:endParaRPr>
                    </a:p>
                  </a:txBody>
                  <a:tcPr anchor="ctr"/>
                </a:tc>
                <a:extLst>
                  <a:ext uri="{0D108BD9-81ED-4DB2-BD59-A6C34878D82A}">
                    <a16:rowId xmlns:a16="http://schemas.microsoft.com/office/drawing/2014/main" val="10000"/>
                  </a:ext>
                </a:extLst>
              </a:tr>
              <a:tr h="3135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技術研修</a:t>
                      </a:r>
                    </a:p>
                  </a:txBody>
                  <a:tcPr/>
                </a:tc>
                <a:tc>
                  <a:txBody>
                    <a:bodyPr/>
                    <a:lstStyle/>
                    <a:p>
                      <a:pPr algn="ctr"/>
                      <a:r>
                        <a:rPr kumimoji="1" lang="en-US" altLang="ja-JP" sz="1400" b="1" dirty="0">
                          <a:latin typeface="+mn-ea"/>
                          <a:ea typeface="+mn-ea"/>
                        </a:rPr>
                        <a:t>27</a:t>
                      </a:r>
                      <a:r>
                        <a:rPr kumimoji="1" lang="ja-JP" altLang="en-US" sz="1400" b="1" dirty="0">
                          <a:latin typeface="+mn-ea"/>
                          <a:ea typeface="+mn-ea"/>
                        </a:rPr>
                        <a:t>回</a:t>
                      </a:r>
                    </a:p>
                  </a:txBody>
                  <a:tcPr anchor="ctr"/>
                </a:tc>
                <a:tc>
                  <a:txBody>
                    <a:bodyPr/>
                    <a:lstStyle/>
                    <a:p>
                      <a:pPr algn="ctr"/>
                      <a:r>
                        <a:rPr kumimoji="1" lang="en-US" altLang="ja-JP" sz="1400" b="1" dirty="0">
                          <a:latin typeface="+mn-ea"/>
                          <a:ea typeface="+mn-ea"/>
                        </a:rPr>
                        <a:t>34</a:t>
                      </a:r>
                      <a:r>
                        <a:rPr kumimoji="1" lang="ja-JP" altLang="en-US" sz="1400" b="1" dirty="0">
                          <a:latin typeface="+mn-ea"/>
                          <a:ea typeface="+mn-ea"/>
                        </a:rPr>
                        <a:t>回</a:t>
                      </a:r>
                    </a:p>
                  </a:txBody>
                  <a:tcPr anchor="ctr"/>
                </a:tc>
                <a:tc>
                  <a:txBody>
                    <a:bodyPr/>
                    <a:lstStyle/>
                    <a:p>
                      <a:pPr algn="ctr"/>
                      <a:r>
                        <a:rPr kumimoji="1" lang="en-US" altLang="ja-JP" sz="1400" b="1" dirty="0">
                          <a:latin typeface="+mn-ea"/>
                          <a:ea typeface="+mn-ea"/>
                        </a:rPr>
                        <a:t>27</a:t>
                      </a:r>
                      <a:r>
                        <a:rPr kumimoji="1" lang="ja-JP" altLang="en-US" sz="1400" b="1" dirty="0">
                          <a:latin typeface="+mn-ea"/>
                          <a:ea typeface="+mn-ea"/>
                        </a:rPr>
                        <a:t>回</a:t>
                      </a:r>
                    </a:p>
                  </a:txBody>
                  <a:tcPr anchor="ctr"/>
                </a:tc>
                <a:tc>
                  <a:txBody>
                    <a:bodyPr/>
                    <a:lstStyle/>
                    <a:p>
                      <a:pPr algn="ctr"/>
                      <a:r>
                        <a:rPr kumimoji="1" lang="en-US" altLang="ja-JP" sz="1400" b="1" dirty="0">
                          <a:latin typeface="+mn-ea"/>
                          <a:ea typeface="+mn-ea"/>
                        </a:rPr>
                        <a:t>88</a:t>
                      </a:r>
                      <a:r>
                        <a:rPr kumimoji="1" lang="ja-JP" altLang="en-US" sz="1400" b="1" dirty="0">
                          <a:latin typeface="+mn-ea"/>
                          <a:ea typeface="+mn-ea"/>
                        </a:rPr>
                        <a:t>回</a:t>
                      </a:r>
                    </a:p>
                  </a:txBody>
                  <a:tcPr anchor="ctr"/>
                </a:tc>
                <a:extLst>
                  <a:ext uri="{0D108BD9-81ED-4DB2-BD59-A6C34878D82A}">
                    <a16:rowId xmlns:a16="http://schemas.microsoft.com/office/drawing/2014/main" val="10001"/>
                  </a:ext>
                </a:extLst>
              </a:tr>
              <a:tr h="333316">
                <a:tc>
                  <a:txBody>
                    <a:bodyPr/>
                    <a:lstStyle/>
                    <a:p>
                      <a:pPr algn="ctr"/>
                      <a:r>
                        <a:rPr kumimoji="1" lang="ja-JP" altLang="en-US" sz="1400" b="1" dirty="0">
                          <a:latin typeface="+mn-ea"/>
                          <a:ea typeface="+mn-ea"/>
                        </a:rPr>
                        <a:t>研修・見学</a:t>
                      </a:r>
                    </a:p>
                  </a:txBody>
                  <a:tcPr/>
                </a:tc>
                <a:tc>
                  <a:txBody>
                    <a:bodyPr/>
                    <a:lstStyle/>
                    <a:p>
                      <a:pPr algn="ctr"/>
                      <a:r>
                        <a:rPr kumimoji="1" lang="en-US" altLang="ja-JP" sz="1400" b="1" dirty="0">
                          <a:latin typeface="+mn-ea"/>
                          <a:ea typeface="+mn-ea"/>
                        </a:rPr>
                        <a:t>350</a:t>
                      </a:r>
                      <a:r>
                        <a:rPr kumimoji="1" lang="ja-JP" altLang="en-US" sz="1400" b="1" dirty="0">
                          <a:latin typeface="+mn-ea"/>
                          <a:ea typeface="+mn-ea"/>
                        </a:rPr>
                        <a:t>人</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280</a:t>
                      </a:r>
                      <a:r>
                        <a:rPr kumimoji="1" lang="ja-JP" altLang="en-US" sz="1400" b="1" dirty="0">
                          <a:latin typeface="+mn-ea"/>
                          <a:ea typeface="+mn-ea"/>
                        </a:rPr>
                        <a:t>人</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384</a:t>
                      </a:r>
                      <a:r>
                        <a:rPr kumimoji="1" lang="ja-JP" altLang="en-US" sz="1400" b="1" dirty="0">
                          <a:latin typeface="+mn-ea"/>
                          <a:ea typeface="+mn-ea"/>
                        </a:rPr>
                        <a:t>人</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1014</a:t>
                      </a:r>
                      <a:r>
                        <a:rPr kumimoji="1" lang="ja-JP" altLang="en-US" sz="1400" b="1" dirty="0">
                          <a:latin typeface="+mn-ea"/>
                          <a:ea typeface="+mn-ea"/>
                        </a:rPr>
                        <a:t>人</a:t>
                      </a:r>
                    </a:p>
                  </a:txBody>
                  <a:tcPr anchor="ctr"/>
                </a:tc>
                <a:extLst>
                  <a:ext uri="{0D108BD9-81ED-4DB2-BD59-A6C34878D82A}">
                    <a16:rowId xmlns:a16="http://schemas.microsoft.com/office/drawing/2014/main" val="10002"/>
                  </a:ext>
                </a:extLst>
              </a:tr>
            </a:tbl>
          </a:graphicData>
        </a:graphic>
      </p:graphicFrame>
      <p:sp>
        <p:nvSpPr>
          <p:cNvPr id="11" name="正方形/長方形 10"/>
          <p:cNvSpPr/>
          <p:nvPr/>
        </p:nvSpPr>
        <p:spPr>
          <a:xfrm>
            <a:off x="636201" y="5198552"/>
            <a:ext cx="8426197" cy="369332"/>
          </a:xfrm>
          <a:prstGeom prst="rect">
            <a:avLst/>
          </a:prstGeom>
        </p:spPr>
        <p:txBody>
          <a:bodyPr wrap="square">
            <a:spAutoFit/>
          </a:bodyPr>
          <a:lstStyle/>
          <a:p>
            <a:r>
              <a:rPr lang="ja-JP" altLang="en-US" dirty="0"/>
              <a:t>＜府内関係職員を対象とした技術研修回数及び国内外関係者の研修・見学者数＞</a:t>
            </a:r>
            <a:endParaRPr lang="ja-JP" altLang="ja-JP" dirty="0"/>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令和元</a:t>
            </a:r>
            <a:r>
              <a:rPr lang="ja-JP" altLang="en-US" sz="2800" dirty="0">
                <a:solidFill>
                  <a:schemeClr val="bg1"/>
                </a:solidFill>
                <a:latin typeface="+mn-ea"/>
                <a:ea typeface="+mn-ea"/>
                <a:cs typeface="HG丸ｺﾞｼｯｸM-PRO"/>
              </a:rPr>
              <a:t>事業年度業務実績の概要</a:t>
            </a:r>
          </a:p>
        </p:txBody>
      </p:sp>
      <p:sp>
        <p:nvSpPr>
          <p:cNvPr id="15" name="テキスト ボックス 14">
            <a:extLst>
              <a:ext uri="{FF2B5EF4-FFF2-40B4-BE49-F238E27FC236}">
                <a16:creationId xmlns:a16="http://schemas.microsoft.com/office/drawing/2014/main" id="{D310AE6C-F134-431F-BABA-DFF1DDA845D5}"/>
              </a:ext>
            </a:extLst>
          </p:cNvPr>
          <p:cNvSpPr txBox="1"/>
          <p:nvPr/>
        </p:nvSpPr>
        <p:spPr>
          <a:xfrm rot="-1800000">
            <a:off x="171475" y="4068620"/>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6" name="テキスト ボックス 15">
            <a:extLst>
              <a:ext uri="{FF2B5EF4-FFF2-40B4-BE49-F238E27FC236}">
                <a16:creationId xmlns:a16="http://schemas.microsoft.com/office/drawing/2014/main" id="{29866F9E-B4B3-4475-B0AB-1B20E9A57497}"/>
              </a:ext>
            </a:extLst>
          </p:cNvPr>
          <p:cNvSpPr txBox="1"/>
          <p:nvPr/>
        </p:nvSpPr>
        <p:spPr>
          <a:xfrm rot="-1800000">
            <a:off x="169248" y="4711515"/>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Tree>
    <p:extLst>
      <p:ext uri="{BB962C8B-B14F-4D97-AF65-F5344CB8AC3E}">
        <p14:creationId xmlns:p14="http://schemas.microsoft.com/office/powerpoint/2010/main" val="412542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14</a:t>
            </a:fld>
            <a:endParaRPr lang="ja-JP" altLang="en-US" sz="1200" b="1" dirty="0">
              <a:solidFill>
                <a:schemeClr val="tx1"/>
              </a:solidFill>
              <a:latin typeface="Arial" charset="0"/>
              <a:ea typeface="Arial" charset="0"/>
              <a:cs typeface="Arial" charset="0"/>
            </a:endParaRPr>
          </a:p>
        </p:txBody>
      </p:sp>
      <p:sp>
        <p:nvSpPr>
          <p:cNvPr id="6" name="テキスト ボックス 5"/>
          <p:cNvSpPr txBox="1"/>
          <p:nvPr/>
        </p:nvSpPr>
        <p:spPr>
          <a:xfrm>
            <a:off x="502381" y="1848996"/>
            <a:ext cx="8525872" cy="3618939"/>
          </a:xfrm>
          <a:prstGeom prst="rect">
            <a:avLst/>
          </a:prstGeom>
          <a:noFill/>
        </p:spPr>
        <p:txBody>
          <a:bodyPr wrap="square" rtlCol="0">
            <a:spAutoFit/>
          </a:bodyPr>
          <a:lstStyle/>
          <a:p>
            <a:pPr>
              <a:lnSpc>
                <a:spcPts val="2500"/>
              </a:lnSpc>
            </a:pPr>
            <a:r>
              <a:rPr lang="ja-JP" altLang="ja-JP" dirty="0"/>
              <a:t>・地方衛生研究所全国協議会及び近畿支部</a:t>
            </a:r>
            <a:r>
              <a:rPr lang="ja-JP" altLang="en-US" dirty="0"/>
              <a:t>での活動</a:t>
            </a:r>
            <a:endParaRPr lang="en-US" altLang="ja-JP" dirty="0"/>
          </a:p>
          <a:p>
            <a:pPr>
              <a:lnSpc>
                <a:spcPts val="2500"/>
              </a:lnSpc>
            </a:pPr>
            <a:r>
              <a:rPr lang="en-US" altLang="ja-JP" dirty="0"/>
              <a:t>	</a:t>
            </a:r>
            <a:r>
              <a:rPr lang="ja-JP" altLang="en-US" dirty="0"/>
              <a:t>衛生微生物協議会、全国衛生化学技術協議会、全国薬事指導協議会</a:t>
            </a:r>
            <a:endParaRPr lang="en-US" altLang="ja-JP" dirty="0"/>
          </a:p>
          <a:p>
            <a:pPr>
              <a:lnSpc>
                <a:spcPts val="2500"/>
              </a:lnSpc>
            </a:pPr>
            <a:r>
              <a:rPr lang="en-US" altLang="ja-JP" dirty="0"/>
              <a:t>	</a:t>
            </a:r>
            <a:r>
              <a:rPr lang="ja-JP" altLang="en-US" dirty="0"/>
              <a:t>近畿支部（理化学、細菌、ウイルス、疫学、自然毒）</a:t>
            </a:r>
            <a:endParaRPr lang="en-US" altLang="ja-JP" dirty="0"/>
          </a:p>
          <a:p>
            <a:pPr>
              <a:lnSpc>
                <a:spcPts val="2500"/>
              </a:lnSpc>
            </a:pPr>
            <a:r>
              <a:rPr lang="en-US" altLang="ja-JP" dirty="0"/>
              <a:t>	</a:t>
            </a:r>
            <a:r>
              <a:rPr lang="ja-JP" altLang="en-US" dirty="0"/>
              <a:t>→技術レベル向上、他の地衛研との連携（協力依頼等）</a:t>
            </a:r>
            <a:endParaRPr lang="en-US" altLang="ja-JP" dirty="0"/>
          </a:p>
          <a:p>
            <a:pPr>
              <a:lnSpc>
                <a:spcPts val="2500"/>
              </a:lnSpc>
            </a:pPr>
            <a:r>
              <a:rPr lang="ja-JP" altLang="en-US" dirty="0"/>
              <a:t>・大阪府</a:t>
            </a:r>
            <a:r>
              <a:rPr lang="ja-JP" altLang="ja-JP" dirty="0"/>
              <a:t>保健所等（中核市）</a:t>
            </a:r>
            <a:r>
              <a:rPr lang="ja-JP" altLang="en-US" dirty="0"/>
              <a:t>の依頼検査：昨年度を大きく上回る</a:t>
            </a:r>
            <a:r>
              <a:rPr lang="en-US" altLang="ja-JP" dirty="0"/>
              <a:t>2837</a:t>
            </a:r>
            <a:r>
              <a:rPr lang="ja-JP" altLang="ja-JP" dirty="0"/>
              <a:t>件実施</a:t>
            </a:r>
            <a:endParaRPr lang="en-US" altLang="ja-JP" dirty="0"/>
          </a:p>
          <a:p>
            <a:pPr>
              <a:lnSpc>
                <a:spcPts val="2500"/>
              </a:lnSpc>
            </a:pPr>
            <a:r>
              <a:rPr lang="ja-JP" altLang="en-US" dirty="0"/>
              <a:t>・健康危機事象発生時に備えた体制を整備（大安研</a:t>
            </a:r>
            <a:r>
              <a:rPr lang="en-US" altLang="ja-JP" dirty="0"/>
              <a:t>G20</a:t>
            </a:r>
            <a:r>
              <a:rPr lang="ja-JP" altLang="en-US" dirty="0"/>
              <a:t>大阪サミット対策本部の設置）</a:t>
            </a:r>
            <a:endParaRPr lang="en-US" altLang="ja-JP" dirty="0"/>
          </a:p>
          <a:p>
            <a:pPr>
              <a:lnSpc>
                <a:spcPts val="2500"/>
              </a:lnSpc>
            </a:pPr>
            <a:r>
              <a:rPr lang="ja-JP" altLang="en-US" dirty="0"/>
              <a:t>　　</a:t>
            </a:r>
            <a:r>
              <a:rPr lang="en-US" altLang="ja-JP" dirty="0"/>
              <a:t>G20</a:t>
            </a:r>
            <a:r>
              <a:rPr lang="ja-JP" altLang="en-US" dirty="0"/>
              <a:t>大阪サミットを契機に、平時より関係機関との情報共有・連携体制を強化</a:t>
            </a:r>
            <a:endParaRPr lang="en-US" altLang="ja-JP" dirty="0"/>
          </a:p>
          <a:p>
            <a:pPr>
              <a:lnSpc>
                <a:spcPts val="2500"/>
              </a:lnSpc>
            </a:pPr>
            <a:r>
              <a:rPr lang="ja-JP" altLang="ja-JP" dirty="0"/>
              <a:t>・</a:t>
            </a:r>
            <a:r>
              <a:rPr lang="ja-JP" altLang="en-US" dirty="0"/>
              <a:t>大安研</a:t>
            </a:r>
            <a:r>
              <a:rPr lang="ja-JP" altLang="en-US" dirty="0">
                <a:latin typeface="+mn-ea"/>
              </a:rPr>
              <a:t>新型コロナウイルス緊急対策本部の設置</a:t>
            </a:r>
            <a:endParaRPr lang="en-US" altLang="ja-JP" dirty="0">
              <a:latin typeface="+mn-ea"/>
            </a:endParaRPr>
          </a:p>
          <a:p>
            <a:pPr>
              <a:lnSpc>
                <a:spcPts val="2500"/>
              </a:lnSpc>
            </a:pPr>
            <a:r>
              <a:rPr lang="ja-JP" altLang="en-US" dirty="0">
                <a:latin typeface="+mn-ea"/>
              </a:rPr>
              <a:t>　　関係機関・報道機関との情報共有・連絡：健康危機管理課による一元的対応</a:t>
            </a:r>
            <a:endParaRPr lang="en-US" altLang="ja-JP" dirty="0">
              <a:latin typeface="+mn-ea"/>
            </a:endParaRPr>
          </a:p>
          <a:p>
            <a:pPr>
              <a:lnSpc>
                <a:spcPts val="2500"/>
              </a:lnSpc>
            </a:pPr>
            <a:r>
              <a:rPr lang="ja-JP" altLang="ja-JP" dirty="0"/>
              <a:t>・</a:t>
            </a:r>
            <a:r>
              <a:rPr lang="ja-JP" altLang="en-US" dirty="0">
                <a:latin typeface="+mn-ea"/>
              </a:rPr>
              <a:t>新型コロナウイルス検査への対応：近畿支部等での中核的役割</a:t>
            </a:r>
            <a:endParaRPr lang="en-US" altLang="ja-JP" dirty="0">
              <a:latin typeface="+mn-ea"/>
            </a:endParaRPr>
          </a:p>
          <a:p>
            <a:pPr>
              <a:lnSpc>
                <a:spcPts val="2500"/>
              </a:lnSpc>
            </a:pPr>
            <a:r>
              <a:rPr lang="ja-JP" altLang="en-US" dirty="0">
                <a:latin typeface="+mn-ea"/>
              </a:rPr>
              <a:t>　　府内中核市、和歌山県、関西空港検疫所</a:t>
            </a:r>
            <a:endParaRPr lang="en-US" altLang="ja-JP" dirty="0"/>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784735"/>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ja-JP" sz="1400" b="1" dirty="0">
                <a:solidFill>
                  <a:schemeClr val="tx1"/>
                </a:solidFill>
              </a:rPr>
              <a:t>２</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地方衛生研究所の広域連携における役割</a:t>
            </a:r>
            <a:endParaRPr lang="ja-JP" altLang="ja-JP" sz="1400"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令和元</a:t>
            </a:r>
            <a:r>
              <a:rPr lang="ja-JP" altLang="en-US" sz="2800" dirty="0">
                <a:solidFill>
                  <a:schemeClr val="bg1"/>
                </a:solidFill>
                <a:latin typeface="+mn-ea"/>
                <a:ea typeface="+mn-ea"/>
                <a:cs typeface="HG丸ｺﾞｼｯｸM-PRO"/>
              </a:rPr>
              <a:t>事業年度業務実績の概要</a:t>
            </a:r>
          </a:p>
        </p:txBody>
      </p:sp>
      <p:sp>
        <p:nvSpPr>
          <p:cNvPr id="8" name="テキスト ボックス 7">
            <a:extLst>
              <a:ext uri="{FF2B5EF4-FFF2-40B4-BE49-F238E27FC236}">
                <a16:creationId xmlns:a16="http://schemas.microsoft.com/office/drawing/2014/main" id="{09A1A0A3-8FEF-4423-BB5D-5218A77987DD}"/>
              </a:ext>
            </a:extLst>
          </p:cNvPr>
          <p:cNvSpPr txBox="1"/>
          <p:nvPr/>
        </p:nvSpPr>
        <p:spPr>
          <a:xfrm rot="-1800000">
            <a:off x="140295" y="3532200"/>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1" name="テキスト ボックス 10">
            <a:extLst>
              <a:ext uri="{FF2B5EF4-FFF2-40B4-BE49-F238E27FC236}">
                <a16:creationId xmlns:a16="http://schemas.microsoft.com/office/drawing/2014/main" id="{7005E68D-14B9-40CA-B008-6AC5ACB0D16A}"/>
              </a:ext>
            </a:extLst>
          </p:cNvPr>
          <p:cNvSpPr txBox="1"/>
          <p:nvPr/>
        </p:nvSpPr>
        <p:spPr>
          <a:xfrm rot="-1800000">
            <a:off x="140293" y="321506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2" name="テキスト ボックス 11">
            <a:extLst>
              <a:ext uri="{FF2B5EF4-FFF2-40B4-BE49-F238E27FC236}">
                <a16:creationId xmlns:a16="http://schemas.microsoft.com/office/drawing/2014/main" id="{77096EB5-FD6E-452A-9943-BAF6D74EB188}"/>
              </a:ext>
            </a:extLst>
          </p:cNvPr>
          <p:cNvSpPr txBox="1"/>
          <p:nvPr/>
        </p:nvSpPr>
        <p:spPr>
          <a:xfrm rot="-1800000">
            <a:off x="140295" y="4196098"/>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4" name="テキスト ボックス 13">
            <a:extLst>
              <a:ext uri="{FF2B5EF4-FFF2-40B4-BE49-F238E27FC236}">
                <a16:creationId xmlns:a16="http://schemas.microsoft.com/office/drawing/2014/main" id="{4D6E75DA-2684-4D02-81CC-F4469AC0D5E5}"/>
              </a:ext>
            </a:extLst>
          </p:cNvPr>
          <p:cNvSpPr txBox="1"/>
          <p:nvPr/>
        </p:nvSpPr>
        <p:spPr>
          <a:xfrm rot="-1800000">
            <a:off x="140295" y="482561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Tree>
    <p:extLst>
      <p:ext uri="{BB962C8B-B14F-4D97-AF65-F5344CB8AC3E}">
        <p14:creationId xmlns:p14="http://schemas.microsoft.com/office/powerpoint/2010/main" val="392377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15</a:t>
            </a:fld>
            <a:endParaRPr lang="ja-JP" altLang="en-US" sz="1200" b="1" dirty="0">
              <a:solidFill>
                <a:schemeClr val="tx1"/>
              </a:solidFill>
              <a:latin typeface="Arial" charset="0"/>
              <a:ea typeface="Arial" charset="0"/>
              <a:cs typeface="Arial" charset="0"/>
            </a:endParaRPr>
          </a:p>
        </p:txBody>
      </p:sp>
      <p:sp>
        <p:nvSpPr>
          <p:cNvPr id="6" name="テキスト ボックス 5"/>
          <p:cNvSpPr txBox="1"/>
          <p:nvPr/>
        </p:nvSpPr>
        <p:spPr>
          <a:xfrm>
            <a:off x="502381" y="2437099"/>
            <a:ext cx="8383711" cy="2977738"/>
          </a:xfrm>
          <a:prstGeom prst="rect">
            <a:avLst/>
          </a:prstGeom>
          <a:noFill/>
        </p:spPr>
        <p:txBody>
          <a:bodyPr wrap="square" rtlCol="0">
            <a:spAutoFit/>
          </a:bodyPr>
          <a:lstStyle/>
          <a:p>
            <a:pPr>
              <a:lnSpc>
                <a:spcPts val="2500"/>
              </a:lnSpc>
            </a:pPr>
            <a:r>
              <a:rPr lang="ja-JP" altLang="en-US" dirty="0">
                <a:latin typeface="+mn-ea"/>
              </a:rPr>
              <a:t>・実地疫学研修（国立感染症研究所）に研究員を派</a:t>
            </a:r>
            <a:r>
              <a:rPr lang="ja-JP" altLang="en-US" dirty="0">
                <a:latin typeface="+mn-ea"/>
                <a:ea typeface="+mn-ea"/>
              </a:rPr>
              <a:t>遣（</a:t>
            </a:r>
            <a:r>
              <a:rPr lang="en-US" altLang="ja-JP" dirty="0">
                <a:latin typeface="+mn-ea"/>
                <a:ea typeface="+mn-ea"/>
              </a:rPr>
              <a:t>2</a:t>
            </a:r>
            <a:r>
              <a:rPr lang="ja-JP" altLang="en-US" dirty="0">
                <a:latin typeface="+mn-ea"/>
                <a:ea typeface="+mn-ea"/>
              </a:rPr>
              <a:t>年目）</a:t>
            </a:r>
            <a:endParaRPr lang="en-US" altLang="ja-JP" dirty="0">
              <a:latin typeface="+mn-ea"/>
              <a:ea typeface="+mn-ea"/>
            </a:endParaRPr>
          </a:p>
          <a:p>
            <a:pPr>
              <a:lnSpc>
                <a:spcPts val="2500"/>
              </a:lnSpc>
            </a:pPr>
            <a:r>
              <a:rPr lang="ja-JP" altLang="en-US" dirty="0">
                <a:latin typeface="+mn-ea"/>
              </a:rPr>
              <a:t>　　研修過程において、新型コロナウイルス感染症クラスター対策班の一員として活動</a:t>
            </a:r>
            <a:endParaRPr lang="en-US" altLang="ja-JP" dirty="0">
              <a:latin typeface="+mn-ea"/>
            </a:endParaRPr>
          </a:p>
          <a:p>
            <a:pPr>
              <a:lnSpc>
                <a:spcPts val="2500"/>
              </a:lnSpc>
            </a:pPr>
            <a:r>
              <a:rPr lang="ja-JP" altLang="en-US" dirty="0">
                <a:latin typeface="+mn-ea"/>
              </a:rPr>
              <a:t>・疫学解析研究の体制整備</a:t>
            </a:r>
            <a:endParaRPr lang="en-US" altLang="ja-JP" dirty="0">
              <a:latin typeface="+mn-ea"/>
            </a:endParaRPr>
          </a:p>
          <a:p>
            <a:pPr>
              <a:lnSpc>
                <a:spcPts val="2500"/>
              </a:lnSpc>
            </a:pPr>
            <a:r>
              <a:rPr lang="ja-JP" altLang="en-US" dirty="0">
                <a:latin typeface="+mn-ea"/>
              </a:rPr>
              <a:t>　　研究の開始：蓄積検査データ、発生動向情報の活用</a:t>
            </a:r>
            <a:endParaRPr lang="en-US" altLang="ja-JP" dirty="0">
              <a:latin typeface="+mn-ea"/>
            </a:endParaRPr>
          </a:p>
          <a:p>
            <a:pPr>
              <a:lnSpc>
                <a:spcPts val="2500"/>
              </a:lnSpc>
            </a:pPr>
            <a:r>
              <a:rPr lang="ja-JP" altLang="en-US" dirty="0">
                <a:latin typeface="+mn-ea"/>
              </a:rPr>
              <a:t>　　研究情報の収集：外部機関による研修・学会に参加</a:t>
            </a:r>
            <a:endParaRPr lang="en-US" altLang="ja-JP" dirty="0"/>
          </a:p>
          <a:p>
            <a:pPr marL="304800" indent="-304800">
              <a:lnSpc>
                <a:spcPts val="2500"/>
              </a:lnSpc>
            </a:pPr>
            <a:r>
              <a:rPr lang="ja-JP" altLang="en-US" dirty="0"/>
              <a:t>・</a:t>
            </a:r>
            <a:r>
              <a:rPr lang="ja-JP" altLang="en-US" dirty="0">
                <a:latin typeface="+mn-ea"/>
              </a:rPr>
              <a:t>大阪大学との連携：医学系研究科、薬学研究科に招へい教員を派遣</a:t>
            </a:r>
            <a:endParaRPr lang="en-US" altLang="ja-JP" dirty="0">
              <a:latin typeface="+mn-ea"/>
            </a:endParaRPr>
          </a:p>
          <a:p>
            <a:pPr marL="304800" indent="-304800">
              <a:lnSpc>
                <a:spcPts val="2500"/>
              </a:lnSpc>
            </a:pPr>
            <a:r>
              <a:rPr lang="ja-JP" altLang="en-US" dirty="0">
                <a:latin typeface="+mn-ea"/>
              </a:rPr>
              <a:t>・公衆衛生分野の人材育成：各種学協会、企業と連携・協賛し、講演会を開催</a:t>
            </a:r>
            <a:endParaRPr lang="en-US" altLang="ja-JP" dirty="0">
              <a:latin typeface="+mn-ea"/>
            </a:endParaRPr>
          </a:p>
          <a:p>
            <a:pPr marL="304800" indent="-304800">
              <a:lnSpc>
                <a:spcPts val="2500"/>
              </a:lnSpc>
            </a:pPr>
            <a:r>
              <a:rPr lang="ja-JP" altLang="en-US" dirty="0">
                <a:latin typeface="+mn-ea"/>
              </a:rPr>
              <a:t>・産業界の支援：</a:t>
            </a:r>
            <a:endParaRPr lang="en-US" altLang="ja-JP" dirty="0">
              <a:latin typeface="+mn-ea"/>
            </a:endParaRPr>
          </a:p>
          <a:p>
            <a:pPr marL="304800" indent="-304800">
              <a:lnSpc>
                <a:spcPts val="2500"/>
              </a:lnSpc>
            </a:pPr>
            <a:r>
              <a:rPr lang="ja-JP" altLang="en-US" dirty="0">
                <a:latin typeface="+mn-ea"/>
              </a:rPr>
              <a:t>　　行政、医薬品製造業者等からの医薬品承認審査、試験法設定等の相談に対応</a:t>
            </a:r>
            <a:endParaRPr lang="en-US" altLang="ja-JP" dirty="0">
              <a:latin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35162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 </a:t>
            </a:r>
            <a:r>
              <a:rPr lang="ja-JP" altLang="ja-JP" sz="1400" b="1" dirty="0">
                <a:solidFill>
                  <a:schemeClr val="tx1"/>
                </a:solidFill>
              </a:rPr>
              <a:t>健康危機事象発生時等における研究所の果たすべき役割</a:t>
            </a:r>
            <a:endParaRPr lang="ja-JP" altLang="ja-JP" sz="1400" dirty="0">
              <a:solidFill>
                <a:schemeClr val="tx1"/>
              </a:solidFill>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(2) </a:t>
            </a:r>
            <a:r>
              <a:rPr lang="ja-JP" altLang="ja-JP" sz="1400" b="1" dirty="0">
                <a:solidFill>
                  <a:schemeClr val="tx1"/>
                </a:solidFill>
              </a:rPr>
              <a:t>平常時における健康危機事象発生時への備え</a:t>
            </a:r>
            <a:endParaRPr lang="en-US" altLang="ja-JP" sz="1400" b="1" dirty="0">
              <a:solidFill>
                <a:schemeClr val="tx1"/>
              </a:solidFill>
            </a:endParaRPr>
          </a:p>
          <a:p>
            <a:r>
              <a:rPr lang="ja-JP" altLang="ja-JP" sz="1400" b="1" dirty="0">
                <a:solidFill>
                  <a:schemeClr val="tx1"/>
                </a:solidFill>
              </a:rPr>
              <a:t>３</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特に拡充すべき機能と新たな事業展開</a:t>
            </a:r>
            <a:endParaRPr lang="ja-JP" altLang="ja-JP" sz="1400" dirty="0">
              <a:solidFill>
                <a:schemeClr val="tx1"/>
              </a:solidFill>
            </a:endParaRPr>
          </a:p>
          <a:p>
            <a:endParaRPr lang="ja-JP" altLang="ja-JP" sz="1400"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令和元</a:t>
            </a:r>
            <a:r>
              <a:rPr lang="ja-JP" altLang="en-US" sz="2800" dirty="0">
                <a:solidFill>
                  <a:schemeClr val="bg1"/>
                </a:solidFill>
                <a:latin typeface="+mn-ea"/>
                <a:ea typeface="+mn-ea"/>
                <a:cs typeface="HG丸ｺﾞｼｯｸM-PRO"/>
              </a:rPr>
              <a:t>事業年度業務実績の概要</a:t>
            </a:r>
          </a:p>
        </p:txBody>
      </p:sp>
      <p:sp>
        <p:nvSpPr>
          <p:cNvPr id="11" name="テキスト ボックス 10">
            <a:extLst>
              <a:ext uri="{FF2B5EF4-FFF2-40B4-BE49-F238E27FC236}">
                <a16:creationId xmlns:a16="http://schemas.microsoft.com/office/drawing/2014/main" id="{62586A6F-9488-4A8D-9AD5-27C8FC422718}"/>
              </a:ext>
            </a:extLst>
          </p:cNvPr>
          <p:cNvSpPr txBox="1"/>
          <p:nvPr/>
        </p:nvSpPr>
        <p:spPr>
          <a:xfrm rot="-1800000">
            <a:off x="191570" y="2462524"/>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Tree>
    <p:extLst>
      <p:ext uri="{BB962C8B-B14F-4D97-AF65-F5344CB8AC3E}">
        <p14:creationId xmlns:p14="http://schemas.microsoft.com/office/powerpoint/2010/main" val="8858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16</a:t>
            </a:fld>
            <a:endParaRPr lang="ja-JP" altLang="en-US" sz="1200" b="1">
              <a:latin typeface="Arial" charset="0"/>
              <a:ea typeface="Arial" charset="0"/>
              <a:cs typeface="Arial" charset="0"/>
            </a:endParaRPr>
          </a:p>
        </p:txBody>
      </p:sp>
      <p:sp>
        <p:nvSpPr>
          <p:cNvPr id="6" name="テキスト ボックス 5"/>
          <p:cNvSpPr txBox="1"/>
          <p:nvPr/>
        </p:nvSpPr>
        <p:spPr>
          <a:xfrm>
            <a:off x="481260" y="2062119"/>
            <a:ext cx="8237179" cy="2336537"/>
          </a:xfrm>
          <a:prstGeom prst="rect">
            <a:avLst/>
          </a:prstGeom>
          <a:noFill/>
        </p:spPr>
        <p:txBody>
          <a:bodyPr wrap="square" rtlCol="0">
            <a:spAutoFit/>
          </a:bodyPr>
          <a:lstStyle/>
          <a:p>
            <a:pPr>
              <a:lnSpc>
                <a:spcPts val="2500"/>
              </a:lnSpc>
            </a:pPr>
            <a:r>
              <a:rPr lang="ja-JP" altLang="ja-JP" dirty="0">
                <a:latin typeface="+mn-ea"/>
                <a:ea typeface="+mn-ea"/>
              </a:rPr>
              <a:t>・</a:t>
            </a:r>
            <a:r>
              <a:rPr lang="ja-JP" altLang="en-US" dirty="0">
                <a:latin typeface="+mn-ea"/>
                <a:ea typeface="+mn-ea"/>
              </a:rPr>
              <a:t>意思決定の簡素化・合理化：一部の事務について決裁ルートの見直し</a:t>
            </a:r>
            <a:endParaRPr lang="en-US" altLang="ja-JP" sz="900" dirty="0">
              <a:latin typeface="+mn-ea"/>
              <a:ea typeface="+mn-ea"/>
            </a:endParaRPr>
          </a:p>
          <a:p>
            <a:pPr>
              <a:lnSpc>
                <a:spcPts val="2500"/>
              </a:lnSpc>
            </a:pPr>
            <a:r>
              <a:rPr lang="ja-JP" altLang="en-US" dirty="0">
                <a:latin typeface="+mn-ea"/>
                <a:ea typeface="+mn-ea"/>
              </a:rPr>
              <a:t>・電話交換業務の効率化：ダイヤル・インシステムの導入について検討、試行実施</a:t>
            </a:r>
            <a:endParaRPr lang="en-US" altLang="ja-JP" sz="900" dirty="0">
              <a:latin typeface="+mn-ea"/>
              <a:ea typeface="+mn-ea"/>
            </a:endParaRPr>
          </a:p>
          <a:p>
            <a:pPr>
              <a:lnSpc>
                <a:spcPts val="2500"/>
              </a:lnSpc>
            </a:pPr>
            <a:r>
              <a:rPr lang="ja-JP" altLang="en-US" dirty="0">
                <a:latin typeface="+mn-ea"/>
                <a:ea typeface="+mn-ea"/>
              </a:rPr>
              <a:t>・一元化施設における組織体制の在り方検討：素案策定</a:t>
            </a:r>
            <a:endParaRPr lang="en-US" altLang="ja-JP" sz="900" dirty="0">
              <a:latin typeface="+mn-ea"/>
              <a:ea typeface="+mn-ea"/>
            </a:endParaRPr>
          </a:p>
          <a:p>
            <a:pPr>
              <a:lnSpc>
                <a:spcPts val="2500"/>
              </a:lnSpc>
            </a:pPr>
            <a:r>
              <a:rPr lang="ja-JP" altLang="ja-JP" dirty="0">
                <a:latin typeface="+mn-ea"/>
                <a:ea typeface="+mn-ea"/>
              </a:rPr>
              <a:t>・</a:t>
            </a:r>
            <a:r>
              <a:rPr lang="ja-JP" altLang="en-US" dirty="0">
                <a:latin typeface="+mn-ea"/>
                <a:ea typeface="+mn-ea"/>
              </a:rPr>
              <a:t>人材の確保：研究員採用試験の実施、</a:t>
            </a:r>
            <a:r>
              <a:rPr lang="en-US" altLang="ja-JP" dirty="0">
                <a:latin typeface="+mn-ea"/>
                <a:ea typeface="+mn-ea"/>
              </a:rPr>
              <a:t>3</a:t>
            </a:r>
            <a:r>
              <a:rPr lang="ja-JP" altLang="ja-JP" dirty="0">
                <a:latin typeface="+mn-ea"/>
                <a:ea typeface="+mn-ea"/>
              </a:rPr>
              <a:t>名</a:t>
            </a:r>
            <a:r>
              <a:rPr lang="ja-JP" altLang="en-US" dirty="0">
                <a:latin typeface="+mn-ea"/>
              </a:rPr>
              <a:t>の採用を決定</a:t>
            </a:r>
            <a:endParaRPr lang="en-US" altLang="ja-JP" sz="900" dirty="0">
              <a:latin typeface="+mn-ea"/>
            </a:endParaRPr>
          </a:p>
          <a:p>
            <a:pPr>
              <a:lnSpc>
                <a:spcPts val="2500"/>
              </a:lnSpc>
            </a:pPr>
            <a:r>
              <a:rPr lang="ja-JP" altLang="en-US" dirty="0">
                <a:latin typeface="+mn-ea"/>
              </a:rPr>
              <a:t>・研修制度：職階別研修の実施、合同研修の実施</a:t>
            </a:r>
            <a:endParaRPr lang="en-US" altLang="ja-JP" dirty="0">
              <a:latin typeface="+mn-ea"/>
            </a:endParaRPr>
          </a:p>
          <a:p>
            <a:pPr>
              <a:lnSpc>
                <a:spcPts val="2500"/>
              </a:lnSpc>
            </a:pPr>
            <a:r>
              <a:rPr lang="ja-JP" altLang="en-US" dirty="0">
                <a:latin typeface="+mn-ea"/>
              </a:rPr>
              <a:t>　　（</a:t>
            </a:r>
            <a:r>
              <a:rPr lang="ja-JP" altLang="ja-JP" dirty="0">
                <a:latin typeface="+mn-ea"/>
              </a:rPr>
              <a:t>大阪府立環境農林水産総合研究所</a:t>
            </a:r>
            <a:r>
              <a:rPr lang="ja-JP" altLang="en-US" dirty="0">
                <a:latin typeface="+mn-ea"/>
              </a:rPr>
              <a:t>、</a:t>
            </a:r>
            <a:r>
              <a:rPr lang="ja-JP" altLang="ja-JP" dirty="0">
                <a:latin typeface="+mn-ea"/>
              </a:rPr>
              <a:t>大阪産業技術研究所</a:t>
            </a:r>
            <a:r>
              <a:rPr lang="ja-JP" altLang="en-US" dirty="0">
                <a:latin typeface="+mn-ea"/>
              </a:rPr>
              <a:t>）</a:t>
            </a:r>
            <a:endParaRPr lang="en-US" altLang="ja-JP" sz="900" dirty="0">
              <a:latin typeface="+mn-ea"/>
            </a:endParaRPr>
          </a:p>
          <a:p>
            <a:pPr>
              <a:lnSpc>
                <a:spcPts val="2500"/>
              </a:lnSpc>
            </a:pPr>
            <a:r>
              <a:rPr lang="ja-JP" altLang="en-US" dirty="0">
                <a:latin typeface="+mn-ea"/>
              </a:rPr>
              <a:t>・人事評価制度：来年度当初からの試行実施に向け、全職員への説明会実施</a:t>
            </a:r>
            <a:endParaRPr lang="ja-JP" altLang="ja-JP" dirty="0">
              <a:latin typeface="+mn-ea"/>
              <a:ea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914148"/>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5</a:t>
            </a:r>
          </a:p>
          <a:p>
            <a:r>
              <a:rPr lang="ja-JP" altLang="ja-JP" sz="1400" b="1" dirty="0">
                <a:solidFill>
                  <a:schemeClr val="tx1"/>
                </a:solidFill>
                <a:latin typeface="MS PGothic" panose="020B0600070205080204" pitchFamily="34" charset="-128"/>
                <a:ea typeface="MS PGothic" panose="020B0600070205080204" pitchFamily="34" charset="-128"/>
              </a:rPr>
              <a:t>第２　業務運営の改善及び効率化に関する目標を達成するためとるべき措置</a:t>
            </a:r>
          </a:p>
          <a:p>
            <a:r>
              <a:rPr lang="ja-JP" altLang="ja-JP" sz="1400" b="1" dirty="0">
                <a:solidFill>
                  <a:schemeClr val="tx1"/>
                </a:solidFill>
                <a:latin typeface="MS PGothic" panose="020B0600070205080204" pitchFamily="34" charset="-128"/>
                <a:ea typeface="MS PGothic" panose="020B0600070205080204" pitchFamily="34" charset="-128"/>
              </a:rPr>
              <a:t>１　業務運営の改善</a:t>
            </a:r>
          </a:p>
          <a:p>
            <a:r>
              <a:rPr lang="ja-JP" altLang="ja-JP" sz="1400" b="1" dirty="0">
                <a:solidFill>
                  <a:schemeClr val="tx1"/>
                </a:solidFill>
                <a:latin typeface="MS PGothic" panose="020B0600070205080204" pitchFamily="34" charset="-128"/>
                <a:ea typeface="MS PGothic" panose="020B0600070205080204" pitchFamily="34" charset="-128"/>
              </a:rPr>
              <a:t>２　職員の能力向上に向けた取組</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令和元</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3953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17</a:t>
            </a:fld>
            <a:endParaRPr lang="ja-JP" altLang="en-US" sz="1200" b="1">
              <a:latin typeface="Arial" charset="0"/>
              <a:ea typeface="Arial" charset="0"/>
              <a:cs typeface="Arial" charset="0"/>
            </a:endParaRPr>
          </a:p>
        </p:txBody>
      </p:sp>
      <p:sp>
        <p:nvSpPr>
          <p:cNvPr id="6" name="テキスト ボックス 5"/>
          <p:cNvSpPr txBox="1"/>
          <p:nvPr/>
        </p:nvSpPr>
        <p:spPr>
          <a:xfrm>
            <a:off x="502381" y="2397071"/>
            <a:ext cx="8237179" cy="2977738"/>
          </a:xfrm>
          <a:prstGeom prst="rect">
            <a:avLst/>
          </a:prstGeom>
          <a:noFill/>
        </p:spPr>
        <p:txBody>
          <a:bodyPr wrap="square" rtlCol="0">
            <a:spAutoFit/>
          </a:bodyPr>
          <a:lstStyle/>
          <a:p>
            <a:pPr>
              <a:lnSpc>
                <a:spcPts val="2500"/>
              </a:lnSpc>
            </a:pPr>
            <a:r>
              <a:rPr lang="ja-JP" altLang="ja-JP" dirty="0"/>
              <a:t>・</a:t>
            </a:r>
            <a:r>
              <a:rPr lang="ja-JP" altLang="en-US" dirty="0"/>
              <a:t>健全な財務運営：ホームページを活用した一般競争入札の実施（</a:t>
            </a:r>
            <a:r>
              <a:rPr lang="en-US" altLang="ja-JP" dirty="0"/>
              <a:t>27</a:t>
            </a:r>
            <a:r>
              <a:rPr lang="ja-JP" altLang="en-US" dirty="0"/>
              <a:t>件）</a:t>
            </a:r>
            <a:endParaRPr lang="en-US" altLang="ja-JP" dirty="0"/>
          </a:p>
          <a:p>
            <a:pPr>
              <a:lnSpc>
                <a:spcPts val="2500"/>
              </a:lnSpc>
            </a:pPr>
            <a:r>
              <a:rPr lang="ja-JP" altLang="en-US" dirty="0"/>
              <a:t>・会計監査法人による会計事務研修の実施</a:t>
            </a:r>
            <a:endParaRPr lang="en-US" altLang="ja-JP" dirty="0"/>
          </a:p>
          <a:p>
            <a:pPr>
              <a:lnSpc>
                <a:spcPts val="2500"/>
              </a:lnSpc>
            </a:pPr>
            <a:r>
              <a:rPr lang="ja-JP" altLang="en-US" dirty="0"/>
              <a:t>・快適な職場環境の形成：安全衛生委員会（各種活動）、産業医（巡視・研修）</a:t>
            </a:r>
            <a:endParaRPr lang="en-US" altLang="ja-JP" dirty="0"/>
          </a:p>
          <a:p>
            <a:pPr>
              <a:lnSpc>
                <a:spcPts val="2500"/>
              </a:lnSpc>
            </a:pPr>
            <a:r>
              <a:rPr lang="ja-JP" altLang="en-US" dirty="0"/>
              <a:t>・環境への負荷低減：法人環境方針に基づく令和元年度の各種数値目標の設定</a:t>
            </a:r>
            <a:endParaRPr lang="en-US" altLang="ja-JP" dirty="0"/>
          </a:p>
          <a:p>
            <a:pPr>
              <a:lnSpc>
                <a:spcPts val="2500"/>
              </a:lnSpc>
            </a:pPr>
            <a:r>
              <a:rPr lang="ja-JP" altLang="en-US" dirty="0"/>
              <a:t>・ハラスメント相談：弁護士が担当する外部窓口の設置</a:t>
            </a:r>
            <a:endParaRPr lang="en-US" altLang="ja-JP" dirty="0"/>
          </a:p>
          <a:p>
            <a:pPr>
              <a:lnSpc>
                <a:spcPts val="2500"/>
              </a:lnSpc>
            </a:pPr>
            <a:r>
              <a:rPr lang="ja-JP" altLang="en-US" dirty="0"/>
              <a:t>・情報公開：法人理事会の議事録をホームページに掲載</a:t>
            </a:r>
            <a:endParaRPr lang="en-US" altLang="ja-JP" dirty="0"/>
          </a:p>
          <a:p>
            <a:pPr>
              <a:lnSpc>
                <a:spcPts val="2500"/>
              </a:lnSpc>
            </a:pPr>
            <a:r>
              <a:rPr lang="ja-JP" altLang="en-US" dirty="0"/>
              <a:t>・一元化施設：「地方独立行政法人大阪健康安全基盤研究所等実施設計」実施</a:t>
            </a:r>
            <a:endParaRPr lang="en-US" altLang="ja-JP" dirty="0"/>
          </a:p>
          <a:p>
            <a:pPr>
              <a:lnSpc>
                <a:spcPts val="2500"/>
              </a:lnSpc>
            </a:pPr>
            <a:r>
              <a:rPr lang="ja-JP" altLang="en-US" dirty="0"/>
              <a:t>・旧大阪府立成人病センター駐車場棟等にかかる工事を実施</a:t>
            </a:r>
            <a:endParaRPr lang="en-US" altLang="ja-JP" dirty="0"/>
          </a:p>
          <a:p>
            <a:pPr>
              <a:lnSpc>
                <a:spcPts val="2500"/>
              </a:lnSpc>
            </a:pPr>
            <a:r>
              <a:rPr lang="ja-JP" altLang="en-US" dirty="0"/>
              <a:t>　　周辺建物等事前調査業務、撤去工事、土壌汚染状況調査など</a:t>
            </a:r>
            <a:endParaRPr lang="ja-JP" altLang="ja-JP" dirty="0"/>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1405214"/>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6</a:t>
            </a:r>
          </a:p>
          <a:p>
            <a:r>
              <a:rPr lang="ja-JP" altLang="en-US" sz="1400" b="1" dirty="0">
                <a:solidFill>
                  <a:schemeClr val="tx1"/>
                </a:solidFill>
                <a:latin typeface="MS PGothic" panose="020B0600070205080204" pitchFamily="34" charset="-128"/>
                <a:ea typeface="MS PGothic" panose="020B0600070205080204" pitchFamily="34" charset="-128"/>
              </a:rPr>
              <a:t>第３　財務内容の改善に関する目標を達成するためにとるべき措置</a:t>
            </a:r>
          </a:p>
          <a:p>
            <a:r>
              <a:rPr lang="ja-JP" altLang="en-US" sz="1400" b="1" dirty="0">
                <a:solidFill>
                  <a:schemeClr val="tx1"/>
                </a:solidFill>
                <a:latin typeface="MS PGothic" panose="020B0600070205080204" pitchFamily="34" charset="-128"/>
                <a:ea typeface="MS PGothic" panose="020B0600070205080204" pitchFamily="34" charset="-128"/>
              </a:rPr>
              <a:t>第９　その他業務運営に関する重要事項の目標を達成するためとるべき措置</a:t>
            </a:r>
          </a:p>
          <a:p>
            <a:r>
              <a:rPr lang="ja-JP" altLang="en-US" sz="1400" b="1" dirty="0">
                <a:solidFill>
                  <a:schemeClr val="tx1"/>
                </a:solidFill>
                <a:latin typeface="MS PGothic" panose="020B0600070205080204" pitchFamily="34" charset="-128"/>
                <a:ea typeface="MS PGothic" panose="020B0600070205080204" pitchFamily="34" charset="-128"/>
              </a:rPr>
              <a:t>第</a:t>
            </a:r>
            <a:r>
              <a:rPr lang="en-US" altLang="ja-JP" sz="1400" b="1" dirty="0">
                <a:solidFill>
                  <a:schemeClr val="tx1"/>
                </a:solidFill>
                <a:latin typeface="MS PGothic" panose="020B0600070205080204" pitchFamily="34" charset="-128"/>
                <a:ea typeface="MS PGothic" panose="020B0600070205080204" pitchFamily="34" charset="-128"/>
              </a:rPr>
              <a:t>10</a:t>
            </a:r>
            <a:r>
              <a:rPr lang="ja-JP" altLang="en-US" sz="1400" b="1" dirty="0">
                <a:solidFill>
                  <a:schemeClr val="tx1"/>
                </a:solidFill>
                <a:latin typeface="MS PGothic" panose="020B0600070205080204" pitchFamily="34" charset="-128"/>
                <a:ea typeface="MS PGothic" panose="020B0600070205080204" pitchFamily="34" charset="-128"/>
              </a:rPr>
              <a:t>　地方独立行政法人大阪健康安全基盤研究所の業務運営並びに財務及び会計に関する大阪府市規約第４条で定める事項</a:t>
            </a:r>
          </a:p>
          <a:p>
            <a:r>
              <a:rPr lang="ja-JP" altLang="en-US" sz="1400" b="1" dirty="0">
                <a:solidFill>
                  <a:schemeClr val="tx1"/>
                </a:solidFill>
                <a:latin typeface="MS PGothic" panose="020B0600070205080204" pitchFamily="34" charset="-128"/>
                <a:ea typeface="MS PGothic" panose="020B0600070205080204" pitchFamily="34" charset="-128"/>
              </a:rPr>
              <a:t>１　施設及び設備機器の活用及び整備</a:t>
            </a: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令和元</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52459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273048" y="2352266"/>
            <a:ext cx="875520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　●</a:t>
            </a:r>
            <a:r>
              <a:rPr lang="ja-JP" altLang="en-US" sz="2200" dirty="0">
                <a:latin typeface="+mn-ea"/>
                <a:ea typeface="+mn-ea"/>
                <a:cs typeface="HG丸ｺﾞｼｯｸM-PRO"/>
              </a:rPr>
              <a:t>大阪府・市による</a:t>
            </a:r>
            <a:r>
              <a:rPr lang="en-US" altLang="ja-JP" sz="2200" dirty="0">
                <a:latin typeface="+mn-ea"/>
                <a:cs typeface="HG丸ｺﾞｼｯｸM-PRO"/>
              </a:rPr>
              <a:t>G20</a:t>
            </a:r>
            <a:r>
              <a:rPr lang="ja-JP" altLang="en-US" sz="2200" dirty="0">
                <a:latin typeface="+mn-ea"/>
                <a:cs typeface="HG丸ｺﾞｼｯｸM-PRO"/>
              </a:rPr>
              <a:t>大阪サミット感染症情報解析センターの設置</a:t>
            </a:r>
            <a:endParaRPr lang="en-US" altLang="ja-JP" sz="2200" dirty="0">
              <a:latin typeface="+mn-ea"/>
              <a:cs typeface="HG丸ｺﾞｼｯｸM-PRO"/>
            </a:endParaRPr>
          </a:p>
          <a:p>
            <a:endParaRPr lang="en-US" altLang="ja-JP" sz="1800" dirty="0">
              <a:latin typeface="+mn-ea"/>
              <a:ea typeface="+mn-ea"/>
              <a:cs typeface="HG丸ｺﾞｼｯｸM-PRO"/>
            </a:endParaRPr>
          </a:p>
          <a:p>
            <a:r>
              <a:rPr lang="ja-JP" altLang="en-US" sz="1800" dirty="0">
                <a:latin typeface="+mn-ea"/>
                <a:ea typeface="+mn-ea"/>
                <a:cs typeface="HG丸ｺﾞｼｯｸM-PRO"/>
              </a:rPr>
              <a:t>　　</a:t>
            </a:r>
            <a:endParaRPr lang="en-US" altLang="ja-JP" sz="1800" dirty="0">
              <a:latin typeface="+mn-ea"/>
              <a:ea typeface="+mn-ea"/>
              <a:cs typeface="HG丸ｺﾞｼｯｸM-PRO"/>
            </a:endParaRPr>
          </a:p>
          <a:p>
            <a:r>
              <a:rPr lang="ja-JP" altLang="en-US" sz="1800" dirty="0">
                <a:latin typeface="+mn-ea"/>
                <a:ea typeface="+mn-ea"/>
                <a:cs typeface="HG丸ｺﾞｼｯｸM-PRO"/>
              </a:rPr>
              <a:t>　　</a:t>
            </a:r>
            <a:endParaRPr lang="en-US" altLang="ja-JP" sz="1800" dirty="0">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18</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en-US" altLang="ja-JP" sz="2800" dirty="0">
                <a:solidFill>
                  <a:schemeClr val="bg1"/>
                </a:solidFill>
                <a:latin typeface="+mn-ea"/>
                <a:cs typeface="HG丸ｺﾞｼｯｸM-PRO"/>
              </a:rPr>
              <a:t>G20</a:t>
            </a:r>
            <a:r>
              <a:rPr lang="ja-JP" altLang="en-US" sz="2800" dirty="0">
                <a:solidFill>
                  <a:schemeClr val="bg1"/>
                </a:solidFill>
                <a:latin typeface="+mn-ea"/>
                <a:cs typeface="HG丸ｺﾞｼｯｸM-PRO"/>
              </a:rPr>
              <a:t> 大阪サミット関係）</a:t>
            </a:r>
          </a:p>
        </p:txBody>
      </p:sp>
      <p:graphicFrame>
        <p:nvGraphicFramePr>
          <p:cNvPr id="2" name="表 2">
            <a:extLst>
              <a:ext uri="{FF2B5EF4-FFF2-40B4-BE49-F238E27FC236}">
                <a16:creationId xmlns:a16="http://schemas.microsoft.com/office/drawing/2014/main" id="{BE7B2506-2327-442B-A91B-CA192E9E37E6}"/>
              </a:ext>
            </a:extLst>
          </p:cNvPr>
          <p:cNvGraphicFramePr>
            <a:graphicFrameLocks noGrp="1"/>
          </p:cNvGraphicFramePr>
          <p:nvPr>
            <p:extLst>
              <p:ext uri="{D42A27DB-BD31-4B8C-83A1-F6EECF244321}">
                <p14:modId xmlns:p14="http://schemas.microsoft.com/office/powerpoint/2010/main" val="1956218974"/>
              </p:ext>
            </p:extLst>
          </p:nvPr>
        </p:nvGraphicFramePr>
        <p:xfrm>
          <a:off x="741466" y="2888918"/>
          <a:ext cx="7872761" cy="3865070"/>
        </p:xfrm>
        <a:graphic>
          <a:graphicData uri="http://schemas.openxmlformats.org/drawingml/2006/table">
            <a:tbl>
              <a:tblPr bandRow="1">
                <a:tableStyleId>{5C22544A-7EE6-4342-B048-85BDC9FD1C3A}</a:tableStyleId>
              </a:tblPr>
              <a:tblGrid>
                <a:gridCol w="1892491">
                  <a:extLst>
                    <a:ext uri="{9D8B030D-6E8A-4147-A177-3AD203B41FA5}">
                      <a16:colId xmlns:a16="http://schemas.microsoft.com/office/drawing/2014/main" val="1636650767"/>
                    </a:ext>
                  </a:extLst>
                </a:gridCol>
                <a:gridCol w="5980270">
                  <a:extLst>
                    <a:ext uri="{9D8B030D-6E8A-4147-A177-3AD203B41FA5}">
                      <a16:colId xmlns:a16="http://schemas.microsoft.com/office/drawing/2014/main" val="2251448391"/>
                    </a:ext>
                  </a:extLst>
                </a:gridCol>
              </a:tblGrid>
              <a:tr h="474131">
                <a:tc>
                  <a:txBody>
                    <a:bodyPr/>
                    <a:lstStyle/>
                    <a:p>
                      <a:r>
                        <a:rPr kumimoji="1" lang="ja-JP" altLang="en-US" dirty="0">
                          <a:latin typeface="+mn-ea"/>
                          <a:ea typeface="+mn-ea"/>
                        </a:rPr>
                        <a:t>目的</a:t>
                      </a:r>
                    </a:p>
                  </a:txBody>
                  <a:tcPr anchor="ctr"/>
                </a:tc>
                <a:tc>
                  <a:txBody>
                    <a:bodyPr/>
                    <a:lstStyle/>
                    <a:p>
                      <a:r>
                        <a:rPr kumimoji="1" lang="en-US" altLang="ja-JP" dirty="0">
                          <a:latin typeface="+mn-ea"/>
                          <a:ea typeface="+mn-ea"/>
                        </a:rPr>
                        <a:t>G20</a:t>
                      </a:r>
                      <a:r>
                        <a:rPr kumimoji="1" lang="ja-JP" altLang="en-US" dirty="0">
                          <a:latin typeface="+mn-ea"/>
                          <a:ea typeface="+mn-ea"/>
                        </a:rPr>
                        <a:t>大阪サミットにおける感染症強化サーベイランス</a:t>
                      </a:r>
                    </a:p>
                  </a:txBody>
                  <a:tcPr anchor="ctr"/>
                </a:tc>
                <a:extLst>
                  <a:ext uri="{0D108BD9-81ED-4DB2-BD59-A6C34878D82A}">
                    <a16:rowId xmlns:a16="http://schemas.microsoft.com/office/drawing/2014/main" val="893951599"/>
                  </a:ext>
                </a:extLst>
              </a:tr>
              <a:tr h="426728">
                <a:tc>
                  <a:txBody>
                    <a:bodyPr/>
                    <a:lstStyle/>
                    <a:p>
                      <a:r>
                        <a:rPr kumimoji="1" lang="ja-JP" altLang="en-US" dirty="0">
                          <a:latin typeface="+mn-ea"/>
                          <a:ea typeface="+mn-ea"/>
                        </a:rPr>
                        <a:t>設置場所</a:t>
                      </a:r>
                    </a:p>
                  </a:txBody>
                  <a:tcPr anchor="ctr"/>
                </a:tc>
                <a:tc>
                  <a:txBody>
                    <a:bodyPr/>
                    <a:lstStyle/>
                    <a:p>
                      <a:r>
                        <a:rPr kumimoji="1" lang="ja-JP" altLang="en-US" dirty="0">
                          <a:latin typeface="+mn-ea"/>
                          <a:ea typeface="+mn-ea"/>
                        </a:rPr>
                        <a:t>大阪健康安全基盤研究所</a:t>
                      </a:r>
                    </a:p>
                  </a:txBody>
                  <a:tcPr anchor="ctr"/>
                </a:tc>
                <a:extLst>
                  <a:ext uri="{0D108BD9-81ED-4DB2-BD59-A6C34878D82A}">
                    <a16:rowId xmlns:a16="http://schemas.microsoft.com/office/drawing/2014/main" val="2125393333"/>
                  </a:ext>
                </a:extLst>
              </a:tr>
              <a:tr h="883395">
                <a:tc>
                  <a:txBody>
                    <a:bodyPr/>
                    <a:lstStyle/>
                    <a:p>
                      <a:r>
                        <a:rPr kumimoji="1" lang="ja-JP" altLang="en-US" dirty="0">
                          <a:latin typeface="+mn-ea"/>
                          <a:ea typeface="+mn-ea"/>
                        </a:rPr>
                        <a:t>構成員</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国立感染症研究所</a:t>
                      </a:r>
                      <a:endParaRPr kumimoji="1" lang="en-US" altLang="ja-JP" dirty="0">
                        <a:latin typeface="+mn-ea"/>
                        <a:ea typeface="+mn-ea"/>
                      </a:endParaRPr>
                    </a:p>
                    <a:p>
                      <a:r>
                        <a:rPr kumimoji="1" lang="ja-JP" altLang="en-US" dirty="0">
                          <a:latin typeface="+mn-ea"/>
                          <a:ea typeface="+mn-ea"/>
                        </a:rPr>
                        <a:t>大阪府医療対策課、大阪市感染症対策課</a:t>
                      </a:r>
                      <a:endParaRPr kumimoji="1" lang="en-US" altLang="ja-JP" dirty="0">
                        <a:latin typeface="+mn-ea"/>
                        <a:ea typeface="+mn-ea"/>
                      </a:endParaRPr>
                    </a:p>
                    <a:p>
                      <a:r>
                        <a:rPr kumimoji="1" lang="ja-JP" altLang="en-US" dirty="0">
                          <a:latin typeface="+mn-ea"/>
                          <a:ea typeface="+mn-ea"/>
                        </a:rPr>
                        <a:t>大阪健康安全基盤研究所</a:t>
                      </a:r>
                      <a:endParaRPr kumimoji="1" lang="en-US" altLang="ja-JP" dirty="0">
                        <a:latin typeface="+mn-ea"/>
                        <a:ea typeface="+mn-ea"/>
                      </a:endParaRPr>
                    </a:p>
                  </a:txBody>
                  <a:tcPr anchor="ctr"/>
                </a:tc>
                <a:extLst>
                  <a:ext uri="{0D108BD9-81ED-4DB2-BD59-A6C34878D82A}">
                    <a16:rowId xmlns:a16="http://schemas.microsoft.com/office/drawing/2014/main" val="3043774013"/>
                  </a:ext>
                </a:extLst>
              </a:tr>
              <a:tr h="618376">
                <a:tc>
                  <a:txBody>
                    <a:bodyPr/>
                    <a:lstStyle/>
                    <a:p>
                      <a:r>
                        <a:rPr kumimoji="1" lang="ja-JP" altLang="en-US" dirty="0">
                          <a:latin typeface="+mn-ea"/>
                          <a:ea typeface="+mn-ea"/>
                        </a:rPr>
                        <a:t>活動</a:t>
                      </a:r>
                    </a:p>
                  </a:txBody>
                  <a:tcPr anchor="ctr"/>
                </a:tc>
                <a:tc>
                  <a:txBody>
                    <a:bodyPr/>
                    <a:lstStyle/>
                    <a:p>
                      <a:r>
                        <a:rPr kumimoji="1" lang="ja-JP" altLang="en-US" dirty="0">
                          <a:latin typeface="+mn-ea"/>
                          <a:ea typeface="+mn-ea"/>
                        </a:rPr>
                        <a:t>サーベイランスで得た情報を解析：日報（</a:t>
                      </a:r>
                      <a:r>
                        <a:rPr kumimoji="1" lang="en-US" altLang="ja-JP" dirty="0">
                          <a:latin typeface="+mn-ea"/>
                          <a:ea typeface="+mn-ea"/>
                        </a:rPr>
                        <a:t>2</a:t>
                      </a:r>
                      <a:r>
                        <a:rPr kumimoji="1" lang="ja-JP" altLang="en-US" dirty="0">
                          <a:latin typeface="+mn-ea"/>
                          <a:ea typeface="+mn-ea"/>
                        </a:rPr>
                        <a:t>報</a:t>
                      </a:r>
                      <a:r>
                        <a:rPr kumimoji="1" lang="en-US" altLang="ja-JP" dirty="0">
                          <a:latin typeface="+mn-ea"/>
                          <a:ea typeface="+mn-ea"/>
                        </a:rPr>
                        <a:t>/</a:t>
                      </a:r>
                      <a:r>
                        <a:rPr kumimoji="1" lang="ja-JP" altLang="en-US" dirty="0">
                          <a:latin typeface="+mn-ea"/>
                          <a:ea typeface="+mn-ea"/>
                        </a:rPr>
                        <a:t>日）作成</a:t>
                      </a:r>
                      <a:endParaRPr kumimoji="1" lang="en-US" altLang="ja-JP" dirty="0">
                        <a:latin typeface="+mn-ea"/>
                        <a:ea typeface="+mn-ea"/>
                      </a:endParaRPr>
                    </a:p>
                    <a:p>
                      <a:r>
                        <a:rPr kumimoji="1" lang="ja-JP" altLang="en-US" dirty="0">
                          <a:latin typeface="+mn-ea"/>
                          <a:ea typeface="+mn-ea"/>
                        </a:rPr>
                        <a:t>関係者で共有し、警戒態勢を強化</a:t>
                      </a:r>
                      <a:endParaRPr kumimoji="1" lang="en-US" altLang="ja-JP" dirty="0">
                        <a:latin typeface="+mn-ea"/>
                        <a:ea typeface="+mn-ea"/>
                      </a:endParaRPr>
                    </a:p>
                  </a:txBody>
                  <a:tcPr anchor="ctr"/>
                </a:tc>
                <a:extLst>
                  <a:ext uri="{0D108BD9-81ED-4DB2-BD59-A6C34878D82A}">
                    <a16:rowId xmlns:a16="http://schemas.microsoft.com/office/drawing/2014/main" val="2369371600"/>
                  </a:ext>
                </a:extLst>
              </a:tr>
              <a:tr h="618376">
                <a:tc>
                  <a:txBody>
                    <a:bodyPr/>
                    <a:lstStyle/>
                    <a:p>
                      <a:r>
                        <a:rPr kumimoji="1" lang="ja-JP" altLang="en-US" dirty="0">
                          <a:latin typeface="+mn-ea"/>
                          <a:ea typeface="+mn-ea"/>
                        </a:rPr>
                        <a:t>サーベイランス</a:t>
                      </a:r>
                      <a:endParaRPr kumimoji="1" lang="en-US" altLang="ja-JP" dirty="0">
                        <a:latin typeface="+mn-ea"/>
                        <a:ea typeface="+mn-ea"/>
                      </a:endParaRPr>
                    </a:p>
                    <a:p>
                      <a:r>
                        <a:rPr kumimoji="1" lang="ja-JP" altLang="en-US" dirty="0">
                          <a:latin typeface="+mn-ea"/>
                          <a:ea typeface="+mn-ea"/>
                        </a:rPr>
                        <a:t>実施時期</a:t>
                      </a:r>
                    </a:p>
                  </a:txBody>
                  <a:tcPr anchor="ctr"/>
                </a:tc>
                <a:tc>
                  <a:txBody>
                    <a:bodyPr/>
                    <a:lstStyle/>
                    <a:p>
                      <a:r>
                        <a:rPr kumimoji="1" lang="en-US" altLang="ja-JP">
                          <a:latin typeface="+mn-ea"/>
                          <a:ea typeface="+mn-ea"/>
                        </a:rPr>
                        <a:t>6/10</a:t>
                      </a:r>
                      <a:r>
                        <a:rPr kumimoji="1" lang="ja-JP" altLang="en-US">
                          <a:latin typeface="+mn-ea"/>
                          <a:ea typeface="+mn-ea"/>
                        </a:rPr>
                        <a:t>（</a:t>
                      </a:r>
                      <a:r>
                        <a:rPr kumimoji="1" lang="ja-JP" altLang="en-US" dirty="0">
                          <a:latin typeface="+mn-ea"/>
                          <a:ea typeface="+mn-ea"/>
                        </a:rPr>
                        <a:t>月）</a:t>
                      </a:r>
                      <a:r>
                        <a:rPr kumimoji="1" lang="en-US" altLang="ja-JP" dirty="0">
                          <a:latin typeface="+mn-ea"/>
                          <a:ea typeface="+mn-ea"/>
                        </a:rPr>
                        <a:t>- 6/30</a:t>
                      </a:r>
                      <a:r>
                        <a:rPr kumimoji="1" lang="ja-JP" altLang="en-US" dirty="0">
                          <a:latin typeface="+mn-ea"/>
                          <a:ea typeface="+mn-ea"/>
                        </a:rPr>
                        <a:t>（日）　　</a:t>
                      </a:r>
                      <a:endParaRPr kumimoji="1" lang="en-US" altLang="ja-JP" dirty="0">
                        <a:latin typeface="+mn-ea"/>
                        <a:ea typeface="+mn-ea"/>
                      </a:endParaRPr>
                    </a:p>
                    <a:p>
                      <a:r>
                        <a:rPr kumimoji="1" lang="ja-JP" altLang="en-US" dirty="0">
                          <a:latin typeface="+mn-ea"/>
                          <a:ea typeface="+mn-ea"/>
                        </a:rPr>
                        <a:t>　　</a:t>
                      </a:r>
                      <a:r>
                        <a:rPr kumimoji="1" lang="en-US" altLang="ja-JP" dirty="0">
                          <a:latin typeface="+mn-ea"/>
                          <a:ea typeface="+mn-ea"/>
                        </a:rPr>
                        <a:t>※6/27</a:t>
                      </a:r>
                      <a:r>
                        <a:rPr kumimoji="1" lang="ja-JP" altLang="en-US" dirty="0">
                          <a:latin typeface="+mn-ea"/>
                          <a:ea typeface="+mn-ea"/>
                        </a:rPr>
                        <a:t>（木）</a:t>
                      </a:r>
                      <a:r>
                        <a:rPr kumimoji="1" lang="en-US" altLang="ja-JP" dirty="0">
                          <a:latin typeface="+mn-ea"/>
                          <a:ea typeface="+mn-ea"/>
                        </a:rPr>
                        <a:t>-6/30</a:t>
                      </a:r>
                      <a:r>
                        <a:rPr kumimoji="1" lang="ja-JP" altLang="en-US" dirty="0">
                          <a:latin typeface="+mn-ea"/>
                          <a:ea typeface="+mn-ea"/>
                        </a:rPr>
                        <a:t>（日）：夜間オンコール体制あり</a:t>
                      </a:r>
                      <a:endParaRPr kumimoji="1" lang="en-US" altLang="ja-JP" dirty="0">
                        <a:latin typeface="+mn-ea"/>
                        <a:ea typeface="+mn-ea"/>
                      </a:endParaRPr>
                    </a:p>
                  </a:txBody>
                  <a:tcPr anchor="ctr"/>
                </a:tc>
                <a:extLst>
                  <a:ext uri="{0D108BD9-81ED-4DB2-BD59-A6C34878D82A}">
                    <a16:rowId xmlns:a16="http://schemas.microsoft.com/office/drawing/2014/main" val="4218572862"/>
                  </a:ext>
                </a:extLst>
              </a:tr>
              <a:tr h="769651">
                <a:tc>
                  <a:txBody>
                    <a:bodyPr/>
                    <a:lstStyle/>
                    <a:p>
                      <a:r>
                        <a:rPr kumimoji="1" lang="ja-JP" altLang="en-US" dirty="0">
                          <a:latin typeface="+mn-ea"/>
                          <a:ea typeface="+mn-ea"/>
                        </a:rPr>
                        <a:t>備考</a:t>
                      </a:r>
                    </a:p>
                  </a:txBody>
                  <a:tcPr anchor="ctr"/>
                </a:tc>
                <a:tc>
                  <a:txBody>
                    <a:bodyPr/>
                    <a:lstStyle/>
                    <a:p>
                      <a:r>
                        <a:rPr kumimoji="1" lang="ja-JP" altLang="en-US" dirty="0">
                          <a:latin typeface="+mn-ea"/>
                          <a:ea typeface="+mn-ea"/>
                        </a:rPr>
                        <a:t>一部のサーベイランスはサミット後も継続実施</a:t>
                      </a:r>
                      <a:endParaRPr kumimoji="1" lang="en-US" altLang="ja-JP" dirty="0">
                        <a:latin typeface="+mn-ea"/>
                        <a:ea typeface="+mn-ea"/>
                      </a:endParaRPr>
                    </a:p>
                    <a:p>
                      <a:r>
                        <a:rPr kumimoji="1" lang="en-US" altLang="ja-JP" dirty="0">
                          <a:latin typeface="+mn-ea"/>
                          <a:ea typeface="+mn-ea"/>
                        </a:rPr>
                        <a:t>7/1</a:t>
                      </a:r>
                      <a:r>
                        <a:rPr kumimoji="1" lang="ja-JP" altLang="en-US" dirty="0">
                          <a:latin typeface="+mn-ea"/>
                          <a:ea typeface="+mn-ea"/>
                        </a:rPr>
                        <a:t>（月）</a:t>
                      </a:r>
                      <a:r>
                        <a:rPr kumimoji="1" lang="en-US" altLang="ja-JP" dirty="0">
                          <a:latin typeface="+mn-ea"/>
                          <a:ea typeface="+mn-ea"/>
                        </a:rPr>
                        <a:t>- 7/16</a:t>
                      </a:r>
                      <a:r>
                        <a:rPr kumimoji="1" lang="ja-JP" altLang="en-US" dirty="0">
                          <a:latin typeface="+mn-ea"/>
                          <a:ea typeface="+mn-ea"/>
                        </a:rPr>
                        <a:t>（火）　　</a:t>
                      </a:r>
                    </a:p>
                  </a:txBody>
                  <a:tcPr anchor="ctr"/>
                </a:tc>
                <a:extLst>
                  <a:ext uri="{0D108BD9-81ED-4DB2-BD59-A6C34878D82A}">
                    <a16:rowId xmlns:a16="http://schemas.microsoft.com/office/drawing/2014/main" val="812214562"/>
                  </a:ext>
                </a:extLst>
              </a:tr>
            </a:tbl>
          </a:graphicData>
        </a:graphic>
      </p:graphicFrame>
      <p:sp>
        <p:nvSpPr>
          <p:cNvPr id="8" name="テキスト ボックス 17">
            <a:extLst>
              <a:ext uri="{FF2B5EF4-FFF2-40B4-BE49-F238E27FC236}">
                <a16:creationId xmlns:a16="http://schemas.microsoft.com/office/drawing/2014/main" id="{8B937B08-E699-4F8D-B923-02EAECDF0FBE}"/>
              </a:ext>
            </a:extLst>
          </p:cNvPr>
          <p:cNvSpPr txBox="1">
            <a:spLocks noChangeArrowheads="1"/>
          </p:cNvSpPr>
          <p:nvPr/>
        </p:nvSpPr>
        <p:spPr bwMode="auto">
          <a:xfrm>
            <a:off x="273048" y="969520"/>
            <a:ext cx="875520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　●</a:t>
            </a:r>
            <a:r>
              <a:rPr lang="en-US" altLang="ja-JP" dirty="0">
                <a:latin typeface="+mn-ea"/>
              </a:rPr>
              <a:t> G20</a:t>
            </a:r>
            <a:r>
              <a:rPr lang="ja-JP" altLang="en-US" dirty="0">
                <a:latin typeface="+mn-ea"/>
              </a:rPr>
              <a:t>大阪サミット関連施設食中毒対策事業の実施</a:t>
            </a:r>
            <a:endParaRPr lang="en-US" altLang="ja-JP" dirty="0">
              <a:latin typeface="+mn-ea"/>
            </a:endParaRPr>
          </a:p>
          <a:p>
            <a:endParaRPr lang="en-US" altLang="ja-JP" sz="1000" dirty="0">
              <a:latin typeface="+mn-ea"/>
              <a:ea typeface="+mn-ea"/>
              <a:cs typeface="HG丸ｺﾞｼｯｸM-PRO"/>
            </a:endParaRPr>
          </a:p>
          <a:p>
            <a:r>
              <a:rPr lang="ja-JP" altLang="en-US" sz="1800" dirty="0">
                <a:latin typeface="+mn-ea"/>
                <a:ea typeface="+mn-ea"/>
                <a:cs typeface="HG丸ｺﾞｼｯｸM-PRO"/>
              </a:rPr>
              <a:t>　　　　・微生物課（天王寺</a:t>
            </a:r>
            <a:r>
              <a:rPr lang="en-US" altLang="ja-JP" sz="1800" dirty="0">
                <a:latin typeface="+mn-ea"/>
                <a:ea typeface="+mn-ea"/>
                <a:cs typeface="HG丸ｺﾞｼｯｸM-PRO"/>
              </a:rPr>
              <a:t>C)</a:t>
            </a:r>
            <a:r>
              <a:rPr lang="ja-JP" altLang="en-US" sz="1800" dirty="0">
                <a:latin typeface="+mn-ea"/>
                <a:ea typeface="+mn-ea"/>
                <a:cs typeface="HG丸ｺﾞｼｯｸM-PRO"/>
              </a:rPr>
              <a:t>と細菌課（森ノ宮</a:t>
            </a:r>
            <a:r>
              <a:rPr lang="en-US" altLang="ja-JP" sz="1800" dirty="0">
                <a:latin typeface="+mn-ea"/>
                <a:ea typeface="+mn-ea"/>
                <a:cs typeface="HG丸ｺﾞｼｯｸM-PRO"/>
              </a:rPr>
              <a:t>C)</a:t>
            </a:r>
            <a:r>
              <a:rPr lang="ja-JP" altLang="en-US" sz="1800" dirty="0">
                <a:latin typeface="+mn-ea"/>
                <a:ea typeface="+mn-ea"/>
                <a:cs typeface="HG丸ｺﾞｼｯｸM-PRO"/>
              </a:rPr>
              <a:t>が一体となり検査を実施</a:t>
            </a:r>
            <a:endParaRPr lang="en-US" altLang="ja-JP" sz="1800" dirty="0">
              <a:latin typeface="+mn-ea"/>
              <a:ea typeface="+mn-ea"/>
              <a:cs typeface="HG丸ｺﾞｼｯｸM-PRO"/>
            </a:endParaRPr>
          </a:p>
          <a:p>
            <a:r>
              <a:rPr lang="ja-JP" altLang="en-US" sz="1800" dirty="0">
                <a:latin typeface="+mn-ea"/>
                <a:ea typeface="+mn-ea"/>
                <a:cs typeface="HG丸ｺﾞｼｯｸM-PRO"/>
              </a:rPr>
              <a:t>　　　　・遺伝子検査を用いることにより、従来法より迅速に細菌検査を実施</a:t>
            </a:r>
            <a:endParaRPr lang="en-US" altLang="ja-JP" sz="1800" dirty="0">
              <a:latin typeface="+mn-ea"/>
              <a:ea typeface="+mn-ea"/>
              <a:cs typeface="HG丸ｺﾞｼｯｸM-PRO"/>
            </a:endParaRPr>
          </a:p>
        </p:txBody>
      </p:sp>
      <p:pic>
        <p:nvPicPr>
          <p:cNvPr id="9" name="図 8">
            <a:extLst>
              <a:ext uri="{FF2B5EF4-FFF2-40B4-BE49-F238E27FC236}">
                <a16:creationId xmlns:a16="http://schemas.microsoft.com/office/drawing/2014/main" id="{B4766A46-9750-4B02-8E8F-571111C53D13}"/>
              </a:ext>
            </a:extLst>
          </p:cNvPr>
          <p:cNvPicPr>
            <a:picLocks noChangeAspect="1"/>
          </p:cNvPicPr>
          <p:nvPr/>
        </p:nvPicPr>
        <p:blipFill>
          <a:blip r:embed="rId3"/>
          <a:stretch>
            <a:fillRect/>
          </a:stretch>
        </p:blipFill>
        <p:spPr>
          <a:xfrm rot="-1800000">
            <a:off x="35054" y="932901"/>
            <a:ext cx="934151" cy="390531"/>
          </a:xfrm>
          <a:prstGeom prst="rect">
            <a:avLst/>
          </a:prstGeom>
        </p:spPr>
      </p:pic>
      <p:pic>
        <p:nvPicPr>
          <p:cNvPr id="10" name="図 9">
            <a:extLst>
              <a:ext uri="{FF2B5EF4-FFF2-40B4-BE49-F238E27FC236}">
                <a16:creationId xmlns:a16="http://schemas.microsoft.com/office/drawing/2014/main" id="{B20B619B-BB6A-4A2E-B2FF-8E0F3BBD6450}"/>
              </a:ext>
            </a:extLst>
          </p:cNvPr>
          <p:cNvPicPr>
            <a:picLocks noChangeAspect="1"/>
          </p:cNvPicPr>
          <p:nvPr/>
        </p:nvPicPr>
        <p:blipFill>
          <a:blip r:embed="rId3"/>
          <a:stretch>
            <a:fillRect/>
          </a:stretch>
        </p:blipFill>
        <p:spPr>
          <a:xfrm rot="-1800000">
            <a:off x="-3883" y="2316423"/>
            <a:ext cx="934151" cy="390531"/>
          </a:xfrm>
          <a:prstGeom prst="rect">
            <a:avLst/>
          </a:prstGeom>
        </p:spPr>
      </p:pic>
      <p:pic>
        <p:nvPicPr>
          <p:cNvPr id="13" name="図 12">
            <a:extLst>
              <a:ext uri="{FF2B5EF4-FFF2-40B4-BE49-F238E27FC236}">
                <a16:creationId xmlns:a16="http://schemas.microsoft.com/office/drawing/2014/main" id="{A196587A-3773-4133-93AA-24F69F354A0D}"/>
              </a:ext>
            </a:extLst>
          </p:cNvPr>
          <p:cNvPicPr>
            <a:picLocks noChangeAspect="1"/>
          </p:cNvPicPr>
          <p:nvPr/>
        </p:nvPicPr>
        <p:blipFill>
          <a:blip r:embed="rId4"/>
          <a:stretch>
            <a:fillRect/>
          </a:stretch>
        </p:blipFill>
        <p:spPr>
          <a:xfrm>
            <a:off x="7565419" y="1056099"/>
            <a:ext cx="1192321" cy="11714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273048" y="969520"/>
            <a:ext cx="87552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　●</a:t>
            </a:r>
            <a:r>
              <a:rPr lang="en-US" altLang="ja-JP" dirty="0">
                <a:latin typeface="+mn-ea"/>
                <a:cs typeface="HG丸ｺﾞｼｯｸM-PRO"/>
              </a:rPr>
              <a:t>G20</a:t>
            </a:r>
            <a:r>
              <a:rPr lang="ja-JP" altLang="en-US" dirty="0">
                <a:latin typeface="+mn-ea"/>
                <a:cs typeface="HG丸ｺﾞｼｯｸM-PRO"/>
              </a:rPr>
              <a:t>大阪サミットにおける感染症強化サーベイランスの実施</a:t>
            </a:r>
            <a:endParaRPr lang="en-US" altLang="ja-JP" sz="1800" dirty="0">
              <a:latin typeface="+mn-ea"/>
              <a:ea typeface="+mn-ea"/>
              <a:cs typeface="HG丸ｺﾞｼｯｸM-PRO"/>
            </a:endParaRPr>
          </a:p>
          <a:p>
            <a:r>
              <a:rPr lang="ja-JP" altLang="en-US" sz="1800" dirty="0">
                <a:latin typeface="+mn-ea"/>
                <a:ea typeface="+mn-ea"/>
                <a:cs typeface="HG丸ｺﾞｼｯｸM-PRO"/>
              </a:rPr>
              <a:t>　　</a:t>
            </a:r>
            <a:endParaRPr lang="en-US" altLang="ja-JP" sz="1800" dirty="0">
              <a:latin typeface="+mn-ea"/>
              <a:ea typeface="+mn-ea"/>
              <a:cs typeface="HG丸ｺﾞｼｯｸM-PRO"/>
            </a:endParaRPr>
          </a:p>
          <a:p>
            <a:r>
              <a:rPr lang="ja-JP" altLang="en-US" sz="1800" dirty="0">
                <a:latin typeface="+mn-ea"/>
                <a:ea typeface="+mn-ea"/>
                <a:cs typeface="HG丸ｺﾞｼｯｸM-PRO"/>
              </a:rPr>
              <a:t>　　</a:t>
            </a:r>
            <a:endParaRPr lang="en-US" altLang="ja-JP" sz="1800" dirty="0">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19</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en-US" altLang="ja-JP" sz="2800" dirty="0">
                <a:solidFill>
                  <a:schemeClr val="bg1"/>
                </a:solidFill>
                <a:latin typeface="+mn-ea"/>
                <a:cs typeface="HG丸ｺﾞｼｯｸM-PRO"/>
              </a:rPr>
              <a:t>G20</a:t>
            </a:r>
            <a:r>
              <a:rPr lang="ja-JP" altLang="en-US" sz="2800" dirty="0">
                <a:solidFill>
                  <a:schemeClr val="bg1"/>
                </a:solidFill>
                <a:latin typeface="+mn-ea"/>
                <a:cs typeface="HG丸ｺﾞｼｯｸM-PRO"/>
              </a:rPr>
              <a:t> 大阪サミット関係）</a:t>
            </a:r>
          </a:p>
        </p:txBody>
      </p:sp>
      <p:grpSp>
        <p:nvGrpSpPr>
          <p:cNvPr id="7" name="グループ化 6">
            <a:extLst>
              <a:ext uri="{FF2B5EF4-FFF2-40B4-BE49-F238E27FC236}">
                <a16:creationId xmlns:a16="http://schemas.microsoft.com/office/drawing/2014/main" id="{356E6256-E8AD-4D35-B0C2-6F14C8A153E8}"/>
              </a:ext>
            </a:extLst>
          </p:cNvPr>
          <p:cNvGrpSpPr/>
          <p:nvPr/>
        </p:nvGrpSpPr>
        <p:grpSpPr>
          <a:xfrm>
            <a:off x="2250423" y="3481886"/>
            <a:ext cx="4326673" cy="608141"/>
            <a:chOff x="2083158" y="3679902"/>
            <a:chExt cx="4326673" cy="608141"/>
          </a:xfrm>
        </p:grpSpPr>
        <p:sp>
          <p:nvSpPr>
            <p:cNvPr id="5" name="四角形: 角を丸くする 4">
              <a:extLst>
                <a:ext uri="{FF2B5EF4-FFF2-40B4-BE49-F238E27FC236}">
                  <a16:creationId xmlns:a16="http://schemas.microsoft.com/office/drawing/2014/main" id="{27F74CE3-0FC2-43AF-9AE2-300149B9337C}"/>
                </a:ext>
              </a:extLst>
            </p:cNvPr>
            <p:cNvSpPr/>
            <p:nvPr/>
          </p:nvSpPr>
          <p:spPr>
            <a:xfrm>
              <a:off x="2083158" y="3679902"/>
              <a:ext cx="4326673" cy="608141"/>
            </a:xfrm>
            <a:prstGeom prst="roundRect">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18E7B0C-EA10-4AAD-9025-787680658CB5}"/>
                </a:ext>
              </a:extLst>
            </p:cNvPr>
            <p:cNvSpPr/>
            <p:nvPr/>
          </p:nvSpPr>
          <p:spPr>
            <a:xfrm>
              <a:off x="2175341" y="3799306"/>
              <a:ext cx="4147400" cy="369332"/>
            </a:xfrm>
            <a:prstGeom prst="rect">
              <a:avLst/>
            </a:prstGeom>
          </p:spPr>
          <p:txBody>
            <a:bodyPr wrap="square">
              <a:spAutoFit/>
            </a:bodyPr>
            <a:lstStyle/>
            <a:p>
              <a:r>
                <a:rPr lang="en-US" altLang="ja-JP" dirty="0">
                  <a:solidFill>
                    <a:schemeClr val="bg1"/>
                  </a:solidFill>
                  <a:latin typeface="+mn-ea"/>
                  <a:cs typeface="HG丸ｺﾞｼｯｸM-PRO"/>
                </a:rPr>
                <a:t>G20</a:t>
              </a:r>
              <a:r>
                <a:rPr lang="ja-JP" altLang="en-US" dirty="0">
                  <a:solidFill>
                    <a:schemeClr val="bg1"/>
                  </a:solidFill>
                  <a:latin typeface="+mn-ea"/>
                  <a:cs typeface="HG丸ｺﾞｼｯｸM-PRO"/>
                </a:rPr>
                <a:t>大阪サミット感染症情報解析センター</a:t>
              </a:r>
              <a:endParaRPr lang="en-US" altLang="ja-JP" dirty="0">
                <a:solidFill>
                  <a:schemeClr val="bg1"/>
                </a:solidFill>
                <a:latin typeface="+mn-ea"/>
                <a:cs typeface="HG丸ｺﾞｼｯｸM-PRO"/>
              </a:endParaRPr>
            </a:p>
          </p:txBody>
        </p:sp>
      </p:grpSp>
      <p:grpSp>
        <p:nvGrpSpPr>
          <p:cNvPr id="41" name="グループ化 40">
            <a:extLst>
              <a:ext uri="{FF2B5EF4-FFF2-40B4-BE49-F238E27FC236}">
                <a16:creationId xmlns:a16="http://schemas.microsoft.com/office/drawing/2014/main" id="{4379034C-33E3-4564-BCAA-7CCA3F64B8A4}"/>
              </a:ext>
            </a:extLst>
          </p:cNvPr>
          <p:cNvGrpSpPr/>
          <p:nvPr/>
        </p:nvGrpSpPr>
        <p:grpSpPr>
          <a:xfrm>
            <a:off x="765700" y="1820523"/>
            <a:ext cx="7638900" cy="1063851"/>
            <a:chOff x="752550" y="2233114"/>
            <a:chExt cx="7638900" cy="1063851"/>
          </a:xfrm>
        </p:grpSpPr>
        <p:grpSp>
          <p:nvGrpSpPr>
            <p:cNvPr id="39" name="グループ化 38">
              <a:extLst>
                <a:ext uri="{FF2B5EF4-FFF2-40B4-BE49-F238E27FC236}">
                  <a16:creationId xmlns:a16="http://schemas.microsoft.com/office/drawing/2014/main" id="{6775DB58-926E-4784-9D62-9E20C1E7EB91}"/>
                </a:ext>
              </a:extLst>
            </p:cNvPr>
            <p:cNvGrpSpPr/>
            <p:nvPr/>
          </p:nvGrpSpPr>
          <p:grpSpPr>
            <a:xfrm>
              <a:off x="4646188" y="2233114"/>
              <a:ext cx="1798443" cy="1063851"/>
              <a:chOff x="5372681" y="4748581"/>
              <a:chExt cx="1798443" cy="1063851"/>
            </a:xfrm>
          </p:grpSpPr>
          <p:sp>
            <p:nvSpPr>
              <p:cNvPr id="27" name="楕円 26">
                <a:extLst>
                  <a:ext uri="{FF2B5EF4-FFF2-40B4-BE49-F238E27FC236}">
                    <a16:creationId xmlns:a16="http://schemas.microsoft.com/office/drawing/2014/main" id="{918C8D26-F16F-4570-B1CC-B27C0204E1BC}"/>
                  </a:ext>
                </a:extLst>
              </p:cNvPr>
              <p:cNvSpPr/>
              <p:nvPr/>
            </p:nvSpPr>
            <p:spPr>
              <a:xfrm>
                <a:off x="5372681" y="4748581"/>
                <a:ext cx="1798443" cy="1063851"/>
              </a:xfrm>
              <a:prstGeom prst="ellipse">
                <a:avLst/>
              </a:prstGeom>
              <a:solidFill>
                <a:schemeClr val="accent5">
                  <a:lumMod val="20000"/>
                  <a:lumOff val="80000"/>
                </a:schemeClr>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85ECFDF6-C419-4765-900D-301F24B0EDFB}"/>
                  </a:ext>
                </a:extLst>
              </p:cNvPr>
              <p:cNvSpPr/>
              <p:nvPr/>
            </p:nvSpPr>
            <p:spPr>
              <a:xfrm>
                <a:off x="5452608" y="4957341"/>
                <a:ext cx="1638589" cy="646331"/>
              </a:xfrm>
              <a:prstGeom prst="rect">
                <a:avLst/>
              </a:prstGeom>
            </p:spPr>
            <p:txBody>
              <a:bodyPr wrap="none">
                <a:spAutoFit/>
              </a:bodyPr>
              <a:lstStyle/>
              <a:p>
                <a:pPr algn="ctr"/>
                <a:r>
                  <a:rPr lang="ja-JP" altLang="en-US" dirty="0">
                    <a:latin typeface="+mn-ea"/>
                    <a:cs typeface="HG丸ｺﾞｼｯｸM-PRO"/>
                  </a:rPr>
                  <a:t>医療機関</a:t>
                </a:r>
                <a:endParaRPr lang="en-US" altLang="ja-JP" dirty="0">
                  <a:latin typeface="+mn-ea"/>
                  <a:cs typeface="HG丸ｺﾞｼｯｸM-PRO"/>
                </a:endParaRPr>
              </a:p>
              <a:p>
                <a:pPr algn="ctr"/>
                <a:r>
                  <a:rPr lang="ja-JP" altLang="en-US" dirty="0">
                    <a:latin typeface="+mn-ea"/>
                  </a:rPr>
                  <a:t>サーベイランス</a:t>
                </a:r>
                <a:endParaRPr lang="ja-JP" altLang="en-US" dirty="0"/>
              </a:p>
            </p:txBody>
          </p:sp>
        </p:grpSp>
        <p:grpSp>
          <p:nvGrpSpPr>
            <p:cNvPr id="37" name="グループ化 36">
              <a:extLst>
                <a:ext uri="{FF2B5EF4-FFF2-40B4-BE49-F238E27FC236}">
                  <a16:creationId xmlns:a16="http://schemas.microsoft.com/office/drawing/2014/main" id="{A2A38B78-2496-4E0E-BC18-0B346948E967}"/>
                </a:ext>
              </a:extLst>
            </p:cNvPr>
            <p:cNvGrpSpPr/>
            <p:nvPr/>
          </p:nvGrpSpPr>
          <p:grpSpPr>
            <a:xfrm>
              <a:off x="2699369" y="2233114"/>
              <a:ext cx="1798443" cy="1063851"/>
              <a:chOff x="4288255" y="2233114"/>
              <a:chExt cx="1798443" cy="1063851"/>
            </a:xfrm>
          </p:grpSpPr>
          <p:sp>
            <p:nvSpPr>
              <p:cNvPr id="30" name="楕円 29">
                <a:extLst>
                  <a:ext uri="{FF2B5EF4-FFF2-40B4-BE49-F238E27FC236}">
                    <a16:creationId xmlns:a16="http://schemas.microsoft.com/office/drawing/2014/main" id="{B206FCB2-B346-4EC6-9413-0E9AF37AF236}"/>
                  </a:ext>
                </a:extLst>
              </p:cNvPr>
              <p:cNvSpPr/>
              <p:nvPr/>
            </p:nvSpPr>
            <p:spPr>
              <a:xfrm>
                <a:off x="4288255" y="2233114"/>
                <a:ext cx="1798443" cy="1063851"/>
              </a:xfrm>
              <a:prstGeom prst="ellipse">
                <a:avLst/>
              </a:prstGeom>
              <a:solidFill>
                <a:schemeClr val="accent5">
                  <a:lumMod val="20000"/>
                  <a:lumOff val="80000"/>
                </a:schemeClr>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D0D9546-CAB1-45C2-9D03-EF976DC6EABD}"/>
                  </a:ext>
                </a:extLst>
              </p:cNvPr>
              <p:cNvSpPr/>
              <p:nvPr/>
            </p:nvSpPr>
            <p:spPr>
              <a:xfrm>
                <a:off x="4368182" y="2303374"/>
                <a:ext cx="1638589" cy="923330"/>
              </a:xfrm>
              <a:prstGeom prst="rect">
                <a:avLst/>
              </a:prstGeom>
            </p:spPr>
            <p:txBody>
              <a:bodyPr wrap="none">
                <a:spAutoFit/>
              </a:bodyPr>
              <a:lstStyle/>
              <a:p>
                <a:pPr algn="ctr"/>
                <a:r>
                  <a:rPr lang="ja-JP" altLang="en-US" dirty="0">
                    <a:latin typeface="+mn-ea"/>
                    <a:cs typeface="HG丸ｺﾞｼｯｸM-PRO"/>
                  </a:rPr>
                  <a:t>早期対応が</a:t>
                </a:r>
                <a:endParaRPr lang="en-US" altLang="ja-JP" dirty="0">
                  <a:latin typeface="+mn-ea"/>
                  <a:cs typeface="HG丸ｺﾞｼｯｸM-PRO"/>
                </a:endParaRPr>
              </a:p>
              <a:p>
                <a:pPr algn="ctr"/>
                <a:r>
                  <a:rPr lang="ja-JP" altLang="en-US" dirty="0">
                    <a:latin typeface="+mn-ea"/>
                  </a:rPr>
                  <a:t>必要な疾患の</a:t>
                </a:r>
                <a:endParaRPr lang="en-US" altLang="ja-JP" dirty="0">
                  <a:latin typeface="+mn-ea"/>
                </a:endParaRPr>
              </a:p>
              <a:p>
                <a:pPr algn="ctr"/>
                <a:r>
                  <a:rPr lang="ja-JP" altLang="en-US" dirty="0">
                    <a:latin typeface="+mn-ea"/>
                  </a:rPr>
                  <a:t>サーベイランス</a:t>
                </a:r>
                <a:endParaRPr lang="ja-JP" altLang="en-US" dirty="0"/>
              </a:p>
            </p:txBody>
          </p:sp>
        </p:grpSp>
        <p:grpSp>
          <p:nvGrpSpPr>
            <p:cNvPr id="38" name="グループ化 37">
              <a:extLst>
                <a:ext uri="{FF2B5EF4-FFF2-40B4-BE49-F238E27FC236}">
                  <a16:creationId xmlns:a16="http://schemas.microsoft.com/office/drawing/2014/main" id="{DA03611A-642A-49E4-8C3B-E64168F3FE52}"/>
                </a:ext>
              </a:extLst>
            </p:cNvPr>
            <p:cNvGrpSpPr/>
            <p:nvPr/>
          </p:nvGrpSpPr>
          <p:grpSpPr>
            <a:xfrm>
              <a:off x="752550" y="2233114"/>
              <a:ext cx="1798443" cy="1063851"/>
              <a:chOff x="273048" y="4048018"/>
              <a:chExt cx="1798443" cy="1063851"/>
            </a:xfrm>
          </p:grpSpPr>
          <p:sp>
            <p:nvSpPr>
              <p:cNvPr id="33" name="楕円 32">
                <a:extLst>
                  <a:ext uri="{FF2B5EF4-FFF2-40B4-BE49-F238E27FC236}">
                    <a16:creationId xmlns:a16="http://schemas.microsoft.com/office/drawing/2014/main" id="{7D7287D0-589E-43A7-92DD-55DB4BD2ABA7}"/>
                  </a:ext>
                </a:extLst>
              </p:cNvPr>
              <p:cNvSpPr/>
              <p:nvPr/>
            </p:nvSpPr>
            <p:spPr>
              <a:xfrm>
                <a:off x="273048" y="4048018"/>
                <a:ext cx="1798443" cy="1063851"/>
              </a:xfrm>
              <a:prstGeom prst="ellipse">
                <a:avLst/>
              </a:prstGeom>
              <a:solidFill>
                <a:schemeClr val="accent5">
                  <a:lumMod val="20000"/>
                  <a:lumOff val="80000"/>
                </a:schemeClr>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E4205391-94AC-46A9-9008-965DDF77CF2F}"/>
                  </a:ext>
                </a:extLst>
              </p:cNvPr>
              <p:cNvSpPr/>
              <p:nvPr/>
            </p:nvSpPr>
            <p:spPr>
              <a:xfrm>
                <a:off x="387441" y="4118278"/>
                <a:ext cx="1569660" cy="923330"/>
              </a:xfrm>
              <a:prstGeom prst="rect">
                <a:avLst/>
              </a:prstGeom>
              <a:effectLst/>
            </p:spPr>
            <p:txBody>
              <a:bodyPr wrap="none">
                <a:spAutoFit/>
              </a:bodyPr>
              <a:lstStyle/>
              <a:p>
                <a:pPr algn="ctr"/>
                <a:r>
                  <a:rPr lang="ja-JP" altLang="en-US" dirty="0">
                    <a:latin typeface="+mn-ea"/>
                    <a:cs typeface="HG丸ｺﾞｼｯｸM-PRO"/>
                  </a:rPr>
                  <a:t>感染症</a:t>
                </a:r>
                <a:endParaRPr lang="en-US" altLang="ja-JP" dirty="0">
                  <a:latin typeface="+mn-ea"/>
                  <a:cs typeface="HG丸ｺﾞｼｯｸM-PRO"/>
                </a:endParaRPr>
              </a:p>
              <a:p>
                <a:pPr algn="ctr"/>
                <a:r>
                  <a:rPr lang="ja-JP" altLang="en-US" dirty="0">
                    <a:latin typeface="+mn-ea"/>
                  </a:rPr>
                  <a:t>発生動向調査</a:t>
                </a:r>
                <a:endParaRPr lang="en-US" altLang="ja-JP" dirty="0">
                  <a:latin typeface="+mn-ea"/>
                </a:endParaRPr>
              </a:p>
              <a:p>
                <a:pPr algn="ctr"/>
                <a:r>
                  <a:rPr lang="ja-JP" altLang="en-US" dirty="0">
                    <a:latin typeface="+mn-ea"/>
                  </a:rPr>
                  <a:t>（全数・定点）</a:t>
                </a:r>
                <a:endParaRPr lang="ja-JP" altLang="en-US" dirty="0"/>
              </a:p>
            </p:txBody>
          </p:sp>
        </p:grpSp>
        <p:grpSp>
          <p:nvGrpSpPr>
            <p:cNvPr id="40" name="グループ化 39">
              <a:extLst>
                <a:ext uri="{FF2B5EF4-FFF2-40B4-BE49-F238E27FC236}">
                  <a16:creationId xmlns:a16="http://schemas.microsoft.com/office/drawing/2014/main" id="{CFB50862-5379-46AE-BCF5-9DD6DC9B1A08}"/>
                </a:ext>
              </a:extLst>
            </p:cNvPr>
            <p:cNvGrpSpPr/>
            <p:nvPr/>
          </p:nvGrpSpPr>
          <p:grpSpPr>
            <a:xfrm>
              <a:off x="6593007" y="2233114"/>
              <a:ext cx="1798443" cy="1063851"/>
              <a:chOff x="8244778" y="5357763"/>
              <a:chExt cx="1798443" cy="1063851"/>
            </a:xfrm>
          </p:grpSpPr>
          <p:sp>
            <p:nvSpPr>
              <p:cNvPr id="35" name="楕円 34">
                <a:extLst>
                  <a:ext uri="{FF2B5EF4-FFF2-40B4-BE49-F238E27FC236}">
                    <a16:creationId xmlns:a16="http://schemas.microsoft.com/office/drawing/2014/main" id="{3EC45ECC-2D59-4A48-8C7C-4B6C1B09855B}"/>
                  </a:ext>
                </a:extLst>
              </p:cNvPr>
              <p:cNvSpPr/>
              <p:nvPr/>
            </p:nvSpPr>
            <p:spPr>
              <a:xfrm>
                <a:off x="8244778" y="5357763"/>
                <a:ext cx="1798443" cy="1063851"/>
              </a:xfrm>
              <a:prstGeom prst="ellipse">
                <a:avLst/>
              </a:prstGeom>
              <a:solidFill>
                <a:schemeClr val="accent5">
                  <a:lumMod val="20000"/>
                  <a:lumOff val="80000"/>
                </a:schemeClr>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E29DC0A-4EE2-4B17-9398-05A29785CCA7}"/>
                  </a:ext>
                </a:extLst>
              </p:cNvPr>
              <p:cNvSpPr/>
              <p:nvPr/>
            </p:nvSpPr>
            <p:spPr>
              <a:xfrm>
                <a:off x="8324707" y="5566523"/>
                <a:ext cx="1638589" cy="646331"/>
              </a:xfrm>
              <a:prstGeom prst="rect">
                <a:avLst/>
              </a:prstGeom>
            </p:spPr>
            <p:txBody>
              <a:bodyPr wrap="none">
                <a:spAutoFit/>
              </a:bodyPr>
              <a:lstStyle/>
              <a:p>
                <a:pPr algn="ctr"/>
                <a:r>
                  <a:rPr lang="ja-JP" altLang="en-US" dirty="0">
                    <a:latin typeface="+mn-ea"/>
                    <a:cs typeface="HG丸ｺﾞｼｯｸM-PRO"/>
                  </a:rPr>
                  <a:t>救急搬送</a:t>
                </a:r>
                <a:endParaRPr lang="en-US" altLang="ja-JP" dirty="0">
                  <a:latin typeface="+mn-ea"/>
                  <a:cs typeface="HG丸ｺﾞｼｯｸM-PRO"/>
                </a:endParaRPr>
              </a:p>
              <a:p>
                <a:pPr algn="ctr"/>
                <a:r>
                  <a:rPr lang="ja-JP" altLang="en-US" dirty="0">
                    <a:latin typeface="+mn-ea"/>
                  </a:rPr>
                  <a:t>サーベイランス</a:t>
                </a:r>
                <a:endParaRPr lang="ja-JP" altLang="en-US" dirty="0"/>
              </a:p>
            </p:txBody>
          </p:sp>
        </p:grpSp>
      </p:grpSp>
      <p:grpSp>
        <p:nvGrpSpPr>
          <p:cNvPr id="42" name="グループ化 41">
            <a:extLst>
              <a:ext uri="{FF2B5EF4-FFF2-40B4-BE49-F238E27FC236}">
                <a16:creationId xmlns:a16="http://schemas.microsoft.com/office/drawing/2014/main" id="{A4B24082-DE95-4CE0-ACDA-BBF0F9FE7384}"/>
              </a:ext>
            </a:extLst>
          </p:cNvPr>
          <p:cNvGrpSpPr/>
          <p:nvPr/>
        </p:nvGrpSpPr>
        <p:grpSpPr>
          <a:xfrm>
            <a:off x="765700" y="4687539"/>
            <a:ext cx="7638900" cy="1063851"/>
            <a:chOff x="752550" y="2233114"/>
            <a:chExt cx="7638900" cy="1063851"/>
          </a:xfrm>
        </p:grpSpPr>
        <p:grpSp>
          <p:nvGrpSpPr>
            <p:cNvPr id="43" name="グループ化 42">
              <a:extLst>
                <a:ext uri="{FF2B5EF4-FFF2-40B4-BE49-F238E27FC236}">
                  <a16:creationId xmlns:a16="http://schemas.microsoft.com/office/drawing/2014/main" id="{18197EE7-41F6-484E-9C74-A48ABC024B00}"/>
                </a:ext>
              </a:extLst>
            </p:cNvPr>
            <p:cNvGrpSpPr/>
            <p:nvPr/>
          </p:nvGrpSpPr>
          <p:grpSpPr>
            <a:xfrm>
              <a:off x="4646188" y="2233114"/>
              <a:ext cx="1798443" cy="1063851"/>
              <a:chOff x="5372681" y="4748581"/>
              <a:chExt cx="1798443" cy="1063851"/>
            </a:xfrm>
          </p:grpSpPr>
          <p:sp>
            <p:nvSpPr>
              <p:cNvPr id="53" name="楕円 52">
                <a:extLst>
                  <a:ext uri="{FF2B5EF4-FFF2-40B4-BE49-F238E27FC236}">
                    <a16:creationId xmlns:a16="http://schemas.microsoft.com/office/drawing/2014/main" id="{3CAA2CA7-0303-4B2D-A76C-D5C4D47D5C9C}"/>
                  </a:ext>
                </a:extLst>
              </p:cNvPr>
              <p:cNvSpPr/>
              <p:nvPr/>
            </p:nvSpPr>
            <p:spPr>
              <a:xfrm>
                <a:off x="5372681" y="4748581"/>
                <a:ext cx="1798443" cy="1063851"/>
              </a:xfrm>
              <a:prstGeom prst="ellipse">
                <a:avLst/>
              </a:prstGeom>
              <a:solidFill>
                <a:schemeClr val="accent5">
                  <a:lumMod val="20000"/>
                  <a:lumOff val="80000"/>
                </a:schemeClr>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895BCA05-5EF7-4556-96FF-A1CD475436A4}"/>
                  </a:ext>
                </a:extLst>
              </p:cNvPr>
              <p:cNvSpPr/>
              <p:nvPr/>
            </p:nvSpPr>
            <p:spPr>
              <a:xfrm>
                <a:off x="5452611" y="4957341"/>
                <a:ext cx="1638590" cy="646331"/>
              </a:xfrm>
              <a:prstGeom prst="rect">
                <a:avLst/>
              </a:prstGeom>
            </p:spPr>
            <p:txBody>
              <a:bodyPr wrap="none">
                <a:spAutoFit/>
              </a:bodyPr>
              <a:lstStyle/>
              <a:p>
                <a:pPr algn="ctr"/>
                <a:r>
                  <a:rPr lang="ja-JP" altLang="en-US" dirty="0">
                    <a:latin typeface="+mn-ea"/>
                    <a:cs typeface="HG丸ｺﾞｼｯｸM-PRO"/>
                  </a:rPr>
                  <a:t>薬局</a:t>
                </a:r>
                <a:endParaRPr lang="en-US" altLang="ja-JP" dirty="0">
                  <a:latin typeface="+mn-ea"/>
                  <a:cs typeface="HG丸ｺﾞｼｯｸM-PRO"/>
                </a:endParaRPr>
              </a:p>
              <a:p>
                <a:pPr algn="ctr"/>
                <a:r>
                  <a:rPr lang="ja-JP" altLang="en-US" dirty="0">
                    <a:latin typeface="+mn-ea"/>
                  </a:rPr>
                  <a:t>サーベイランス</a:t>
                </a:r>
                <a:endParaRPr lang="ja-JP" altLang="en-US" dirty="0"/>
              </a:p>
            </p:txBody>
          </p:sp>
        </p:grpSp>
        <p:grpSp>
          <p:nvGrpSpPr>
            <p:cNvPr id="44" name="グループ化 43">
              <a:extLst>
                <a:ext uri="{FF2B5EF4-FFF2-40B4-BE49-F238E27FC236}">
                  <a16:creationId xmlns:a16="http://schemas.microsoft.com/office/drawing/2014/main" id="{C55D92DA-462A-4EA3-A728-BF704FD01FD2}"/>
                </a:ext>
              </a:extLst>
            </p:cNvPr>
            <p:cNvGrpSpPr/>
            <p:nvPr/>
          </p:nvGrpSpPr>
          <p:grpSpPr>
            <a:xfrm>
              <a:off x="2699369" y="2233114"/>
              <a:ext cx="1798443" cy="1063851"/>
              <a:chOff x="4288255" y="2233114"/>
              <a:chExt cx="1798443" cy="1063851"/>
            </a:xfrm>
          </p:grpSpPr>
          <p:sp>
            <p:nvSpPr>
              <p:cNvPr id="51" name="楕円 50">
                <a:extLst>
                  <a:ext uri="{FF2B5EF4-FFF2-40B4-BE49-F238E27FC236}">
                    <a16:creationId xmlns:a16="http://schemas.microsoft.com/office/drawing/2014/main" id="{56D1D75A-6D57-4D03-B421-9E05E1F661A8}"/>
                  </a:ext>
                </a:extLst>
              </p:cNvPr>
              <p:cNvSpPr/>
              <p:nvPr/>
            </p:nvSpPr>
            <p:spPr>
              <a:xfrm>
                <a:off x="4288255" y="2233114"/>
                <a:ext cx="1798443" cy="1063851"/>
              </a:xfrm>
              <a:prstGeom prst="ellipse">
                <a:avLst/>
              </a:prstGeom>
              <a:solidFill>
                <a:schemeClr val="accent5">
                  <a:lumMod val="20000"/>
                  <a:lumOff val="80000"/>
                </a:schemeClr>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843F78F7-0FA0-43FF-ADA1-24A8DB24DE8A}"/>
                  </a:ext>
                </a:extLst>
              </p:cNvPr>
              <p:cNvSpPr/>
              <p:nvPr/>
            </p:nvSpPr>
            <p:spPr>
              <a:xfrm>
                <a:off x="4368186" y="2441874"/>
                <a:ext cx="1638590" cy="646331"/>
              </a:xfrm>
              <a:prstGeom prst="rect">
                <a:avLst/>
              </a:prstGeom>
            </p:spPr>
            <p:txBody>
              <a:bodyPr wrap="none">
                <a:spAutoFit/>
              </a:bodyPr>
              <a:lstStyle/>
              <a:p>
                <a:pPr algn="ctr"/>
                <a:r>
                  <a:rPr lang="ja-JP" altLang="en-US" dirty="0">
                    <a:latin typeface="+mn-ea"/>
                    <a:cs typeface="HG丸ｺﾞｼｯｸM-PRO"/>
                  </a:rPr>
                  <a:t>学校</a:t>
                </a:r>
                <a:endParaRPr lang="en-US" altLang="ja-JP" dirty="0">
                  <a:latin typeface="+mn-ea"/>
                  <a:cs typeface="HG丸ｺﾞｼｯｸM-PRO"/>
                </a:endParaRPr>
              </a:p>
              <a:p>
                <a:pPr algn="ctr"/>
                <a:r>
                  <a:rPr lang="ja-JP" altLang="en-US" dirty="0">
                    <a:latin typeface="+mn-ea"/>
                  </a:rPr>
                  <a:t>サーベイランス</a:t>
                </a:r>
                <a:endParaRPr lang="ja-JP" altLang="en-US" dirty="0"/>
              </a:p>
            </p:txBody>
          </p:sp>
        </p:grpSp>
        <p:grpSp>
          <p:nvGrpSpPr>
            <p:cNvPr id="45" name="グループ化 44">
              <a:extLst>
                <a:ext uri="{FF2B5EF4-FFF2-40B4-BE49-F238E27FC236}">
                  <a16:creationId xmlns:a16="http://schemas.microsoft.com/office/drawing/2014/main" id="{15B41964-8425-4005-812B-C329749D67D1}"/>
                </a:ext>
              </a:extLst>
            </p:cNvPr>
            <p:cNvGrpSpPr/>
            <p:nvPr/>
          </p:nvGrpSpPr>
          <p:grpSpPr>
            <a:xfrm>
              <a:off x="752550" y="2233114"/>
              <a:ext cx="1798443" cy="1063851"/>
              <a:chOff x="273048" y="4048018"/>
              <a:chExt cx="1798443" cy="1063851"/>
            </a:xfrm>
          </p:grpSpPr>
          <p:sp>
            <p:nvSpPr>
              <p:cNvPr id="49" name="楕円 48">
                <a:extLst>
                  <a:ext uri="{FF2B5EF4-FFF2-40B4-BE49-F238E27FC236}">
                    <a16:creationId xmlns:a16="http://schemas.microsoft.com/office/drawing/2014/main" id="{439659C8-44EC-4726-BA95-ACEB392FEF17}"/>
                  </a:ext>
                </a:extLst>
              </p:cNvPr>
              <p:cNvSpPr/>
              <p:nvPr/>
            </p:nvSpPr>
            <p:spPr>
              <a:xfrm>
                <a:off x="273048" y="4048018"/>
                <a:ext cx="1798443" cy="1063851"/>
              </a:xfrm>
              <a:prstGeom prst="ellipse">
                <a:avLst/>
              </a:prstGeom>
              <a:solidFill>
                <a:schemeClr val="accent5">
                  <a:lumMod val="20000"/>
                  <a:lumOff val="80000"/>
                </a:schemeClr>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1510470F-C967-418E-89DE-5601DCE308DE}"/>
                  </a:ext>
                </a:extLst>
              </p:cNvPr>
              <p:cNvSpPr/>
              <p:nvPr/>
            </p:nvSpPr>
            <p:spPr>
              <a:xfrm>
                <a:off x="342559" y="4256778"/>
                <a:ext cx="1659430" cy="646331"/>
              </a:xfrm>
              <a:prstGeom prst="rect">
                <a:avLst/>
              </a:prstGeom>
              <a:effectLst/>
            </p:spPr>
            <p:txBody>
              <a:bodyPr wrap="none">
                <a:spAutoFit/>
              </a:bodyPr>
              <a:lstStyle/>
              <a:p>
                <a:pPr algn="ctr"/>
                <a:r>
                  <a:rPr lang="ja-JP" altLang="en-US" dirty="0">
                    <a:latin typeface="+mn-ea"/>
                    <a:cs typeface="HG丸ｺﾞｼｯｸM-PRO"/>
                  </a:rPr>
                  <a:t>警察官</a:t>
                </a:r>
                <a:endParaRPr lang="en-US" altLang="ja-JP" dirty="0">
                  <a:latin typeface="+mn-ea"/>
                  <a:cs typeface="HG丸ｺﾞｼｯｸM-PRO"/>
                </a:endParaRPr>
              </a:p>
              <a:p>
                <a:pPr algn="ctr"/>
                <a:r>
                  <a:rPr lang="ja-JP" altLang="en-US" dirty="0">
                    <a:latin typeface="+mn-ea"/>
                  </a:rPr>
                  <a:t>サーベイランス</a:t>
                </a:r>
                <a:endParaRPr lang="ja-JP" altLang="en-US" dirty="0"/>
              </a:p>
            </p:txBody>
          </p:sp>
        </p:grpSp>
        <p:grpSp>
          <p:nvGrpSpPr>
            <p:cNvPr id="46" name="グループ化 45">
              <a:extLst>
                <a:ext uri="{FF2B5EF4-FFF2-40B4-BE49-F238E27FC236}">
                  <a16:creationId xmlns:a16="http://schemas.microsoft.com/office/drawing/2014/main" id="{5CD00D19-86CD-4138-9293-FAEBF23C85E0}"/>
                </a:ext>
              </a:extLst>
            </p:cNvPr>
            <p:cNvGrpSpPr/>
            <p:nvPr/>
          </p:nvGrpSpPr>
          <p:grpSpPr>
            <a:xfrm>
              <a:off x="6593007" y="2233114"/>
              <a:ext cx="1798443" cy="1063851"/>
              <a:chOff x="8244778" y="5357763"/>
              <a:chExt cx="1798443" cy="1063851"/>
            </a:xfrm>
          </p:grpSpPr>
          <p:sp>
            <p:nvSpPr>
              <p:cNvPr id="47" name="楕円 46">
                <a:extLst>
                  <a:ext uri="{FF2B5EF4-FFF2-40B4-BE49-F238E27FC236}">
                    <a16:creationId xmlns:a16="http://schemas.microsoft.com/office/drawing/2014/main" id="{490715FD-C327-431B-89CE-3A39100273A1}"/>
                  </a:ext>
                </a:extLst>
              </p:cNvPr>
              <p:cNvSpPr/>
              <p:nvPr/>
            </p:nvSpPr>
            <p:spPr>
              <a:xfrm>
                <a:off x="8244778" y="5357763"/>
                <a:ext cx="1798443" cy="1063851"/>
              </a:xfrm>
              <a:prstGeom prst="ellipse">
                <a:avLst/>
              </a:prstGeom>
              <a:solidFill>
                <a:schemeClr val="accent5">
                  <a:lumMod val="20000"/>
                  <a:lumOff val="80000"/>
                </a:schemeClr>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FF301F4B-950D-47AB-916E-F04A3D162F49}"/>
                  </a:ext>
                </a:extLst>
              </p:cNvPr>
              <p:cNvSpPr/>
              <p:nvPr/>
            </p:nvSpPr>
            <p:spPr>
              <a:xfrm>
                <a:off x="8324710" y="5566523"/>
                <a:ext cx="1638589" cy="646331"/>
              </a:xfrm>
              <a:prstGeom prst="rect">
                <a:avLst/>
              </a:prstGeom>
            </p:spPr>
            <p:txBody>
              <a:bodyPr wrap="none">
                <a:spAutoFit/>
              </a:bodyPr>
              <a:lstStyle/>
              <a:p>
                <a:pPr algn="ctr"/>
                <a:r>
                  <a:rPr lang="ja-JP" altLang="en-US" dirty="0">
                    <a:latin typeface="+mn-ea"/>
                    <a:cs typeface="HG丸ｺﾞｼｯｸM-PRO"/>
                  </a:rPr>
                  <a:t>メディア</a:t>
                </a:r>
                <a:endParaRPr lang="en-US" altLang="ja-JP" dirty="0">
                  <a:latin typeface="+mn-ea"/>
                  <a:cs typeface="HG丸ｺﾞｼｯｸM-PRO"/>
                </a:endParaRPr>
              </a:p>
              <a:p>
                <a:pPr algn="ctr"/>
                <a:r>
                  <a:rPr lang="ja-JP" altLang="en-US" dirty="0">
                    <a:latin typeface="+mn-ea"/>
                  </a:rPr>
                  <a:t>サーベイランス</a:t>
                </a:r>
                <a:endParaRPr lang="ja-JP" altLang="en-US" dirty="0"/>
              </a:p>
            </p:txBody>
          </p:sp>
        </p:grpSp>
      </p:grpSp>
      <p:cxnSp>
        <p:nvCxnSpPr>
          <p:cNvPr id="56" name="直線矢印コネクタ 55">
            <a:extLst>
              <a:ext uri="{FF2B5EF4-FFF2-40B4-BE49-F238E27FC236}">
                <a16:creationId xmlns:a16="http://schemas.microsoft.com/office/drawing/2014/main" id="{9ACCF740-93ED-404B-85B9-09D776420ADA}"/>
              </a:ext>
            </a:extLst>
          </p:cNvPr>
          <p:cNvCxnSpPr/>
          <p:nvPr/>
        </p:nvCxnSpPr>
        <p:spPr>
          <a:xfrm>
            <a:off x="2163333" y="2884374"/>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57" name="直線矢印コネクタ 56">
            <a:extLst>
              <a:ext uri="{FF2B5EF4-FFF2-40B4-BE49-F238E27FC236}">
                <a16:creationId xmlns:a16="http://schemas.microsoft.com/office/drawing/2014/main" id="{50D58380-7E50-4FDA-BA61-F15BB6800B80}"/>
              </a:ext>
            </a:extLst>
          </p:cNvPr>
          <p:cNvCxnSpPr>
            <a:cxnSpLocks/>
          </p:cNvCxnSpPr>
          <p:nvPr/>
        </p:nvCxnSpPr>
        <p:spPr>
          <a:xfrm flipH="1">
            <a:off x="6058042" y="2860751"/>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C2C658AE-1220-46EE-830F-5288D11E670A}"/>
              </a:ext>
            </a:extLst>
          </p:cNvPr>
          <p:cNvCxnSpPr>
            <a:cxnSpLocks/>
          </p:cNvCxnSpPr>
          <p:nvPr/>
        </p:nvCxnSpPr>
        <p:spPr>
          <a:xfrm flipV="1">
            <a:off x="2090216" y="4164507"/>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60" name="直線矢印コネクタ 59">
            <a:extLst>
              <a:ext uri="{FF2B5EF4-FFF2-40B4-BE49-F238E27FC236}">
                <a16:creationId xmlns:a16="http://schemas.microsoft.com/office/drawing/2014/main" id="{B9E1B56D-4C46-4F71-8285-E52AE71A64B4}"/>
              </a:ext>
            </a:extLst>
          </p:cNvPr>
          <p:cNvCxnSpPr>
            <a:cxnSpLocks/>
          </p:cNvCxnSpPr>
          <p:nvPr/>
        </p:nvCxnSpPr>
        <p:spPr>
          <a:xfrm flipH="1" flipV="1">
            <a:off x="6041146" y="4194407"/>
            <a:ext cx="947854" cy="5167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61" name="直線矢印コネクタ 60">
            <a:extLst>
              <a:ext uri="{FF2B5EF4-FFF2-40B4-BE49-F238E27FC236}">
                <a16:creationId xmlns:a16="http://schemas.microsoft.com/office/drawing/2014/main" id="{7EA84D2B-EEE5-4FA2-AE98-E05938BB33C3}"/>
              </a:ext>
            </a:extLst>
          </p:cNvPr>
          <p:cNvCxnSpPr>
            <a:cxnSpLocks/>
          </p:cNvCxnSpPr>
          <p:nvPr/>
        </p:nvCxnSpPr>
        <p:spPr>
          <a:xfrm>
            <a:off x="3660372" y="2939070"/>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DF934BFC-AFC2-4EAE-8D56-6DADCDD4DE46}"/>
              </a:ext>
            </a:extLst>
          </p:cNvPr>
          <p:cNvCxnSpPr>
            <a:cxnSpLocks/>
          </p:cNvCxnSpPr>
          <p:nvPr/>
        </p:nvCxnSpPr>
        <p:spPr>
          <a:xfrm flipH="1">
            <a:off x="5124197" y="2935012"/>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F827DDFA-586E-4866-9AB1-36E4D2D54B59}"/>
              </a:ext>
            </a:extLst>
          </p:cNvPr>
          <p:cNvCxnSpPr>
            <a:cxnSpLocks/>
          </p:cNvCxnSpPr>
          <p:nvPr/>
        </p:nvCxnSpPr>
        <p:spPr>
          <a:xfrm flipV="1">
            <a:off x="3660372" y="4159782"/>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81D1FCD9-5C49-433C-9491-A1D4B866E1C8}"/>
              </a:ext>
            </a:extLst>
          </p:cNvPr>
          <p:cNvCxnSpPr>
            <a:cxnSpLocks/>
          </p:cNvCxnSpPr>
          <p:nvPr/>
        </p:nvCxnSpPr>
        <p:spPr>
          <a:xfrm flipH="1" flipV="1">
            <a:off x="5124197" y="4155724"/>
            <a:ext cx="320610" cy="462059"/>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grpSp>
        <p:nvGrpSpPr>
          <p:cNvPr id="73" name="グループ化 72">
            <a:extLst>
              <a:ext uri="{FF2B5EF4-FFF2-40B4-BE49-F238E27FC236}">
                <a16:creationId xmlns:a16="http://schemas.microsoft.com/office/drawing/2014/main" id="{5BCA853F-6211-409E-B95E-2349ADCDBBF3}"/>
              </a:ext>
            </a:extLst>
          </p:cNvPr>
          <p:cNvGrpSpPr/>
          <p:nvPr/>
        </p:nvGrpSpPr>
        <p:grpSpPr>
          <a:xfrm>
            <a:off x="5475080" y="4548563"/>
            <a:ext cx="880347" cy="369332"/>
            <a:chOff x="8147904" y="1252320"/>
            <a:chExt cx="880347" cy="369332"/>
          </a:xfrm>
        </p:grpSpPr>
        <p:sp>
          <p:nvSpPr>
            <p:cNvPr id="74" name="楕円 73">
              <a:extLst>
                <a:ext uri="{FF2B5EF4-FFF2-40B4-BE49-F238E27FC236}">
                  <a16:creationId xmlns:a16="http://schemas.microsoft.com/office/drawing/2014/main" id="{4F764359-179F-4BCC-A1CC-E2D9C4DC1308}"/>
                </a:ext>
              </a:extLst>
            </p:cNvPr>
            <p:cNvSpPr/>
            <p:nvPr/>
          </p:nvSpPr>
          <p:spPr>
            <a:xfrm>
              <a:off x="8157413" y="1274258"/>
              <a:ext cx="716004" cy="301183"/>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C60C462F-79CF-499E-88F4-B85E565451F3}"/>
                </a:ext>
              </a:extLst>
            </p:cNvPr>
            <p:cNvSpPr txBox="1"/>
            <p:nvPr/>
          </p:nvSpPr>
          <p:spPr>
            <a:xfrm>
              <a:off x="8147904" y="1252320"/>
              <a:ext cx="880347" cy="369332"/>
            </a:xfrm>
            <a:prstGeom prst="rect">
              <a:avLst/>
            </a:prstGeom>
            <a:noFill/>
          </p:spPr>
          <p:txBody>
            <a:bodyPr wrap="square" rtlCol="0">
              <a:spAutoFit/>
            </a:bodyPr>
            <a:lstStyle/>
            <a:p>
              <a:r>
                <a:rPr kumimoji="1" lang="ja-JP" altLang="en-US" b="1" i="1" dirty="0">
                  <a:solidFill>
                    <a:srgbClr val="FFFF00"/>
                  </a:solidFill>
                  <a:latin typeface="Arial Black" panose="020B0A04020102020204" pitchFamily="34" charset="0"/>
                </a:rPr>
                <a:t>強化</a:t>
              </a:r>
            </a:p>
          </p:txBody>
        </p:sp>
      </p:grpSp>
      <p:sp>
        <p:nvSpPr>
          <p:cNvPr id="83" name="正方形/長方形 82">
            <a:extLst>
              <a:ext uri="{FF2B5EF4-FFF2-40B4-BE49-F238E27FC236}">
                <a16:creationId xmlns:a16="http://schemas.microsoft.com/office/drawing/2014/main" id="{57B8D0C4-16C7-4D14-93FA-F303E78DD48D}"/>
              </a:ext>
            </a:extLst>
          </p:cNvPr>
          <p:cNvSpPr/>
          <p:nvPr/>
        </p:nvSpPr>
        <p:spPr>
          <a:xfrm>
            <a:off x="1463724" y="6115095"/>
            <a:ext cx="6624408" cy="369332"/>
          </a:xfrm>
          <a:prstGeom prst="rect">
            <a:avLst/>
          </a:prstGeom>
        </p:spPr>
        <p:txBody>
          <a:bodyPr wrap="square">
            <a:spAutoFit/>
          </a:bodyPr>
          <a:lstStyle/>
          <a:p>
            <a:r>
              <a:rPr lang="ja-JP" altLang="en-US" dirty="0">
                <a:latin typeface="+mn-ea"/>
              </a:rPr>
              <a:t>＜大阪の基幹感染症情報センターとして感染症予防対策に貢献＞</a:t>
            </a:r>
            <a:endParaRPr lang="ja-JP" altLang="en-US" dirty="0"/>
          </a:p>
        </p:txBody>
      </p:sp>
      <p:pic>
        <p:nvPicPr>
          <p:cNvPr id="84" name="図 83">
            <a:extLst>
              <a:ext uri="{FF2B5EF4-FFF2-40B4-BE49-F238E27FC236}">
                <a16:creationId xmlns:a16="http://schemas.microsoft.com/office/drawing/2014/main" id="{BC96882B-C648-49E6-910A-F0770812EDD3}"/>
              </a:ext>
            </a:extLst>
          </p:cNvPr>
          <p:cNvPicPr>
            <a:picLocks noChangeAspect="1"/>
          </p:cNvPicPr>
          <p:nvPr/>
        </p:nvPicPr>
        <p:blipFill>
          <a:blip r:embed="rId3"/>
          <a:stretch>
            <a:fillRect/>
          </a:stretch>
        </p:blipFill>
        <p:spPr>
          <a:xfrm rot="-1800000">
            <a:off x="35056" y="912019"/>
            <a:ext cx="934151" cy="390531"/>
          </a:xfrm>
          <a:prstGeom prst="rect">
            <a:avLst/>
          </a:prstGeom>
        </p:spPr>
      </p:pic>
      <p:grpSp>
        <p:nvGrpSpPr>
          <p:cNvPr id="91" name="グループ化 90">
            <a:extLst>
              <a:ext uri="{FF2B5EF4-FFF2-40B4-BE49-F238E27FC236}">
                <a16:creationId xmlns:a16="http://schemas.microsoft.com/office/drawing/2014/main" id="{5BCA853F-6211-409E-B95E-2349ADCDBBF3}"/>
              </a:ext>
            </a:extLst>
          </p:cNvPr>
          <p:cNvGrpSpPr/>
          <p:nvPr/>
        </p:nvGrpSpPr>
        <p:grpSpPr>
          <a:xfrm>
            <a:off x="5510368" y="1659125"/>
            <a:ext cx="880347" cy="369332"/>
            <a:chOff x="8147904" y="1252320"/>
            <a:chExt cx="880347" cy="369332"/>
          </a:xfrm>
        </p:grpSpPr>
        <p:sp>
          <p:nvSpPr>
            <p:cNvPr id="92" name="楕円 91">
              <a:extLst>
                <a:ext uri="{FF2B5EF4-FFF2-40B4-BE49-F238E27FC236}">
                  <a16:creationId xmlns:a16="http://schemas.microsoft.com/office/drawing/2014/main" id="{4F764359-179F-4BCC-A1CC-E2D9C4DC1308}"/>
                </a:ext>
              </a:extLst>
            </p:cNvPr>
            <p:cNvSpPr/>
            <p:nvPr/>
          </p:nvSpPr>
          <p:spPr>
            <a:xfrm>
              <a:off x="8157413" y="1274258"/>
              <a:ext cx="716004" cy="301183"/>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C60C462F-79CF-499E-88F4-B85E565451F3}"/>
                </a:ext>
              </a:extLst>
            </p:cNvPr>
            <p:cNvSpPr txBox="1"/>
            <p:nvPr/>
          </p:nvSpPr>
          <p:spPr>
            <a:xfrm>
              <a:off x="8147904" y="1252320"/>
              <a:ext cx="880347" cy="369332"/>
            </a:xfrm>
            <a:prstGeom prst="rect">
              <a:avLst/>
            </a:prstGeom>
            <a:noFill/>
          </p:spPr>
          <p:txBody>
            <a:bodyPr wrap="square" rtlCol="0">
              <a:spAutoFit/>
            </a:bodyPr>
            <a:lstStyle/>
            <a:p>
              <a:r>
                <a:rPr kumimoji="1" lang="ja-JP" altLang="en-US" b="1" i="1" dirty="0">
                  <a:solidFill>
                    <a:srgbClr val="FFFF00"/>
                  </a:solidFill>
                  <a:latin typeface="Arial Black" panose="020B0A04020102020204" pitchFamily="34" charset="0"/>
                </a:rPr>
                <a:t>強化</a:t>
              </a:r>
            </a:p>
          </p:txBody>
        </p:sp>
      </p:grpSp>
      <p:grpSp>
        <p:nvGrpSpPr>
          <p:cNvPr id="94" name="グループ化 93">
            <a:extLst>
              <a:ext uri="{FF2B5EF4-FFF2-40B4-BE49-F238E27FC236}">
                <a16:creationId xmlns:a16="http://schemas.microsoft.com/office/drawing/2014/main" id="{5BCA853F-6211-409E-B95E-2349ADCDBBF3}"/>
              </a:ext>
            </a:extLst>
          </p:cNvPr>
          <p:cNvGrpSpPr/>
          <p:nvPr/>
        </p:nvGrpSpPr>
        <p:grpSpPr>
          <a:xfrm>
            <a:off x="7526466" y="1683323"/>
            <a:ext cx="880347" cy="369332"/>
            <a:chOff x="8147904" y="1252320"/>
            <a:chExt cx="880347" cy="369332"/>
          </a:xfrm>
        </p:grpSpPr>
        <p:sp>
          <p:nvSpPr>
            <p:cNvPr id="95" name="楕円 94">
              <a:extLst>
                <a:ext uri="{FF2B5EF4-FFF2-40B4-BE49-F238E27FC236}">
                  <a16:creationId xmlns:a16="http://schemas.microsoft.com/office/drawing/2014/main" id="{4F764359-179F-4BCC-A1CC-E2D9C4DC1308}"/>
                </a:ext>
              </a:extLst>
            </p:cNvPr>
            <p:cNvSpPr/>
            <p:nvPr/>
          </p:nvSpPr>
          <p:spPr>
            <a:xfrm>
              <a:off x="8157413" y="1274258"/>
              <a:ext cx="716004" cy="301183"/>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C60C462F-79CF-499E-88F4-B85E565451F3}"/>
                </a:ext>
              </a:extLst>
            </p:cNvPr>
            <p:cNvSpPr txBox="1"/>
            <p:nvPr/>
          </p:nvSpPr>
          <p:spPr>
            <a:xfrm>
              <a:off x="8147904" y="1252320"/>
              <a:ext cx="880347" cy="369332"/>
            </a:xfrm>
            <a:prstGeom prst="rect">
              <a:avLst/>
            </a:prstGeom>
            <a:noFill/>
          </p:spPr>
          <p:txBody>
            <a:bodyPr wrap="square" rtlCol="0">
              <a:spAutoFit/>
            </a:bodyPr>
            <a:lstStyle/>
            <a:p>
              <a:r>
                <a:rPr kumimoji="1" lang="ja-JP" altLang="en-US" b="1" i="1" dirty="0">
                  <a:solidFill>
                    <a:srgbClr val="FFFF00"/>
                  </a:solidFill>
                  <a:latin typeface="Arial Black" panose="020B0A04020102020204" pitchFamily="34" charset="0"/>
                </a:rPr>
                <a:t>強化</a:t>
              </a:r>
            </a:p>
          </p:txBody>
        </p:sp>
      </p:grpSp>
      <p:grpSp>
        <p:nvGrpSpPr>
          <p:cNvPr id="97" name="グループ化 96">
            <a:extLst>
              <a:ext uri="{FF2B5EF4-FFF2-40B4-BE49-F238E27FC236}">
                <a16:creationId xmlns:a16="http://schemas.microsoft.com/office/drawing/2014/main" id="{5BCA853F-6211-409E-B95E-2349ADCDBBF3}"/>
              </a:ext>
            </a:extLst>
          </p:cNvPr>
          <p:cNvGrpSpPr/>
          <p:nvPr/>
        </p:nvGrpSpPr>
        <p:grpSpPr>
          <a:xfrm>
            <a:off x="1023550" y="4518519"/>
            <a:ext cx="880347" cy="369332"/>
            <a:chOff x="8147904" y="1252320"/>
            <a:chExt cx="880347" cy="369332"/>
          </a:xfrm>
        </p:grpSpPr>
        <p:sp>
          <p:nvSpPr>
            <p:cNvPr id="98" name="楕円 97">
              <a:extLst>
                <a:ext uri="{FF2B5EF4-FFF2-40B4-BE49-F238E27FC236}">
                  <a16:creationId xmlns:a16="http://schemas.microsoft.com/office/drawing/2014/main" id="{4F764359-179F-4BCC-A1CC-E2D9C4DC1308}"/>
                </a:ext>
              </a:extLst>
            </p:cNvPr>
            <p:cNvSpPr/>
            <p:nvPr/>
          </p:nvSpPr>
          <p:spPr>
            <a:xfrm>
              <a:off x="8157413" y="1274258"/>
              <a:ext cx="716004" cy="301183"/>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C60C462F-79CF-499E-88F4-B85E565451F3}"/>
                </a:ext>
              </a:extLst>
            </p:cNvPr>
            <p:cNvSpPr txBox="1"/>
            <p:nvPr/>
          </p:nvSpPr>
          <p:spPr>
            <a:xfrm>
              <a:off x="8147904" y="1252320"/>
              <a:ext cx="880347" cy="369332"/>
            </a:xfrm>
            <a:prstGeom prst="rect">
              <a:avLst/>
            </a:prstGeom>
            <a:noFill/>
          </p:spPr>
          <p:txBody>
            <a:bodyPr wrap="square" rtlCol="0">
              <a:spAutoFit/>
            </a:bodyPr>
            <a:lstStyle/>
            <a:p>
              <a:r>
                <a:rPr kumimoji="1" lang="ja-JP" altLang="en-US" b="1" i="1" dirty="0">
                  <a:solidFill>
                    <a:srgbClr val="FFFF00"/>
                  </a:solidFill>
                  <a:latin typeface="Arial Black" panose="020B0A04020102020204" pitchFamily="34" charset="0"/>
                </a:rPr>
                <a:t>強化</a:t>
              </a:r>
            </a:p>
          </p:txBody>
        </p:sp>
      </p:grpSp>
      <p:grpSp>
        <p:nvGrpSpPr>
          <p:cNvPr id="100" name="グループ化 99">
            <a:extLst>
              <a:ext uri="{FF2B5EF4-FFF2-40B4-BE49-F238E27FC236}">
                <a16:creationId xmlns:a16="http://schemas.microsoft.com/office/drawing/2014/main" id="{5BCA853F-6211-409E-B95E-2349ADCDBBF3}"/>
              </a:ext>
            </a:extLst>
          </p:cNvPr>
          <p:cNvGrpSpPr/>
          <p:nvPr/>
        </p:nvGrpSpPr>
        <p:grpSpPr>
          <a:xfrm>
            <a:off x="3786653" y="4564597"/>
            <a:ext cx="880347" cy="369332"/>
            <a:chOff x="8147904" y="1252320"/>
            <a:chExt cx="880347" cy="369332"/>
          </a:xfrm>
        </p:grpSpPr>
        <p:sp>
          <p:nvSpPr>
            <p:cNvPr id="101" name="楕円 100">
              <a:extLst>
                <a:ext uri="{FF2B5EF4-FFF2-40B4-BE49-F238E27FC236}">
                  <a16:creationId xmlns:a16="http://schemas.microsoft.com/office/drawing/2014/main" id="{4F764359-179F-4BCC-A1CC-E2D9C4DC1308}"/>
                </a:ext>
              </a:extLst>
            </p:cNvPr>
            <p:cNvSpPr/>
            <p:nvPr/>
          </p:nvSpPr>
          <p:spPr>
            <a:xfrm>
              <a:off x="8157413" y="1274258"/>
              <a:ext cx="716004" cy="301183"/>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C60C462F-79CF-499E-88F4-B85E565451F3}"/>
                </a:ext>
              </a:extLst>
            </p:cNvPr>
            <p:cNvSpPr txBox="1"/>
            <p:nvPr/>
          </p:nvSpPr>
          <p:spPr>
            <a:xfrm>
              <a:off x="8147904" y="1252320"/>
              <a:ext cx="880347" cy="369332"/>
            </a:xfrm>
            <a:prstGeom prst="rect">
              <a:avLst/>
            </a:prstGeom>
            <a:noFill/>
          </p:spPr>
          <p:txBody>
            <a:bodyPr wrap="square" rtlCol="0">
              <a:spAutoFit/>
            </a:bodyPr>
            <a:lstStyle/>
            <a:p>
              <a:r>
                <a:rPr kumimoji="1" lang="ja-JP" altLang="en-US" b="1" i="1" dirty="0">
                  <a:solidFill>
                    <a:srgbClr val="FFFF00"/>
                  </a:solidFill>
                  <a:latin typeface="Arial Black" panose="020B0A04020102020204" pitchFamily="34" charset="0"/>
                </a:rPr>
                <a:t>強化</a:t>
              </a:r>
            </a:p>
          </p:txBody>
        </p:sp>
      </p:grpSp>
      <p:grpSp>
        <p:nvGrpSpPr>
          <p:cNvPr id="103" name="グループ化 102">
            <a:extLst>
              <a:ext uri="{FF2B5EF4-FFF2-40B4-BE49-F238E27FC236}">
                <a16:creationId xmlns:a16="http://schemas.microsoft.com/office/drawing/2014/main" id="{5BCA853F-6211-409E-B95E-2349ADCDBBF3}"/>
              </a:ext>
            </a:extLst>
          </p:cNvPr>
          <p:cNvGrpSpPr/>
          <p:nvPr/>
        </p:nvGrpSpPr>
        <p:grpSpPr>
          <a:xfrm>
            <a:off x="3903664" y="1648919"/>
            <a:ext cx="880347" cy="369332"/>
            <a:chOff x="8147904" y="1252320"/>
            <a:chExt cx="880347" cy="369332"/>
          </a:xfrm>
        </p:grpSpPr>
        <p:sp>
          <p:nvSpPr>
            <p:cNvPr id="104" name="楕円 103">
              <a:extLst>
                <a:ext uri="{FF2B5EF4-FFF2-40B4-BE49-F238E27FC236}">
                  <a16:creationId xmlns:a16="http://schemas.microsoft.com/office/drawing/2014/main" id="{4F764359-179F-4BCC-A1CC-E2D9C4DC1308}"/>
                </a:ext>
              </a:extLst>
            </p:cNvPr>
            <p:cNvSpPr/>
            <p:nvPr/>
          </p:nvSpPr>
          <p:spPr>
            <a:xfrm>
              <a:off x="8157413" y="1274258"/>
              <a:ext cx="716004" cy="301183"/>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C60C462F-79CF-499E-88F4-B85E565451F3}"/>
                </a:ext>
              </a:extLst>
            </p:cNvPr>
            <p:cNvSpPr txBox="1"/>
            <p:nvPr/>
          </p:nvSpPr>
          <p:spPr>
            <a:xfrm>
              <a:off x="8147904" y="1252320"/>
              <a:ext cx="880347" cy="369332"/>
            </a:xfrm>
            <a:prstGeom prst="rect">
              <a:avLst/>
            </a:prstGeom>
            <a:noFill/>
          </p:spPr>
          <p:txBody>
            <a:bodyPr wrap="square" rtlCol="0">
              <a:spAutoFit/>
            </a:bodyPr>
            <a:lstStyle/>
            <a:p>
              <a:r>
                <a:rPr kumimoji="1" lang="ja-JP" altLang="en-US" b="1" i="1" dirty="0">
                  <a:solidFill>
                    <a:srgbClr val="FFFF00"/>
                  </a:solidFill>
                  <a:latin typeface="Arial Black" panose="020B0A04020102020204" pitchFamily="34" charset="0"/>
                </a:rPr>
                <a:t>強化</a:t>
              </a:r>
            </a:p>
          </p:txBody>
        </p:sp>
      </p:grpSp>
      <p:grpSp>
        <p:nvGrpSpPr>
          <p:cNvPr id="106" name="グループ化 105">
            <a:extLst>
              <a:ext uri="{FF2B5EF4-FFF2-40B4-BE49-F238E27FC236}">
                <a16:creationId xmlns:a16="http://schemas.microsoft.com/office/drawing/2014/main" id="{5BCA853F-6211-409E-B95E-2349ADCDBBF3}"/>
              </a:ext>
            </a:extLst>
          </p:cNvPr>
          <p:cNvGrpSpPr/>
          <p:nvPr/>
        </p:nvGrpSpPr>
        <p:grpSpPr>
          <a:xfrm>
            <a:off x="7585339" y="4561250"/>
            <a:ext cx="880347" cy="369332"/>
            <a:chOff x="8147904" y="1252320"/>
            <a:chExt cx="880347" cy="369332"/>
          </a:xfrm>
        </p:grpSpPr>
        <p:sp>
          <p:nvSpPr>
            <p:cNvPr id="107" name="楕円 106">
              <a:extLst>
                <a:ext uri="{FF2B5EF4-FFF2-40B4-BE49-F238E27FC236}">
                  <a16:creationId xmlns:a16="http://schemas.microsoft.com/office/drawing/2014/main" id="{4F764359-179F-4BCC-A1CC-E2D9C4DC1308}"/>
                </a:ext>
              </a:extLst>
            </p:cNvPr>
            <p:cNvSpPr/>
            <p:nvPr/>
          </p:nvSpPr>
          <p:spPr>
            <a:xfrm>
              <a:off x="8157413" y="1274258"/>
              <a:ext cx="716004" cy="301183"/>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C60C462F-79CF-499E-88F4-B85E565451F3}"/>
                </a:ext>
              </a:extLst>
            </p:cNvPr>
            <p:cNvSpPr txBox="1"/>
            <p:nvPr/>
          </p:nvSpPr>
          <p:spPr>
            <a:xfrm>
              <a:off x="8147904" y="1252320"/>
              <a:ext cx="880347" cy="369332"/>
            </a:xfrm>
            <a:prstGeom prst="rect">
              <a:avLst/>
            </a:prstGeom>
            <a:noFill/>
          </p:spPr>
          <p:txBody>
            <a:bodyPr wrap="square" rtlCol="0">
              <a:spAutoFit/>
            </a:bodyPr>
            <a:lstStyle/>
            <a:p>
              <a:r>
                <a:rPr kumimoji="1" lang="ja-JP" altLang="en-US" b="1" i="1" dirty="0">
                  <a:solidFill>
                    <a:srgbClr val="FFFF00"/>
                  </a:solidFill>
                  <a:latin typeface="Arial Black" panose="020B0A04020102020204" pitchFamily="34" charset="0"/>
                </a:rPr>
                <a:t>強化</a:t>
              </a:r>
            </a:p>
          </p:txBody>
        </p:sp>
      </p:grpSp>
    </p:spTree>
    <p:extLst>
      <p:ext uri="{BB962C8B-B14F-4D97-AF65-F5344CB8AC3E}">
        <p14:creationId xmlns:p14="http://schemas.microsoft.com/office/powerpoint/2010/main" val="4871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2</a:t>
            </a:fld>
            <a:endParaRPr kumimoji="1" lang="ja-JP" altLang="en-US" b="1" dirty="0">
              <a:latin typeface="Arial" charset="0"/>
              <a:ea typeface="Arial" charset="0"/>
              <a:cs typeface="Arial" charset="0"/>
            </a:endParaRPr>
          </a:p>
        </p:txBody>
      </p:sp>
      <p:sp>
        <p:nvSpPr>
          <p:cNvPr id="29" name="タイトル 1"/>
          <p:cNvSpPr txBox="1">
            <a:spLocks/>
          </p:cNvSpPr>
          <p:nvPr/>
        </p:nvSpPr>
        <p:spPr bwMode="auto">
          <a:xfrm>
            <a:off x="1122218" y="618269"/>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資料概要</a:t>
            </a:r>
          </a:p>
        </p:txBody>
      </p:sp>
      <p:sp>
        <p:nvSpPr>
          <p:cNvPr id="13" name="テキスト ボックス 4"/>
          <p:cNvSpPr txBox="1">
            <a:spLocks noChangeArrowheads="1"/>
          </p:cNvSpPr>
          <p:nvPr/>
        </p:nvSpPr>
        <p:spPr bwMode="auto">
          <a:xfrm>
            <a:off x="739571" y="1261657"/>
            <a:ext cx="655218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en-US" altLang="ja-JP" sz="2800" dirty="0">
                <a:latin typeface="+mn-ea"/>
                <a:ea typeface="+mn-ea"/>
                <a:cs typeface="HG丸ｺﾞｼｯｸM-PRO"/>
              </a:rPr>
              <a:t>1.		</a:t>
            </a:r>
            <a:r>
              <a:rPr lang="ja-JP" altLang="en-US" sz="2800" dirty="0">
                <a:latin typeface="+mn-ea"/>
                <a:ea typeface="+mn-ea"/>
                <a:cs typeface="HG丸ｺﾞｼｯｸM-PRO"/>
              </a:rPr>
              <a:t>法人概要</a:t>
            </a:r>
            <a:r>
              <a:rPr lang="en-US" altLang="ja-JP" sz="2800" dirty="0">
                <a:latin typeface="+mn-ea"/>
                <a:ea typeface="+mn-ea"/>
                <a:cs typeface="HG丸ｺﾞｼｯｸM-PRO"/>
              </a:rPr>
              <a:t>									  </a:t>
            </a:r>
          </a:p>
          <a:p>
            <a:pPr marL="304800" indent="-304800"/>
            <a:endParaRPr lang="en-US" altLang="ja-JP" sz="2800" dirty="0">
              <a:latin typeface="+mn-ea"/>
              <a:ea typeface="+mn-ea"/>
              <a:cs typeface="HG丸ｺﾞｼｯｸM-PRO"/>
            </a:endParaRPr>
          </a:p>
          <a:p>
            <a:pPr marL="514350" indent="-514350">
              <a:buAutoNum type="arabicPeriod" startAt="2"/>
            </a:pPr>
            <a:r>
              <a:rPr lang="ja-JP" altLang="en-US" sz="2800" dirty="0">
                <a:latin typeface="+mn-ea"/>
                <a:ea typeface="+mn-ea"/>
                <a:cs typeface="HG丸ｺﾞｼｯｸM-PRO"/>
              </a:rPr>
              <a:t>業務概要</a:t>
            </a:r>
            <a:endParaRPr lang="en-US" altLang="ja-JP" sz="2800" dirty="0">
              <a:latin typeface="+mn-ea"/>
              <a:ea typeface="+mn-ea"/>
              <a:cs typeface="HG丸ｺﾞｼｯｸM-PRO"/>
            </a:endParaRPr>
          </a:p>
          <a:p>
            <a:pPr marL="514350" indent="-514350">
              <a:buAutoNum type="arabicPeriod" startAt="2"/>
            </a:pPr>
            <a:endParaRPr lang="en-US" altLang="ja-JP" sz="2800" dirty="0">
              <a:latin typeface="+mn-ea"/>
              <a:ea typeface="+mn-ea"/>
              <a:cs typeface="HG丸ｺﾞｼｯｸM-PRO"/>
            </a:endParaRPr>
          </a:p>
          <a:p>
            <a:pPr marL="514350" indent="-514350">
              <a:buFontTx/>
              <a:buAutoNum type="arabicPeriod" startAt="2"/>
            </a:pPr>
            <a:r>
              <a:rPr lang="ja-JP" altLang="en-US" sz="2800" dirty="0">
                <a:latin typeface="+mn-ea"/>
                <a:cs typeface="HG丸ｺﾞｼｯｸM-PRO"/>
              </a:rPr>
              <a:t>令和元事業年度業務実績の概要</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業務実績にかかる重点項目</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機能強化事業の進捗状況</a:t>
            </a:r>
            <a:r>
              <a:rPr lang="en-US" altLang="ja-JP" sz="2800" dirty="0">
                <a:latin typeface="+mn-ea"/>
                <a:ea typeface="+mn-ea"/>
                <a:cs typeface="HG丸ｺﾞｼｯｸM-PRO"/>
              </a:rPr>
              <a:t>			</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施設一元化に向けた取り組み</a:t>
            </a:r>
            <a:r>
              <a:rPr lang="en-US" altLang="ja-JP" sz="2800" dirty="0">
                <a:latin typeface="+mn-ea"/>
                <a:ea typeface="+mn-ea"/>
                <a:cs typeface="HG丸ｺﾞｼｯｸM-PRO"/>
              </a:rPr>
              <a:t>					</a:t>
            </a:r>
            <a:endParaRPr lang="ja-JP" altLang="en-US" sz="2800" dirty="0">
              <a:latin typeface="+mn-ea"/>
              <a:ea typeface="+mn-ea"/>
              <a:cs typeface="HG丸ｺﾞｼｯｸM-PRO"/>
            </a:endParaRPr>
          </a:p>
        </p:txBody>
      </p:sp>
      <p:sp>
        <p:nvSpPr>
          <p:cNvPr id="5" name="テキスト ボックス 4"/>
          <p:cNvSpPr txBox="1">
            <a:spLocks noChangeArrowheads="1"/>
          </p:cNvSpPr>
          <p:nvPr/>
        </p:nvSpPr>
        <p:spPr bwMode="auto">
          <a:xfrm>
            <a:off x="7163307" y="1261657"/>
            <a:ext cx="7441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r"/>
            <a:r>
              <a:rPr lang="en-US" altLang="ja-JP" sz="2800" dirty="0">
                <a:latin typeface="+mn-ea"/>
                <a:ea typeface="+mn-ea"/>
                <a:cs typeface="HG丸ｺﾞｼｯｸM-PRO"/>
              </a:rPr>
              <a:t>3</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8</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11</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18</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22</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25</a:t>
            </a:r>
            <a:endParaRPr lang="ja-JP" altLang="en-US" sz="2800" dirty="0">
              <a:latin typeface="+mn-ea"/>
              <a:ea typeface="+mn-ea"/>
              <a:cs typeface="HG丸ｺﾞｼｯｸM-PRO"/>
            </a:endParaRPr>
          </a:p>
        </p:txBody>
      </p:sp>
    </p:spTree>
    <p:extLst>
      <p:ext uri="{BB962C8B-B14F-4D97-AF65-F5344CB8AC3E}">
        <p14:creationId xmlns:p14="http://schemas.microsoft.com/office/powerpoint/2010/main" val="162180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136524" y="902614"/>
            <a:ext cx="8870952" cy="517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　●</a:t>
            </a:r>
            <a:r>
              <a:rPr lang="ja-JP" altLang="en-US" dirty="0">
                <a:latin typeface="+mn-ea"/>
                <a:cs typeface="HG丸ｺﾞｼｯｸM-PRO"/>
              </a:rPr>
              <a:t>大安研新型コロナウイルス緊急対策本部の設置</a:t>
            </a:r>
            <a:endParaRPr lang="en-US" altLang="ja-JP" dirty="0">
              <a:latin typeface="+mn-ea"/>
              <a:cs typeface="HG丸ｺﾞｼｯｸM-PRO"/>
            </a:endParaRPr>
          </a:p>
          <a:p>
            <a:endParaRPr lang="en-US" altLang="ja-JP" sz="1050" dirty="0">
              <a:latin typeface="+mj-ea"/>
            </a:endParaRPr>
          </a:p>
          <a:p>
            <a:r>
              <a:rPr lang="ja-JP" altLang="en-US" sz="1800" dirty="0">
                <a:latin typeface="+mn-ea"/>
                <a:cs typeface="HG丸ｺﾞｼｯｸM-PRO"/>
              </a:rPr>
              <a:t>　　　・報道機関等による問い合わせ、関係機関との連絡等について、</a:t>
            </a:r>
            <a:endParaRPr lang="en-US" altLang="ja-JP" sz="1800" dirty="0">
              <a:latin typeface="+mn-ea"/>
              <a:cs typeface="HG丸ｺﾞｼｯｸM-PRO"/>
            </a:endParaRPr>
          </a:p>
          <a:p>
            <a:r>
              <a:rPr lang="ja-JP" altLang="en-US" sz="1800" dirty="0">
                <a:latin typeface="+mn-ea"/>
                <a:cs typeface="HG丸ｺﾞｼｯｸM-PRO"/>
              </a:rPr>
              <a:t>　　　</a:t>
            </a:r>
            <a:r>
              <a:rPr lang="en-US" altLang="ja-JP" sz="1800" dirty="0">
                <a:latin typeface="+mn-ea"/>
                <a:cs typeface="HG丸ｺﾞｼｯｸM-PRO"/>
              </a:rPr>
              <a:t>  </a:t>
            </a:r>
            <a:r>
              <a:rPr lang="ja-JP" altLang="en-US" sz="1800" dirty="0">
                <a:latin typeface="+mn-ea"/>
                <a:cs typeface="HG丸ｺﾞｼｯｸM-PRO"/>
              </a:rPr>
              <a:t>健康危機管理課が一元的に対応</a:t>
            </a:r>
            <a:endParaRPr lang="en-US" altLang="ja-JP" sz="1800" dirty="0">
              <a:latin typeface="+mn-ea"/>
              <a:cs typeface="HG丸ｺﾞｼｯｸM-PRO"/>
            </a:endParaRPr>
          </a:p>
          <a:p>
            <a:endParaRPr lang="en-US" altLang="ja-JP" sz="1800" dirty="0">
              <a:latin typeface="+mn-ea"/>
              <a:cs typeface="HG丸ｺﾞｼｯｸM-PRO"/>
            </a:endParaRPr>
          </a:p>
          <a:p>
            <a:r>
              <a:rPr lang="ja-JP" altLang="en-US" sz="1800" dirty="0">
                <a:latin typeface="+mn-ea"/>
                <a:cs typeface="HG丸ｺﾞｼｯｸM-PRO"/>
              </a:rPr>
              <a:t>　　</a:t>
            </a:r>
            <a:r>
              <a:rPr lang="en-US" altLang="ja-JP" sz="1800" dirty="0">
                <a:latin typeface="+mn-ea"/>
                <a:cs typeface="HG丸ｺﾞｼｯｸM-PRO"/>
              </a:rPr>
              <a:t>    </a:t>
            </a:r>
            <a:r>
              <a:rPr lang="ja-JP" altLang="en-US" sz="1800" dirty="0">
                <a:latin typeface="+mn-ea"/>
                <a:cs typeface="HG丸ｺﾞｼｯｸM-PRO"/>
              </a:rPr>
              <a:t>関係機関：大阪府医療対策課、大阪市感染症対策課、</a:t>
            </a:r>
            <a:endParaRPr lang="en-US" altLang="ja-JP" sz="1800" dirty="0">
              <a:latin typeface="+mn-ea"/>
              <a:cs typeface="HG丸ｺﾞｼｯｸM-PRO"/>
            </a:endParaRPr>
          </a:p>
          <a:p>
            <a:r>
              <a:rPr lang="ja-JP" altLang="en-US" sz="1800" dirty="0">
                <a:latin typeface="+mn-ea"/>
                <a:cs typeface="HG丸ｺﾞｼｯｸM-PRO"/>
              </a:rPr>
              <a:t>　　　　　　　　　　　中核市保健所（</a:t>
            </a:r>
            <a:r>
              <a:rPr lang="en-US" altLang="ja-JP" sz="1800" dirty="0">
                <a:latin typeface="+mn-ea"/>
                <a:cs typeface="HG丸ｺﾞｼｯｸM-PRO"/>
              </a:rPr>
              <a:t>6</a:t>
            </a:r>
            <a:r>
              <a:rPr lang="ja-JP" altLang="en-US" sz="1800" dirty="0">
                <a:latin typeface="+mn-ea"/>
                <a:cs typeface="HG丸ｺﾞｼｯｸM-PRO"/>
              </a:rPr>
              <a:t>か所）、東成警察署等</a:t>
            </a:r>
            <a:endParaRPr lang="en-US" altLang="ja-JP" sz="1800" dirty="0">
              <a:latin typeface="+mn-ea"/>
              <a:cs typeface="HG丸ｺﾞｼｯｸM-PRO"/>
            </a:endParaRPr>
          </a:p>
          <a:p>
            <a:r>
              <a:rPr lang="ja-JP" altLang="en-US" dirty="0">
                <a:latin typeface="+mn-ea"/>
                <a:cs typeface="HG丸ｺﾞｼｯｸM-PRO"/>
              </a:rPr>
              <a:t>　　　　　　</a:t>
            </a:r>
            <a:endParaRPr lang="en-US" altLang="ja-JP" dirty="0">
              <a:latin typeface="+mj-ea"/>
              <a:cs typeface="HG丸ｺﾞｼｯｸM-PRO"/>
            </a:endParaRPr>
          </a:p>
          <a:p>
            <a:endParaRPr lang="en-US" altLang="ja-JP" dirty="0">
              <a:latin typeface="+mn-ea"/>
              <a:ea typeface="+mn-ea"/>
              <a:cs typeface="HG丸ｺﾞｼｯｸM-PRO"/>
            </a:endParaRPr>
          </a:p>
          <a:p>
            <a:r>
              <a:rPr lang="ja-JP" altLang="en-US" sz="3200" dirty="0">
                <a:latin typeface="+mn-ea"/>
                <a:cs typeface="HG丸ｺﾞｼｯｸM-PRO"/>
              </a:rPr>
              <a:t>　</a:t>
            </a:r>
            <a:r>
              <a:rPr lang="ja-JP" altLang="en-US" dirty="0">
                <a:latin typeface="+mn-ea"/>
                <a:cs typeface="HG丸ｺﾞｼｯｸM-PRO"/>
              </a:rPr>
              <a:t>●</a:t>
            </a:r>
            <a:r>
              <a:rPr lang="ja-JP" altLang="en-US" dirty="0">
                <a:latin typeface="+mn-ea"/>
              </a:rPr>
              <a:t>新型コロナウイルス検査への対応</a:t>
            </a:r>
            <a:endParaRPr lang="en-US" altLang="ja-JP" dirty="0">
              <a:latin typeface="+mn-ea"/>
            </a:endParaRPr>
          </a:p>
          <a:p>
            <a:endParaRPr lang="en-US" altLang="ja-JP" sz="1800" dirty="0">
              <a:latin typeface="+mn-ea"/>
              <a:ea typeface="+mn-ea"/>
            </a:endParaRPr>
          </a:p>
          <a:p>
            <a:r>
              <a:rPr lang="ja-JP" altLang="en-US" sz="1800" dirty="0">
                <a:latin typeface="+mn-ea"/>
                <a:ea typeface="+mn-ea"/>
                <a:cs typeface="HG丸ｺﾞｼｯｸM-PRO"/>
              </a:rPr>
              <a:t>　　　　・</a:t>
            </a:r>
            <a:r>
              <a:rPr lang="ja-JP" altLang="en-US" sz="1800" dirty="0">
                <a:latin typeface="+mn-ea"/>
                <a:ea typeface="+mn-ea"/>
              </a:rPr>
              <a:t>国立感染研と協議しながら、迅速かつ正確な検査を実施</a:t>
            </a:r>
            <a:endParaRPr lang="en-US" altLang="ja-JP" sz="1800" dirty="0">
              <a:latin typeface="+mn-ea"/>
              <a:ea typeface="+mn-ea"/>
            </a:endParaRPr>
          </a:p>
          <a:p>
            <a:endParaRPr lang="en-US" altLang="ja-JP" sz="900" dirty="0">
              <a:latin typeface="+mn-ea"/>
              <a:ea typeface="+mn-ea"/>
            </a:endParaRPr>
          </a:p>
          <a:p>
            <a:r>
              <a:rPr lang="ja-JP" altLang="en-US" sz="1800" dirty="0">
                <a:latin typeface="+mn-ea"/>
                <a:ea typeface="+mn-ea"/>
                <a:cs typeface="HG丸ｺﾞｼｯｸM-PRO"/>
              </a:rPr>
              <a:t>　　　　・</a:t>
            </a:r>
            <a:r>
              <a:rPr lang="ja-JP" altLang="en-US" sz="1800" dirty="0">
                <a:latin typeface="+mn-ea"/>
                <a:ea typeface="+mn-ea"/>
              </a:rPr>
              <a:t>依頼検査への対応</a:t>
            </a:r>
            <a:endParaRPr lang="en-US" altLang="ja-JP" sz="1800" dirty="0">
              <a:latin typeface="+mn-ea"/>
              <a:ea typeface="+mn-ea"/>
            </a:endParaRPr>
          </a:p>
          <a:p>
            <a:r>
              <a:rPr lang="ja-JP" altLang="en-US" sz="1800" dirty="0">
                <a:latin typeface="+mn-ea"/>
                <a:ea typeface="+mn-ea"/>
              </a:rPr>
              <a:t>　　　　　　　府内中核市、和歌山県、関西空港検疫所</a:t>
            </a:r>
            <a:endParaRPr lang="en-US" altLang="ja-JP" sz="1800" dirty="0">
              <a:latin typeface="+mn-ea"/>
              <a:ea typeface="+mn-ea"/>
            </a:endParaRPr>
          </a:p>
          <a:p>
            <a:endParaRPr lang="en-US" altLang="ja-JP" sz="900" dirty="0">
              <a:latin typeface="+mn-ea"/>
              <a:ea typeface="+mn-ea"/>
            </a:endParaRPr>
          </a:p>
          <a:p>
            <a:r>
              <a:rPr lang="ja-JP" altLang="en-US" sz="1800" dirty="0">
                <a:latin typeface="+mn-ea"/>
                <a:ea typeface="+mn-ea"/>
                <a:cs typeface="HG丸ｺﾞｼｯｸM-PRO"/>
              </a:rPr>
              <a:t>　　　　・</a:t>
            </a:r>
            <a:r>
              <a:rPr lang="ja-JP" altLang="en-US" sz="1800" dirty="0">
                <a:latin typeface="+mn-ea"/>
                <a:ea typeface="+mn-ea"/>
              </a:rPr>
              <a:t>検査数の増加に伴い、各種検査機器を追加整備</a:t>
            </a:r>
            <a:endParaRPr lang="en-US" altLang="ja-JP" sz="1800" dirty="0">
              <a:latin typeface="+mn-ea"/>
              <a:ea typeface="+mn-ea"/>
            </a:endParaRPr>
          </a:p>
          <a:p>
            <a:r>
              <a:rPr lang="ja-JP" altLang="en-US" sz="1800" dirty="0">
                <a:latin typeface="+mn-ea"/>
                <a:ea typeface="+mn-ea"/>
              </a:rPr>
              <a:t>　　　　　　　（リアルタイム</a:t>
            </a:r>
            <a:r>
              <a:rPr lang="en-US" altLang="ja-JP" sz="1800" dirty="0">
                <a:latin typeface="+mn-ea"/>
                <a:ea typeface="+mn-ea"/>
              </a:rPr>
              <a:t>PCR</a:t>
            </a:r>
            <a:r>
              <a:rPr lang="ja-JP" altLang="en-US" sz="1800" dirty="0">
                <a:latin typeface="+mn-ea"/>
                <a:ea typeface="+mn-ea"/>
              </a:rPr>
              <a:t>、核酸抽出装置等）</a:t>
            </a:r>
            <a:endParaRPr lang="en-US" altLang="ja-JP" sz="1800" dirty="0">
              <a:latin typeface="+mn-ea"/>
              <a:ea typeface="+mn-ea"/>
            </a:endParaRPr>
          </a:p>
        </p:txBody>
      </p:sp>
      <p:pic>
        <p:nvPicPr>
          <p:cNvPr id="19" name="図 18">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12753" y="3494791"/>
            <a:ext cx="934151" cy="390531"/>
          </a:xfrm>
          <a:prstGeom prst="rect">
            <a:avLst/>
          </a:prstGeom>
        </p:spPr>
      </p:pic>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20</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（新型コロナウイルス関係）</a:t>
            </a:r>
          </a:p>
        </p:txBody>
      </p:sp>
      <p:pic>
        <p:nvPicPr>
          <p:cNvPr id="3" name="図 2">
            <a:extLst>
              <a:ext uri="{FF2B5EF4-FFF2-40B4-BE49-F238E27FC236}">
                <a16:creationId xmlns:a16="http://schemas.microsoft.com/office/drawing/2014/main" id="{7F7ADD15-E8C2-45D5-B822-7D936A2B53FB}"/>
              </a:ext>
            </a:extLst>
          </p:cNvPr>
          <p:cNvPicPr>
            <a:picLocks noChangeAspect="1"/>
          </p:cNvPicPr>
          <p:nvPr/>
        </p:nvPicPr>
        <p:blipFill>
          <a:blip r:embed="rId4"/>
          <a:stretch>
            <a:fillRect/>
          </a:stretch>
        </p:blipFill>
        <p:spPr>
          <a:xfrm>
            <a:off x="6814028" y="3931871"/>
            <a:ext cx="1035035" cy="1035035"/>
          </a:xfrm>
          <a:prstGeom prst="rect">
            <a:avLst/>
          </a:prstGeom>
        </p:spPr>
      </p:pic>
      <p:pic>
        <p:nvPicPr>
          <p:cNvPr id="11" name="図 10">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12752" y="799487"/>
            <a:ext cx="934151" cy="390531"/>
          </a:xfrm>
          <a:prstGeom prst="rect">
            <a:avLst/>
          </a:prstGeom>
        </p:spPr>
      </p:pic>
      <p:sp>
        <p:nvSpPr>
          <p:cNvPr id="10" name="正方形/長方形 9"/>
          <p:cNvSpPr/>
          <p:nvPr/>
        </p:nvSpPr>
        <p:spPr>
          <a:xfrm>
            <a:off x="697523" y="2251975"/>
            <a:ext cx="5515270" cy="645052"/>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ADBB8EE0-EBAA-1245-B35F-C8DF7EAB0EE0}"/>
              </a:ext>
            </a:extLst>
          </p:cNvPr>
          <p:cNvPicPr>
            <a:picLocks noChangeAspect="1"/>
          </p:cNvPicPr>
          <p:nvPr/>
        </p:nvPicPr>
        <p:blipFill>
          <a:blip r:embed="rId5"/>
          <a:stretch>
            <a:fillRect/>
          </a:stretch>
        </p:blipFill>
        <p:spPr>
          <a:xfrm>
            <a:off x="7122019" y="4604641"/>
            <a:ext cx="1587767" cy="1334546"/>
          </a:xfrm>
          <a:prstGeom prst="rect">
            <a:avLst/>
          </a:prstGeom>
        </p:spPr>
      </p:pic>
    </p:spTree>
    <p:extLst>
      <p:ext uri="{BB962C8B-B14F-4D97-AF65-F5344CB8AC3E}">
        <p14:creationId xmlns:p14="http://schemas.microsoft.com/office/powerpoint/2010/main" val="179349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136524" y="1086238"/>
            <a:ext cx="887095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cs typeface="HG丸ｺﾞｼｯｸM-PRO"/>
              </a:rPr>
              <a:t>●</a:t>
            </a:r>
            <a:r>
              <a:rPr lang="ja-JP" altLang="en-US" dirty="0">
                <a:latin typeface="+mn-ea"/>
              </a:rPr>
              <a:t>感染症拡大防止への貢献</a:t>
            </a:r>
            <a:endParaRPr lang="en-US" altLang="ja-JP" dirty="0">
              <a:latin typeface="+mn-ea"/>
            </a:endParaRPr>
          </a:p>
          <a:p>
            <a:endParaRPr lang="en-US" altLang="ja-JP" sz="900" dirty="0">
              <a:latin typeface="+mj-ea"/>
            </a:endParaRPr>
          </a:p>
          <a:p>
            <a:r>
              <a:rPr lang="ja-JP" altLang="en-US" sz="1800" dirty="0">
                <a:latin typeface="+mn-ea"/>
                <a:cs typeface="HG丸ｺﾞｼｯｸM-PRO"/>
              </a:rPr>
              <a:t>　　　　・</a:t>
            </a:r>
            <a:r>
              <a:rPr lang="ja-JP" altLang="en-US" sz="1800" dirty="0">
                <a:latin typeface="+mn-ea"/>
              </a:rPr>
              <a:t>実地疫学研修（国立感染症研究所）に研究員を派遣（</a:t>
            </a:r>
            <a:r>
              <a:rPr lang="en-US" altLang="ja-JP" sz="1800" dirty="0">
                <a:latin typeface="+mn-ea"/>
              </a:rPr>
              <a:t>2</a:t>
            </a:r>
            <a:r>
              <a:rPr lang="ja-JP" altLang="en-US" sz="1800" dirty="0">
                <a:latin typeface="+mn-ea"/>
              </a:rPr>
              <a:t>年間）</a:t>
            </a:r>
            <a:endParaRPr lang="en-US" altLang="ja-JP" sz="1800" dirty="0">
              <a:latin typeface="+mn-ea"/>
            </a:endParaRPr>
          </a:p>
          <a:p>
            <a:r>
              <a:rPr lang="ja-JP" altLang="en-US" sz="1800" dirty="0">
                <a:latin typeface="+mn-ea"/>
              </a:rPr>
              <a:t>　　　　　　　研修過程において、新型コロナウイルス感染症クラスター対策班の一員として</a:t>
            </a:r>
            <a:endParaRPr lang="en-US" altLang="ja-JP" sz="1800" dirty="0">
              <a:latin typeface="+mn-ea"/>
            </a:endParaRPr>
          </a:p>
          <a:p>
            <a:r>
              <a:rPr lang="ja-JP" altLang="en-US" sz="1800" dirty="0">
                <a:latin typeface="+mn-ea"/>
              </a:rPr>
              <a:t>　　　　　　　活動（外航クルーズ船、大阪集団発生事案）</a:t>
            </a:r>
            <a:endParaRPr lang="en-US" altLang="ja-JP" sz="1800" dirty="0">
              <a:latin typeface="+mn-ea"/>
            </a:endParaRPr>
          </a:p>
          <a:p>
            <a:endParaRPr lang="en-US" altLang="ja-JP" sz="900" dirty="0">
              <a:latin typeface="+mn-ea"/>
            </a:endParaRPr>
          </a:p>
          <a:p>
            <a:r>
              <a:rPr lang="ja-JP" altLang="en-US" sz="1800" dirty="0">
                <a:latin typeface="+mn-ea"/>
                <a:cs typeface="HG丸ｺﾞｼｯｸM-PRO"/>
              </a:rPr>
              <a:t>　　　　・</a:t>
            </a:r>
            <a:r>
              <a:rPr lang="ja-JP" altLang="en-US" sz="1800" dirty="0">
                <a:latin typeface="+mj-ea"/>
              </a:rPr>
              <a:t>大阪府新型コロナウイルス対策本部会議に出席</a:t>
            </a:r>
            <a:endParaRPr lang="en-US" altLang="ja-JP" sz="1800" dirty="0">
              <a:latin typeface="+mj-ea"/>
            </a:endParaRPr>
          </a:p>
          <a:p>
            <a:r>
              <a:rPr lang="ja-JP" altLang="en-US" sz="1800" dirty="0">
                <a:latin typeface="+mj-ea"/>
              </a:rPr>
              <a:t>　　　　　　　検査結果や疫学情報を報告、感染拡大リスク等について</a:t>
            </a:r>
            <a:endParaRPr lang="en-US" altLang="ja-JP" sz="1800" dirty="0">
              <a:latin typeface="+mj-ea"/>
            </a:endParaRPr>
          </a:p>
          <a:p>
            <a:r>
              <a:rPr lang="ja-JP" altLang="en-US" sz="1800" dirty="0">
                <a:latin typeface="+mj-ea"/>
              </a:rPr>
              <a:t>　　　　　　　科学的専門機関として助言</a:t>
            </a:r>
            <a:endParaRPr lang="en-US" altLang="ja-JP" sz="2000" dirty="0">
              <a:latin typeface="+mn-ea"/>
            </a:endParaRPr>
          </a:p>
          <a:p>
            <a:endParaRPr lang="en-US" altLang="ja-JP" sz="1800" dirty="0">
              <a:latin typeface="+mn-ea"/>
              <a:cs typeface="HG丸ｺﾞｼｯｸM-PRO"/>
            </a:endParaRPr>
          </a:p>
          <a:p>
            <a:endParaRPr lang="en-US" altLang="ja-JP" sz="1800" dirty="0">
              <a:latin typeface="+mn-ea"/>
              <a:cs typeface="HG丸ｺﾞｼｯｸM-PRO"/>
            </a:endParaRPr>
          </a:p>
          <a:p>
            <a:r>
              <a:rPr lang="ja-JP" altLang="en-US" dirty="0">
                <a:latin typeface="+mn-ea"/>
                <a:cs typeface="HG丸ｺﾞｼｯｸM-PRO"/>
              </a:rPr>
              <a:t>●最新情報の発信</a:t>
            </a:r>
            <a:endParaRPr lang="en-US" altLang="ja-JP" dirty="0">
              <a:latin typeface="+mn-ea"/>
              <a:cs typeface="HG丸ｺﾞｼｯｸM-PRO"/>
            </a:endParaRPr>
          </a:p>
          <a:p>
            <a:endParaRPr lang="en-US" altLang="ja-JP" sz="1050" dirty="0">
              <a:latin typeface="+mj-ea"/>
            </a:endParaRPr>
          </a:p>
          <a:p>
            <a:pPr>
              <a:lnSpc>
                <a:spcPts val="2500"/>
              </a:lnSpc>
            </a:pPr>
            <a:r>
              <a:rPr lang="ja-JP" altLang="en-US" sz="1800" dirty="0">
                <a:latin typeface="+mn-ea"/>
                <a:cs typeface="HG丸ｺﾞｼｯｸM-PRO"/>
              </a:rPr>
              <a:t>　　　　・</a:t>
            </a:r>
            <a:r>
              <a:rPr lang="ja-JP" altLang="en-US" sz="1800" dirty="0">
                <a:latin typeface="+mn-ea"/>
              </a:rPr>
              <a:t>新型コロナウイルス感染症等に関する最新情報を適時発信</a:t>
            </a:r>
            <a:endParaRPr lang="en-US" altLang="ja-JP" sz="1800" dirty="0">
              <a:latin typeface="+mn-ea"/>
            </a:endParaRPr>
          </a:p>
          <a:p>
            <a:r>
              <a:rPr lang="ja-JP" altLang="en-US" sz="1800" dirty="0">
                <a:latin typeface="+mn-ea"/>
              </a:rPr>
              <a:t>　　　　　　　ホームページアクセス数の大幅な増加（過去最高アクセス数）</a:t>
            </a:r>
            <a:endParaRPr lang="en-US" altLang="ja-JP" sz="1800" dirty="0">
              <a:latin typeface="+mn-ea"/>
            </a:endParaRPr>
          </a:p>
          <a:p>
            <a:endParaRPr lang="en-US" altLang="ja-JP" sz="900" dirty="0">
              <a:latin typeface="+mn-ea"/>
            </a:endParaRPr>
          </a:p>
          <a:p>
            <a:pPr>
              <a:lnSpc>
                <a:spcPts val="2500"/>
              </a:lnSpc>
            </a:pPr>
            <a:r>
              <a:rPr lang="ja-JP" altLang="en-US" sz="1800" dirty="0">
                <a:latin typeface="+mn-ea"/>
                <a:cs typeface="HG丸ｺﾞｼｯｸM-PRO"/>
              </a:rPr>
              <a:t>　　　　・</a:t>
            </a:r>
            <a:r>
              <a:rPr lang="ja-JP" altLang="en-US" sz="1800" dirty="0">
                <a:latin typeface="+mn-ea"/>
              </a:rPr>
              <a:t>報道機関連絡会を開催し、感染症の解説等を実施</a:t>
            </a:r>
            <a:endParaRPr lang="en-US" altLang="ja-JP" sz="1800" dirty="0">
              <a:latin typeface="+mn-ea"/>
            </a:endParaRPr>
          </a:p>
          <a:p>
            <a:pPr>
              <a:lnSpc>
                <a:spcPts val="2500"/>
              </a:lnSpc>
            </a:pPr>
            <a:r>
              <a:rPr lang="ja-JP" altLang="en-US" sz="1800" dirty="0">
                <a:latin typeface="+mn-ea"/>
              </a:rPr>
              <a:t>　　　　　　　テレビ、新聞等での情報発信数が過去最高件数</a:t>
            </a:r>
            <a:r>
              <a:rPr lang="en-US" altLang="ja-JP" sz="1800" dirty="0">
                <a:latin typeface="+mj-ea"/>
                <a:ea typeface="+mj-ea"/>
                <a:cs typeface="HG丸ｺﾞｼｯｸM-PRO"/>
              </a:rPr>
              <a:t>	</a:t>
            </a:r>
          </a:p>
          <a:p>
            <a:r>
              <a:rPr lang="ja-JP" altLang="en-US" sz="1800" dirty="0">
                <a:latin typeface="+mj-ea"/>
                <a:ea typeface="+mj-ea"/>
                <a:cs typeface="HG丸ｺﾞｼｯｸM-PRO"/>
              </a:rPr>
              <a:t>　　　　　　　　　</a:t>
            </a:r>
            <a:endParaRPr lang="en-US" altLang="ja-JP" sz="2000" dirty="0">
              <a:latin typeface="+mn-ea"/>
              <a:ea typeface="+mn-ea"/>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21</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（新型コロナウイルス関係）</a:t>
            </a:r>
          </a:p>
        </p:txBody>
      </p:sp>
      <p:pic>
        <p:nvPicPr>
          <p:cNvPr id="8" name="図 7">
            <a:extLst>
              <a:ext uri="{FF2B5EF4-FFF2-40B4-BE49-F238E27FC236}">
                <a16:creationId xmlns:a16="http://schemas.microsoft.com/office/drawing/2014/main" id="{D129030B-F542-4F57-9B1D-37B60AF8F5C6}"/>
              </a:ext>
            </a:extLst>
          </p:cNvPr>
          <p:cNvPicPr>
            <a:picLocks noChangeAspect="1"/>
          </p:cNvPicPr>
          <p:nvPr/>
        </p:nvPicPr>
        <p:blipFill>
          <a:blip r:embed="rId3"/>
          <a:stretch>
            <a:fillRect/>
          </a:stretch>
        </p:blipFill>
        <p:spPr>
          <a:xfrm rot="-1800000">
            <a:off x="35055" y="3781830"/>
            <a:ext cx="934151" cy="390531"/>
          </a:xfrm>
          <a:prstGeom prst="rect">
            <a:avLst/>
          </a:prstGeom>
        </p:spPr>
      </p:pic>
      <p:pic>
        <p:nvPicPr>
          <p:cNvPr id="19" name="図 18">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35055" y="830008"/>
            <a:ext cx="934151" cy="390531"/>
          </a:xfrm>
          <a:prstGeom prst="rect">
            <a:avLst/>
          </a:prstGeom>
        </p:spPr>
      </p:pic>
      <p:pic>
        <p:nvPicPr>
          <p:cNvPr id="3" name="図 2">
            <a:extLst>
              <a:ext uri="{FF2B5EF4-FFF2-40B4-BE49-F238E27FC236}">
                <a16:creationId xmlns:a16="http://schemas.microsoft.com/office/drawing/2014/main" id="{9DDFB606-1639-4722-8C2E-AF0228C51173}"/>
              </a:ext>
            </a:extLst>
          </p:cNvPr>
          <p:cNvPicPr>
            <a:picLocks noChangeAspect="1"/>
          </p:cNvPicPr>
          <p:nvPr/>
        </p:nvPicPr>
        <p:blipFill>
          <a:blip r:embed="rId4"/>
          <a:stretch>
            <a:fillRect/>
          </a:stretch>
        </p:blipFill>
        <p:spPr>
          <a:xfrm>
            <a:off x="6936431" y="4088576"/>
            <a:ext cx="737509" cy="737509"/>
          </a:xfrm>
          <a:prstGeom prst="rect">
            <a:avLst/>
          </a:prstGeom>
        </p:spPr>
      </p:pic>
      <p:pic>
        <p:nvPicPr>
          <p:cNvPr id="7" name="図 6">
            <a:extLst>
              <a:ext uri="{FF2B5EF4-FFF2-40B4-BE49-F238E27FC236}">
                <a16:creationId xmlns:a16="http://schemas.microsoft.com/office/drawing/2014/main" id="{D565B972-DF67-42E7-961A-F85FBFD70157}"/>
              </a:ext>
            </a:extLst>
          </p:cNvPr>
          <p:cNvPicPr>
            <a:picLocks noChangeAspect="1"/>
          </p:cNvPicPr>
          <p:nvPr/>
        </p:nvPicPr>
        <p:blipFill>
          <a:blip r:embed="rId5"/>
          <a:stretch>
            <a:fillRect/>
          </a:stretch>
        </p:blipFill>
        <p:spPr>
          <a:xfrm>
            <a:off x="6315696" y="5344841"/>
            <a:ext cx="2027663" cy="1064523"/>
          </a:xfrm>
          <a:prstGeom prst="rect">
            <a:avLst/>
          </a:prstGeom>
        </p:spPr>
      </p:pic>
      <p:pic>
        <p:nvPicPr>
          <p:cNvPr id="11" name="図 10">
            <a:extLst>
              <a:ext uri="{FF2B5EF4-FFF2-40B4-BE49-F238E27FC236}">
                <a16:creationId xmlns:a16="http://schemas.microsoft.com/office/drawing/2014/main" id="{5DBF955D-9945-44EE-A698-09D62D9486C6}"/>
              </a:ext>
            </a:extLst>
          </p:cNvPr>
          <p:cNvPicPr>
            <a:picLocks noChangeAspect="1"/>
          </p:cNvPicPr>
          <p:nvPr/>
        </p:nvPicPr>
        <p:blipFill>
          <a:blip r:embed="rId6"/>
          <a:stretch>
            <a:fillRect/>
          </a:stretch>
        </p:blipFill>
        <p:spPr>
          <a:xfrm>
            <a:off x="7197689" y="2312685"/>
            <a:ext cx="1475018" cy="918199"/>
          </a:xfrm>
          <a:prstGeom prst="rect">
            <a:avLst/>
          </a:prstGeom>
        </p:spPr>
      </p:pic>
    </p:spTree>
    <p:extLst>
      <p:ext uri="{BB962C8B-B14F-4D97-AF65-F5344CB8AC3E}">
        <p14:creationId xmlns:p14="http://schemas.microsoft.com/office/powerpoint/2010/main" val="316796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1044000"/>
            <a:ext cx="8530541"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１　健康危機管理部門疫学チームの設置</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広く最新の公衆衛生・健康危機管理情報を収集、評価</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健康危機事象発生時に保健所等による実地疫学調査を支援</a:t>
            </a:r>
            <a:endParaRPr lang="en-US" altLang="ja-JP" sz="2000" dirty="0">
              <a:latin typeface="+mn-ea"/>
              <a:ea typeface="+mn-ea"/>
              <a:cs typeface="HG丸ｺﾞｼｯｸM-PRO"/>
            </a:endParaRPr>
          </a:p>
          <a:p>
            <a:pPr marL="304800" indent="-304800"/>
            <a:endParaRPr lang="en-US" altLang="ja-JP" sz="2000" dirty="0">
              <a:latin typeface="+mn-ea"/>
              <a:ea typeface="+mn-ea"/>
              <a:cs typeface="HG丸ｺﾞｼｯｸM-PRO"/>
            </a:endParaRPr>
          </a:p>
          <a:p>
            <a:r>
              <a:rPr lang="en-US" altLang="ja-JP" sz="2000" dirty="0">
                <a:latin typeface="+mn-ea"/>
                <a:cs typeface="HG丸ｺﾞｼｯｸM-PRO"/>
              </a:rPr>
              <a:t>	</a:t>
            </a:r>
            <a:r>
              <a:rPr lang="ja-JP" altLang="en-US" sz="2000" u="sng" dirty="0">
                <a:latin typeface="+mn-ea"/>
              </a:rPr>
              <a:t>国立感染症研究所実地研修を受講</a:t>
            </a:r>
            <a:r>
              <a:rPr lang="en-US" altLang="ja-JP" sz="1800" u="sng" dirty="0">
                <a:latin typeface="+mn-ea"/>
                <a:ea typeface="+mn-ea"/>
                <a:cs typeface="HG丸ｺﾞｼｯｸM-PRO"/>
              </a:rPr>
              <a:t>	【</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4</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8</a:t>
            </a:r>
            <a:r>
              <a:rPr lang="ja-JP" altLang="en-US" sz="1800" u="sng" dirty="0">
                <a:latin typeface="+mn-ea"/>
                <a:ea typeface="+mn-ea"/>
                <a:cs typeface="HG丸ｺﾞｼｯｸM-PRO"/>
              </a:rPr>
              <a:t>）</a:t>
            </a:r>
            <a:r>
              <a:rPr lang="en-US" altLang="ja-JP" sz="1800" u="sng" dirty="0">
                <a:latin typeface="+mn-ea"/>
                <a:ea typeface="+mn-ea"/>
                <a:cs typeface="HG丸ｺﾞｼｯｸM-PRO"/>
              </a:rPr>
              <a:t>】</a:t>
            </a:r>
          </a:p>
          <a:p>
            <a:pPr marL="304800" indent="-304800"/>
            <a:r>
              <a:rPr lang="en-US" altLang="ja-JP" sz="900" dirty="0">
                <a:latin typeface="+mn-ea"/>
              </a:rPr>
              <a:t>		</a:t>
            </a:r>
          </a:p>
          <a:p>
            <a:r>
              <a:rPr lang="ja-JP" altLang="en-US" sz="2000" dirty="0">
                <a:latin typeface="+mn-ea"/>
              </a:rPr>
              <a:t>　　　</a:t>
            </a:r>
            <a:r>
              <a:rPr lang="ja-JP" altLang="en-US" sz="2000" dirty="0">
                <a:solidFill>
                  <a:prstClr val="black"/>
                </a:solidFill>
                <a:latin typeface="ＭＳ Ｐゴシック" panose="020B0600070205080204" pitchFamily="50" charset="-128"/>
                <a:ea typeface="ＭＳ Ｐゴシック" panose="020B0600070205080204" pitchFamily="50" charset="-128"/>
              </a:rPr>
              <a:t>実地疫学専門家養成コースの研修過程において、クラスター対策班</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の一員として活動（外航クルーズ船、大阪集団発生事案）</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感染拡大防止に貢献</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304800" indent="-304800"/>
            <a:endParaRPr lang="en-US" altLang="ja-JP" sz="2000" dirty="0">
              <a:latin typeface="+mn-ea"/>
            </a:endParaRPr>
          </a:p>
          <a:p>
            <a:pPr marL="304800" indent="-304800"/>
            <a:endParaRPr lang="en-US" altLang="ja-JP" sz="2000" dirty="0">
              <a:latin typeface="+mn-ea"/>
              <a:ea typeface="+mn-ea"/>
              <a:cs typeface="HG丸ｺﾞｼｯｸM-PRO"/>
            </a:endParaRPr>
          </a:p>
          <a:p>
            <a:pPr marL="304800" indent="-304800"/>
            <a:r>
              <a:rPr lang="ja-JP" altLang="en-US" sz="2000" u="sng" dirty="0">
                <a:solidFill>
                  <a:srgbClr val="0070C0"/>
                </a:solidFill>
                <a:latin typeface="+mn-ea"/>
                <a:ea typeface="+mn-ea"/>
                <a:cs typeface="HG丸ｺﾞｼｯｸM-PRO"/>
              </a:rPr>
              <a:t>２　疫学解析研究部門の設置</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疾病の流行に影響を与えている多様な要因を解析し、対応策を探索</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試行研究等を実施し、成果を行政に助言</a:t>
            </a:r>
            <a:endParaRPr lang="en-US" altLang="ja-JP" sz="2000" dirty="0">
              <a:latin typeface="+mn-ea"/>
              <a:ea typeface="+mn-ea"/>
              <a:cs typeface="HG丸ｺﾞｼｯｸM-PRO"/>
            </a:endParaRPr>
          </a:p>
          <a:p>
            <a:pPr marL="304800" indent="-304800"/>
            <a:endParaRPr lang="en-US" altLang="ja-JP" sz="900" dirty="0">
              <a:latin typeface="+mn-ea"/>
              <a:ea typeface="+mn-ea"/>
              <a:cs typeface="HG丸ｺﾞｼｯｸM-PRO"/>
            </a:endParaRPr>
          </a:p>
          <a:p>
            <a:pPr marL="304800" indent="-304800"/>
            <a:r>
              <a:rPr lang="en-US" altLang="ja-JP" sz="2000" dirty="0">
                <a:latin typeface="+mn-ea"/>
                <a:cs typeface="HG丸ｺﾞｼｯｸM-PRO"/>
              </a:rPr>
              <a:t>		</a:t>
            </a:r>
            <a:r>
              <a:rPr lang="ja-JP" altLang="en-US" sz="2000" u="sng" dirty="0">
                <a:latin typeface="+mn-ea"/>
              </a:rPr>
              <a:t>疫学解析研究への取り組み　</a:t>
            </a:r>
            <a:r>
              <a:rPr lang="en-US" altLang="ja-JP" sz="1800" u="sng" dirty="0">
                <a:latin typeface="+mn-ea"/>
                <a:ea typeface="+mn-ea"/>
                <a:cs typeface="HG丸ｺﾞｼｯｸM-PRO"/>
              </a:rPr>
              <a:t> 【</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4</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9</a:t>
            </a:r>
            <a:r>
              <a:rPr lang="ja-JP" altLang="en-US" sz="1800" u="sng" dirty="0">
                <a:latin typeface="+mn-ea"/>
                <a:ea typeface="+mn-ea"/>
                <a:cs typeface="HG丸ｺﾞｼｯｸM-PRO"/>
              </a:rPr>
              <a:t>）</a:t>
            </a:r>
            <a:r>
              <a:rPr lang="en-US" altLang="ja-JP" sz="1800" u="sng" dirty="0">
                <a:latin typeface="+mn-ea"/>
                <a:ea typeface="+mn-ea"/>
                <a:cs typeface="HG丸ｺﾞｼｯｸM-PRO"/>
              </a:rPr>
              <a:t>】 </a:t>
            </a:r>
          </a:p>
          <a:p>
            <a:pPr marL="304800" indent="-304800"/>
            <a:r>
              <a:rPr lang="en-US" altLang="ja-JP" sz="2000" dirty="0">
                <a:latin typeface="+mn-ea"/>
              </a:rPr>
              <a:t>		</a:t>
            </a:r>
            <a:r>
              <a:rPr lang="ja-JP" altLang="en-US" sz="2000" dirty="0">
                <a:latin typeface="+mn-ea"/>
              </a:rPr>
              <a:t>事業実施体制を整備し、発生動向が注目される感染症等の疫学解析</a:t>
            </a:r>
            <a:endParaRPr lang="en-US" altLang="ja-JP" sz="2000" dirty="0">
              <a:latin typeface="+mn-ea"/>
            </a:endParaRPr>
          </a:p>
          <a:p>
            <a:pPr marL="304800" indent="-304800"/>
            <a:r>
              <a:rPr lang="ja-JP" altLang="en-US" sz="2000" dirty="0">
                <a:latin typeface="+mn-ea"/>
              </a:rPr>
              <a:t>　　　に着手</a:t>
            </a:r>
            <a:endParaRPr lang="en-US" altLang="ja-JP" sz="2000" dirty="0">
              <a:latin typeface="+mn-ea"/>
              <a:ea typeface="+mn-ea"/>
              <a:cs typeface="HG丸ｺﾞｼｯｸM-PRO"/>
            </a:endParaRPr>
          </a:p>
          <a:p>
            <a:pPr marL="304800" indent="-304800"/>
            <a:endParaRPr lang="ja-JP" altLang="en-US" sz="2000" dirty="0">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22</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sp>
        <p:nvSpPr>
          <p:cNvPr id="2" name="正方形/長方形 1"/>
          <p:cNvSpPr/>
          <p:nvPr/>
        </p:nvSpPr>
        <p:spPr>
          <a:xfrm>
            <a:off x="633046" y="2246489"/>
            <a:ext cx="7748954" cy="1704188"/>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633046" y="5270724"/>
            <a:ext cx="7748954" cy="1049823"/>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3"/>
          <a:stretch>
            <a:fillRect/>
          </a:stretch>
        </p:blipFill>
        <p:spPr>
          <a:xfrm>
            <a:off x="467946" y="2364047"/>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3"/>
          <a:stretch>
            <a:fillRect/>
          </a:stretch>
        </p:blipFill>
        <p:spPr>
          <a:xfrm>
            <a:off x="438149" y="5409660"/>
            <a:ext cx="330200" cy="254000"/>
          </a:xfrm>
          <a:prstGeom prst="rect">
            <a:avLst/>
          </a:prstGeom>
        </p:spPr>
      </p:pic>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spTree>
    <p:extLst>
      <p:ext uri="{BB962C8B-B14F-4D97-AF65-F5344CB8AC3E}">
        <p14:creationId xmlns:p14="http://schemas.microsoft.com/office/powerpoint/2010/main" val="142299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955512"/>
            <a:ext cx="87840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３　試験検査の信頼性確保部門の設置</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内部監査等により、試験検査の作業手順を確認し、指摘・指導</a:t>
            </a:r>
            <a:endParaRPr lang="en-US" altLang="ja-JP" sz="2000" dirty="0">
              <a:latin typeface="+mn-ea"/>
              <a:cs typeface="HG丸ｺﾞｼｯｸM-PRO"/>
            </a:endParaRPr>
          </a:p>
          <a:p>
            <a:pPr marL="304800" indent="-304800"/>
            <a:endParaRPr lang="en-US" altLang="ja-JP" sz="800" u="sng" dirty="0">
              <a:latin typeface="+mn-ea"/>
            </a:endParaRPr>
          </a:p>
          <a:p>
            <a:pPr marL="304800" indent="-304800"/>
            <a:r>
              <a:rPr lang="en-US" altLang="ja-JP" sz="2000" dirty="0">
                <a:latin typeface="+mn-ea"/>
              </a:rPr>
              <a:t>	</a:t>
            </a:r>
            <a:r>
              <a:rPr lang="ja-JP" altLang="en-US" sz="2000" u="sng" dirty="0">
                <a:latin typeface="+mn-ea"/>
              </a:rPr>
              <a:t>精度管理室による</a:t>
            </a:r>
            <a:r>
              <a:rPr lang="ja-JP" altLang="en-US" sz="2000" u="sng" dirty="0">
                <a:latin typeface="+mn-ea"/>
                <a:cs typeface="HG丸ｺﾞｼｯｸM-PRO"/>
              </a:rPr>
              <a:t>信頼性確保・保証業務の実施</a:t>
            </a:r>
            <a:endParaRPr lang="en-US" altLang="ja-JP" sz="2000" u="sng" dirty="0">
              <a:latin typeface="+mn-ea"/>
              <a:cs typeface="HG丸ｺﾞｼｯｸM-PRO"/>
            </a:endParaRPr>
          </a:p>
          <a:p>
            <a:pPr marL="304800" indent="-304800"/>
            <a:r>
              <a:rPr lang="ja-JP" altLang="en-US" sz="2000" dirty="0">
                <a:latin typeface="+mn-ea"/>
                <a:ea typeface="+mn-ea"/>
                <a:cs typeface="HG丸ｺﾞｼｯｸM-PRO"/>
              </a:rPr>
              <a:t>　　　　　　　　　　　　　　　　　　　　　　　　　　　　　</a:t>
            </a:r>
            <a:r>
              <a:rPr lang="ja-JP" altLang="en-US" sz="1800" dirty="0">
                <a:latin typeface="+mn-ea"/>
                <a:ea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1</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2</a:t>
            </a:r>
            <a:r>
              <a:rPr lang="ja-JP" altLang="en-US" sz="1800" u="sng" dirty="0">
                <a:latin typeface="+mn-ea"/>
                <a:ea typeface="+mn-ea"/>
                <a:cs typeface="HG丸ｺﾞｼｯｸM-PRO"/>
              </a:rPr>
              <a:t>）</a:t>
            </a:r>
            <a:r>
              <a:rPr lang="en-US" altLang="ja-JP" sz="1800" u="sng" dirty="0">
                <a:latin typeface="+mn-ea"/>
                <a:ea typeface="+mn-ea"/>
                <a:cs typeface="HG丸ｺﾞｼｯｸM-PRO"/>
              </a:rPr>
              <a:t>】</a:t>
            </a:r>
          </a:p>
          <a:p>
            <a:pPr marL="304800" indent="-304800"/>
            <a:r>
              <a:rPr lang="en-US" altLang="ja-JP" sz="2000" dirty="0">
                <a:latin typeface="+mn-ea"/>
                <a:cs typeface="HG丸ｺﾞｼｯｸM-PRO"/>
              </a:rPr>
              <a:t>	</a:t>
            </a:r>
            <a:r>
              <a:rPr lang="ja-JP" altLang="en-US" sz="2000" dirty="0">
                <a:latin typeface="+mn-ea"/>
                <a:cs typeface="HG丸ｺﾞｼｯｸM-PRO"/>
              </a:rPr>
              <a:t>内部監査等　 ：各種試験検査ごとに実施し、必要に応じて改善措置を要請</a:t>
            </a:r>
            <a:endParaRPr lang="en-US" altLang="ja-JP" sz="2000" dirty="0">
              <a:latin typeface="+mn-ea"/>
              <a:cs typeface="HG丸ｺﾞｼｯｸM-PRO"/>
            </a:endParaRPr>
          </a:p>
          <a:p>
            <a:pPr marL="304800" indent="-304800"/>
            <a:endParaRPr lang="en-US" altLang="ja-JP" sz="8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内部精度管理：腸管出血性大腸菌検査の際に使用する菌株を統一</a:t>
            </a:r>
            <a:endParaRPr lang="en-US" altLang="ja-JP" sz="2000" dirty="0">
              <a:latin typeface="+mn-ea"/>
              <a:cs typeface="HG丸ｺﾞｼｯｸM-PRO"/>
            </a:endParaRPr>
          </a:p>
          <a:p>
            <a:pPr marL="304800" indent="-304800"/>
            <a:endParaRPr lang="en-US" altLang="ja-JP" sz="8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外部精度管理：理化学分野</a:t>
            </a:r>
            <a:r>
              <a:rPr lang="en-US" altLang="ja-JP" sz="2000" dirty="0">
                <a:latin typeface="+mn-ea"/>
                <a:cs typeface="HG丸ｺﾞｼｯｸM-PRO"/>
              </a:rPr>
              <a:t>13</a:t>
            </a:r>
            <a:r>
              <a:rPr lang="ja-JP" altLang="en-US" sz="2000" dirty="0">
                <a:latin typeface="+mn-ea"/>
                <a:cs typeface="HG丸ｺﾞｼｯｸM-PRO"/>
              </a:rPr>
              <a:t>件、微生物分野</a:t>
            </a:r>
            <a:r>
              <a:rPr lang="en-US" altLang="ja-JP" sz="2000" dirty="0">
                <a:latin typeface="+mn-ea"/>
                <a:cs typeface="HG丸ｺﾞｼｯｸM-PRO"/>
              </a:rPr>
              <a:t>11</a:t>
            </a:r>
            <a:r>
              <a:rPr lang="ja-JP" altLang="en-US" sz="2000" dirty="0">
                <a:latin typeface="+mn-ea"/>
                <a:cs typeface="HG丸ｺﾞｼｯｸM-PRO"/>
              </a:rPr>
              <a:t>件に参加</a:t>
            </a:r>
            <a:endParaRPr lang="en-US" altLang="ja-JP" sz="20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→信頼性確保業務の客観性を担保</a:t>
            </a:r>
            <a:endParaRPr lang="en-US" altLang="ja-JP" sz="2000" dirty="0">
              <a:latin typeface="+mn-ea"/>
              <a:cs typeface="HG丸ｺﾞｼｯｸM-PRO"/>
            </a:endParaRPr>
          </a:p>
          <a:p>
            <a:pPr marL="304800" indent="-304800"/>
            <a:endParaRPr lang="ja-JP" altLang="en-US" sz="1400" dirty="0">
              <a:latin typeface="+mn-ea"/>
              <a:cs typeface="HG丸ｺﾞｼｯｸM-PRO"/>
            </a:endParaRPr>
          </a:p>
          <a:p>
            <a:pPr marL="304800" indent="-304800"/>
            <a:r>
              <a:rPr lang="ja-JP" altLang="en-US" sz="2000" u="sng" dirty="0">
                <a:solidFill>
                  <a:srgbClr val="0070C0"/>
                </a:solidFill>
                <a:latin typeface="+mn-ea"/>
                <a:cs typeface="HG丸ｺﾞｼｯｸM-PRO"/>
              </a:rPr>
              <a:t>４　府内中核市に対する支援体制の構築</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職員向け技術研修の実施、対応困難となる高度な試験検査の受入</a:t>
            </a:r>
            <a:endParaRPr lang="en-US" altLang="ja-JP" sz="1400" dirty="0">
              <a:latin typeface="+mn-ea"/>
              <a:cs typeface="HG丸ｺﾞｼｯｸM-PRO"/>
            </a:endParaRPr>
          </a:p>
          <a:p>
            <a:pPr marL="304800" indent="-304800"/>
            <a:r>
              <a:rPr lang="en-US" altLang="ja-JP" sz="1400" dirty="0">
                <a:latin typeface="+mn-ea"/>
                <a:cs typeface="HG丸ｺﾞｼｯｸM-PRO"/>
              </a:rPr>
              <a:t>	</a:t>
            </a:r>
          </a:p>
          <a:p>
            <a:pPr marL="304800" indent="-304800"/>
            <a:r>
              <a:rPr lang="en-US" altLang="ja-JP" sz="2000" dirty="0">
                <a:latin typeface="+mn-ea"/>
                <a:cs typeface="HG丸ｺﾞｼｯｸM-PRO"/>
              </a:rPr>
              <a:t>	</a:t>
            </a:r>
            <a:r>
              <a:rPr lang="ja-JP" altLang="en-US" sz="2000" u="sng" dirty="0">
                <a:latin typeface="+mn-ea"/>
                <a:cs typeface="HG丸ｺﾞｼｯｸM-PRO"/>
              </a:rPr>
              <a:t>府内中核市に対する支援体制の構築</a:t>
            </a:r>
            <a:r>
              <a:rPr lang="ja-JP" altLang="en-US" sz="1800" u="sng" dirty="0">
                <a:latin typeface="+mn-ea"/>
                <a:ea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4</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7, 8</a:t>
            </a:r>
            <a:r>
              <a:rPr lang="ja-JP" altLang="en-US" sz="1800" u="sng" dirty="0">
                <a:latin typeface="+mn-ea"/>
                <a:ea typeface="+mn-ea"/>
                <a:cs typeface="HG丸ｺﾞｼｯｸM-PRO"/>
              </a:rPr>
              <a:t>）</a:t>
            </a:r>
            <a:r>
              <a:rPr lang="en-US" altLang="ja-JP" sz="1800" u="sng" dirty="0">
                <a:latin typeface="+mn-ea"/>
                <a:ea typeface="+mn-ea"/>
                <a:cs typeface="HG丸ｺﾞｼｯｸM-PRO"/>
              </a:rPr>
              <a:t>】 </a:t>
            </a:r>
            <a:r>
              <a:rPr lang="en-US" altLang="ja-JP" sz="2000" dirty="0">
                <a:latin typeface="+mn-ea"/>
              </a:rPr>
              <a:t>		</a:t>
            </a:r>
            <a:r>
              <a:rPr lang="ja-JP" altLang="en-US" sz="2000" dirty="0">
                <a:latin typeface="+mn-ea"/>
              </a:rPr>
              <a:t>昨年度を大きく上回る依頼検査の実施：</a:t>
            </a:r>
            <a:r>
              <a:rPr lang="en-US" altLang="ja-JP" sz="2000" dirty="0">
                <a:latin typeface="+mn-ea"/>
              </a:rPr>
              <a:t>2837</a:t>
            </a:r>
            <a:r>
              <a:rPr lang="ja-JP" altLang="en-US" sz="2000" dirty="0">
                <a:latin typeface="+mn-ea"/>
              </a:rPr>
              <a:t>件</a:t>
            </a:r>
            <a:endParaRPr lang="en-US" altLang="ja-JP" sz="2000" dirty="0">
              <a:latin typeface="+mn-ea"/>
            </a:endParaRPr>
          </a:p>
          <a:p>
            <a:pPr marL="304800" indent="-304800"/>
            <a:r>
              <a:rPr lang="ja-JP" altLang="en-US" sz="2000" dirty="0">
                <a:latin typeface="+mn-ea"/>
              </a:rPr>
              <a:t>　　　　　　　　　（新型コロナウイルス、食品、食中毒、感染症、家庭用品等）</a:t>
            </a:r>
            <a:endParaRPr lang="en-US" altLang="ja-JP" sz="2000" dirty="0">
              <a:latin typeface="+mn-ea"/>
            </a:endParaRPr>
          </a:p>
          <a:p>
            <a:pPr marL="304800" indent="-304800"/>
            <a:endParaRPr lang="en-US" altLang="ja-JP" sz="800" dirty="0">
              <a:latin typeface="+mn-ea"/>
            </a:endParaRPr>
          </a:p>
          <a:p>
            <a:pPr marL="304800" indent="-304800"/>
            <a:r>
              <a:rPr lang="en-US" altLang="ja-JP" sz="2000" dirty="0">
                <a:latin typeface="+mn-ea"/>
              </a:rPr>
              <a:t>		</a:t>
            </a:r>
            <a:r>
              <a:rPr lang="ja-JP" altLang="en-US" sz="2000" dirty="0">
                <a:latin typeface="+mn-ea"/>
              </a:rPr>
              <a:t>疫学研修・技術研修（食品衛生検査、感染症、水質、家庭用品等）の実施</a:t>
            </a:r>
            <a:endParaRPr lang="en-US" altLang="ja-JP" sz="2000" dirty="0">
              <a:latin typeface="+mn-ea"/>
            </a:endParaRPr>
          </a:p>
          <a:p>
            <a:pPr marL="304800" indent="-304800"/>
            <a:r>
              <a:rPr lang="en-US" altLang="ja-JP" sz="2000" dirty="0">
                <a:latin typeface="+mn-ea"/>
              </a:rPr>
              <a:t>		</a:t>
            </a:r>
          </a:p>
        </p:txBody>
      </p:sp>
      <p:sp>
        <p:nvSpPr>
          <p:cNvPr id="4" name="スライド番号プレースホルダー 3"/>
          <p:cNvSpPr>
            <a:spLocks noGrp="1"/>
          </p:cNvSpPr>
          <p:nvPr>
            <p:ph type="sldNum" sz="quarter" idx="12"/>
          </p:nvPr>
        </p:nvSpPr>
        <p:spPr>
          <a:xfrm>
            <a:off x="8084456" y="6404387"/>
            <a:ext cx="1059543" cy="365125"/>
          </a:xfrm>
        </p:spPr>
        <p:txBody>
          <a:bodyPr/>
          <a:lstStyle/>
          <a:p>
            <a:fld id="{31574B80-8BAD-423D-BC4E-1B412F5C32AE}" type="slidenum">
              <a:rPr lang="ja-JP" altLang="en-US" sz="1200" b="1" smtClean="0">
                <a:latin typeface="Arial" charset="0"/>
                <a:ea typeface="Arial" charset="0"/>
                <a:cs typeface="Arial" charset="0"/>
              </a:rPr>
              <a:pPr/>
              <a:t>23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正方形/長方形 8"/>
          <p:cNvSpPr/>
          <p:nvPr/>
        </p:nvSpPr>
        <p:spPr>
          <a:xfrm>
            <a:off x="587022" y="1708380"/>
            <a:ext cx="8441230" cy="2167317"/>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587023" y="4711806"/>
            <a:ext cx="8228730" cy="1626242"/>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1" name="図 10">
            <a:extLst>
              <a:ext uri="{FF2B5EF4-FFF2-40B4-BE49-F238E27FC236}">
                <a16:creationId xmlns:a16="http://schemas.microsoft.com/office/drawing/2014/main" id="{2A8680D8-6979-E042-88EF-7C04A40E3A8A}"/>
              </a:ext>
            </a:extLst>
          </p:cNvPr>
          <p:cNvPicPr>
            <a:picLocks noChangeAspect="1"/>
          </p:cNvPicPr>
          <p:nvPr/>
        </p:nvPicPr>
        <p:blipFill>
          <a:blip r:embed="rId3"/>
          <a:stretch>
            <a:fillRect/>
          </a:stretch>
        </p:blipFill>
        <p:spPr>
          <a:xfrm>
            <a:off x="421922" y="1780139"/>
            <a:ext cx="330200" cy="254000"/>
          </a:xfrm>
          <a:prstGeom prst="rect">
            <a:avLst/>
          </a:prstGeom>
        </p:spPr>
      </p:pic>
      <p:pic>
        <p:nvPicPr>
          <p:cNvPr id="16" name="図 15">
            <a:extLst>
              <a:ext uri="{FF2B5EF4-FFF2-40B4-BE49-F238E27FC236}">
                <a16:creationId xmlns:a16="http://schemas.microsoft.com/office/drawing/2014/main" id="{45F0A2A7-AC38-F348-AD00-2004229AC500}"/>
              </a:ext>
            </a:extLst>
          </p:cNvPr>
          <p:cNvPicPr>
            <a:picLocks noChangeAspect="1"/>
          </p:cNvPicPr>
          <p:nvPr/>
        </p:nvPicPr>
        <p:blipFill>
          <a:blip r:embed="rId3"/>
          <a:stretch>
            <a:fillRect/>
          </a:stretch>
        </p:blipFill>
        <p:spPr>
          <a:xfrm>
            <a:off x="421922" y="4898972"/>
            <a:ext cx="330200" cy="254000"/>
          </a:xfrm>
          <a:prstGeom prst="rect">
            <a:avLst/>
          </a:prstGeom>
        </p:spPr>
      </p:pic>
      <p:pic>
        <p:nvPicPr>
          <p:cNvPr id="15" name="図 14">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spTree>
    <p:extLst>
      <p:ext uri="{BB962C8B-B14F-4D97-AF65-F5344CB8AC3E}">
        <p14:creationId xmlns:p14="http://schemas.microsoft.com/office/powerpoint/2010/main" val="370478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1044000"/>
            <a:ext cx="853054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５　学術分野・産業界への支援・連携体制の確立</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地方衛生研究所の強みを生かした連携の深化、相談機能の強化</a:t>
            </a:r>
          </a:p>
          <a:p>
            <a:pPr marL="304800" indent="-304800"/>
            <a:endParaRPr lang="en-US" altLang="ja-JP" sz="2000" dirty="0">
              <a:latin typeface="+mn-ea"/>
            </a:endParaRPr>
          </a:p>
          <a:p>
            <a:pPr marL="304800" indent="-304800"/>
            <a:r>
              <a:rPr lang="en-US" altLang="ja-JP" sz="2000" dirty="0">
                <a:latin typeface="+mn-ea"/>
                <a:cs typeface="HG丸ｺﾞｼｯｸM-PRO"/>
              </a:rPr>
              <a:t>	</a:t>
            </a:r>
            <a:r>
              <a:rPr lang="ja-JP" altLang="en-US" sz="2000" u="sng" dirty="0">
                <a:latin typeface="+mn-ea"/>
                <a:cs typeface="HG丸ｺﾞｼｯｸM-PRO"/>
              </a:rPr>
              <a:t>学術分野・産業界への支援・連携体制の確立</a:t>
            </a:r>
            <a:endParaRPr lang="en-US" altLang="ja-JP" sz="2000" u="sng" dirty="0">
              <a:latin typeface="+mn-ea"/>
              <a:cs typeface="HG丸ｺﾞｼｯｸM-PRO"/>
            </a:endParaRPr>
          </a:p>
          <a:p>
            <a:pPr marL="304800" indent="-304800"/>
            <a:r>
              <a:rPr lang="ja-JP" altLang="en-US" sz="1800" dirty="0">
                <a:latin typeface="+mn-ea"/>
                <a:cs typeface="HG丸ｺﾞｼｯｸM-PRO"/>
              </a:rPr>
              <a:t>　　　　　　　　　　　　　　　　　　　　　　　　　　　　　　　　</a:t>
            </a:r>
            <a:r>
              <a:rPr lang="en-US" altLang="ja-JP" sz="1800" u="sng" dirty="0">
                <a:latin typeface="+mn-ea"/>
                <a:cs typeface="HG丸ｺﾞｼｯｸM-PRO"/>
              </a:rPr>
              <a:t>【</a:t>
            </a:r>
            <a:r>
              <a:rPr lang="ja-JP" altLang="en-US" sz="1800" u="sng" dirty="0">
                <a:latin typeface="+mn-ea"/>
                <a:cs typeface="HG丸ｺﾞｼｯｸM-PRO"/>
              </a:rPr>
              <a:t>大項目</a:t>
            </a:r>
            <a:r>
              <a:rPr lang="ja-JP" altLang="en-US" sz="1800" u="sng" kern="100" dirty="0">
                <a:latin typeface="+mn-ea"/>
                <a:cs typeface="Times New Roman" charset="0"/>
              </a:rPr>
              <a:t>番号：</a:t>
            </a:r>
            <a:r>
              <a:rPr lang="en-US" altLang="ja-JP" sz="1800" u="sng" kern="100" dirty="0">
                <a:latin typeface="+mn-ea"/>
                <a:cs typeface="Times New Roman" charset="0"/>
              </a:rPr>
              <a:t>2</a:t>
            </a:r>
            <a:r>
              <a:rPr lang="ja-JP" altLang="en-US" sz="1800" u="sng" kern="100" dirty="0">
                <a:latin typeface="+mn-ea"/>
                <a:cs typeface="Times New Roman" charset="0"/>
              </a:rPr>
              <a:t>（</a:t>
            </a:r>
            <a:r>
              <a:rPr lang="ja-JP" altLang="en-US" sz="1800" u="sng" dirty="0">
                <a:latin typeface="+mn-ea"/>
                <a:cs typeface="HG丸ｺﾞｼｯｸM-PRO"/>
              </a:rPr>
              <a:t>小項目番号：</a:t>
            </a:r>
            <a:r>
              <a:rPr lang="en-US" altLang="ja-JP" sz="1800" u="sng" dirty="0">
                <a:latin typeface="+mn-ea"/>
                <a:cs typeface="HG丸ｺﾞｼｯｸM-PRO"/>
              </a:rPr>
              <a:t>4</a:t>
            </a:r>
            <a:r>
              <a:rPr lang="ja-JP" altLang="en-US" sz="1800" u="sng" dirty="0">
                <a:latin typeface="+mn-ea"/>
                <a:cs typeface="HG丸ｺﾞｼｯｸM-PRO"/>
              </a:rPr>
              <a:t>）</a:t>
            </a:r>
            <a:r>
              <a:rPr lang="en-US" altLang="ja-JP" sz="1800" u="sng" dirty="0">
                <a:latin typeface="+mn-ea"/>
                <a:cs typeface="HG丸ｺﾞｼｯｸM-PRO"/>
              </a:rPr>
              <a:t>】</a:t>
            </a:r>
          </a:p>
          <a:p>
            <a:pPr marL="304800" indent="-304800"/>
            <a:r>
              <a:rPr lang="ja-JP" altLang="en-US" sz="1800" dirty="0">
                <a:latin typeface="+mn-ea"/>
                <a:cs typeface="HG丸ｺﾞｼｯｸM-PRO"/>
              </a:rPr>
              <a:t>　　　　　　　　　　　　　　　　　　　　　　　　　　　　　　　　</a:t>
            </a:r>
            <a:r>
              <a:rPr lang="en-US" altLang="ja-JP" sz="1800" u="sng" dirty="0">
                <a:latin typeface="+mn-ea"/>
                <a:cs typeface="HG丸ｺﾞｼｯｸM-PRO"/>
              </a:rPr>
              <a:t>【</a:t>
            </a:r>
            <a:r>
              <a:rPr lang="ja-JP" altLang="en-US" sz="1800" u="sng" dirty="0">
                <a:latin typeface="+mn-ea"/>
                <a:cs typeface="HG丸ｺﾞｼｯｸM-PRO"/>
              </a:rPr>
              <a:t>大項目</a:t>
            </a:r>
            <a:r>
              <a:rPr lang="ja-JP" altLang="en-US" sz="1800" u="sng" kern="100" dirty="0">
                <a:latin typeface="+mn-ea"/>
                <a:cs typeface="Times New Roman" charset="0"/>
              </a:rPr>
              <a:t>番号：</a:t>
            </a:r>
            <a:r>
              <a:rPr lang="en-US" altLang="ja-JP" sz="1800" u="sng" kern="100" dirty="0">
                <a:latin typeface="+mn-ea"/>
                <a:cs typeface="Times New Roman" charset="0"/>
              </a:rPr>
              <a:t>4</a:t>
            </a:r>
            <a:r>
              <a:rPr lang="ja-JP" altLang="en-US" sz="1800" u="sng" kern="100" dirty="0">
                <a:latin typeface="+mn-ea"/>
                <a:cs typeface="Times New Roman" charset="0"/>
              </a:rPr>
              <a:t>（</a:t>
            </a:r>
            <a:r>
              <a:rPr lang="ja-JP" altLang="en-US" sz="1800" u="sng" dirty="0">
                <a:latin typeface="+mn-ea"/>
                <a:cs typeface="HG丸ｺﾞｼｯｸM-PRO"/>
              </a:rPr>
              <a:t>小項目番号：</a:t>
            </a:r>
            <a:r>
              <a:rPr lang="en-US" altLang="ja-JP" sz="1800" u="sng" dirty="0">
                <a:latin typeface="+mn-ea"/>
                <a:cs typeface="HG丸ｺﾞｼｯｸM-PRO"/>
              </a:rPr>
              <a:t>10</a:t>
            </a:r>
            <a:r>
              <a:rPr lang="ja-JP" altLang="en-US" sz="1800" u="sng" dirty="0">
                <a:latin typeface="+mn-ea"/>
                <a:cs typeface="HG丸ｺﾞｼｯｸM-PRO"/>
              </a:rPr>
              <a:t>）</a:t>
            </a:r>
            <a:r>
              <a:rPr lang="en-US" altLang="ja-JP" sz="1800" u="sng" dirty="0">
                <a:latin typeface="+mn-ea"/>
                <a:cs typeface="HG丸ｺﾞｼｯｸM-PRO"/>
              </a:rPr>
              <a:t>】</a:t>
            </a:r>
          </a:p>
          <a:p>
            <a:pPr marL="304800" indent="-304800"/>
            <a:r>
              <a:rPr lang="en-US" altLang="ja-JP" sz="2000" dirty="0">
                <a:latin typeface="+mn-ea"/>
                <a:cs typeface="HG丸ｺﾞｼｯｸM-PRO"/>
              </a:rPr>
              <a:t>		</a:t>
            </a:r>
            <a:r>
              <a:rPr lang="ja-JP" altLang="en-US" sz="2000" dirty="0">
                <a:latin typeface="+mn-ea"/>
              </a:rPr>
              <a:t>受託研究（企業、国（内閣府・厚生労働省）、自治体）：</a:t>
            </a:r>
            <a:r>
              <a:rPr lang="en-US" altLang="ja-JP" sz="2000" dirty="0">
                <a:latin typeface="+mn-ea"/>
              </a:rPr>
              <a:t>16</a:t>
            </a:r>
            <a:r>
              <a:rPr lang="ja-JP" altLang="en-US" sz="2000" dirty="0">
                <a:latin typeface="+mn-ea"/>
              </a:rPr>
              <a:t>件</a:t>
            </a:r>
            <a:endParaRPr lang="en-US" altLang="ja-JP" sz="2000" dirty="0">
              <a:latin typeface="+mn-ea"/>
            </a:endParaRPr>
          </a:p>
          <a:p>
            <a:pPr marL="304800" indent="-304800"/>
            <a:r>
              <a:rPr lang="en-US" altLang="ja-JP" sz="2000" dirty="0">
                <a:latin typeface="+mn-ea"/>
              </a:rPr>
              <a:t>		</a:t>
            </a:r>
            <a:r>
              <a:rPr lang="ja-JP" altLang="en-US" sz="2000" dirty="0">
                <a:latin typeface="+mn-ea"/>
              </a:rPr>
              <a:t>共同研究（企業、内閣府、自治体、大学等）：</a:t>
            </a:r>
            <a:r>
              <a:rPr lang="en-US" altLang="ja-JP" sz="2000" dirty="0">
                <a:latin typeface="+mn-ea"/>
              </a:rPr>
              <a:t>23</a:t>
            </a:r>
            <a:r>
              <a:rPr lang="ja-JP" altLang="en-US" sz="2000" dirty="0">
                <a:latin typeface="+mn-ea"/>
              </a:rPr>
              <a:t>件</a:t>
            </a:r>
            <a:endParaRPr lang="en-US" altLang="ja-JP" sz="2000" dirty="0">
              <a:latin typeface="+mn-ea"/>
            </a:endParaRPr>
          </a:p>
          <a:p>
            <a:pPr marL="304800" indent="-304800"/>
            <a:r>
              <a:rPr lang="en-US" altLang="ja-JP" sz="2000" dirty="0">
                <a:latin typeface="+mn-ea"/>
              </a:rPr>
              <a:t>		</a:t>
            </a:r>
            <a:r>
              <a:rPr lang="ja-JP" altLang="en-US" sz="2000" dirty="0">
                <a:latin typeface="+mn-ea"/>
              </a:rPr>
              <a:t>大阪大学医学部・薬学部学生に対する講義・研修の実施</a:t>
            </a:r>
            <a:endParaRPr lang="en-US" altLang="ja-JP" sz="2000" dirty="0">
              <a:latin typeface="+mn-ea"/>
            </a:endParaRPr>
          </a:p>
          <a:p>
            <a:pPr marL="304800" indent="-304800"/>
            <a:r>
              <a:rPr lang="en-US" altLang="ja-JP" sz="2000" dirty="0">
                <a:latin typeface="+mn-ea"/>
              </a:rPr>
              <a:t>		</a:t>
            </a:r>
            <a:r>
              <a:rPr lang="ja-JP" altLang="en-US" sz="2000" dirty="0">
                <a:latin typeface="+mn-ea"/>
              </a:rPr>
              <a:t>各種学協会や企業と連携・協賛等し、講演会を開催</a:t>
            </a:r>
            <a:endParaRPr lang="en-US" altLang="ja-JP" sz="2000" dirty="0">
              <a:latin typeface="+mn-ea"/>
            </a:endParaRPr>
          </a:p>
          <a:p>
            <a:pPr marL="304800" indent="-304800"/>
            <a:r>
              <a:rPr lang="en-US" altLang="ja-JP" sz="2000" dirty="0">
                <a:latin typeface="+mn-ea"/>
              </a:rPr>
              <a:t>		</a:t>
            </a:r>
            <a:r>
              <a:rPr lang="ja-JP" altLang="en-US" sz="2000" dirty="0">
                <a:latin typeface="+mn-ea"/>
              </a:rPr>
              <a:t>非常勤講師の派遣（国公立大学、私立大学等）</a:t>
            </a:r>
            <a:endParaRPr lang="en-US" altLang="ja-JP" sz="2000" dirty="0">
              <a:latin typeface="+mn-ea"/>
            </a:endParaRPr>
          </a:p>
          <a:p>
            <a:pPr marL="304800" indent="-304800"/>
            <a:r>
              <a:rPr lang="en-US" altLang="ja-JP" sz="2000" dirty="0">
                <a:latin typeface="+mn-ea"/>
                <a:ea typeface="+mn-ea"/>
              </a:rPr>
              <a:t>		</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24</a:t>
            </a:fld>
            <a:endParaRPr lang="ja-JP" altLang="en-US" sz="1200" b="1" dirty="0">
              <a:latin typeface="Arial" charset="0"/>
              <a:ea typeface="Arial" charset="0"/>
              <a:cs typeface="Arial" charset="0"/>
            </a:endParaRPr>
          </a:p>
        </p:txBody>
      </p:sp>
      <p:sp>
        <p:nvSpPr>
          <p:cNvPr id="9" name="正方形/長方形 8"/>
          <p:cNvSpPr/>
          <p:nvPr/>
        </p:nvSpPr>
        <p:spPr>
          <a:xfrm>
            <a:off x="582743" y="1878625"/>
            <a:ext cx="8135815" cy="324546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3" name="図 2">
            <a:extLst>
              <a:ext uri="{FF2B5EF4-FFF2-40B4-BE49-F238E27FC236}">
                <a16:creationId xmlns:a16="http://schemas.microsoft.com/office/drawing/2014/main" id="{5BE1A57A-45C4-D245-AFB4-7E3F11049665}"/>
              </a:ext>
            </a:extLst>
          </p:cNvPr>
          <p:cNvPicPr>
            <a:picLocks noChangeAspect="1"/>
          </p:cNvPicPr>
          <p:nvPr/>
        </p:nvPicPr>
        <p:blipFill>
          <a:blip r:embed="rId3"/>
          <a:stretch>
            <a:fillRect/>
          </a:stretch>
        </p:blipFill>
        <p:spPr>
          <a:xfrm>
            <a:off x="410760" y="2066588"/>
            <a:ext cx="330200" cy="254000"/>
          </a:xfrm>
          <a:prstGeom prst="rect">
            <a:avLst/>
          </a:prstGeom>
        </p:spPr>
      </p:pic>
      <p:pic>
        <p:nvPicPr>
          <p:cNvPr id="10" name="図 9">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spTree>
    <p:extLst>
      <p:ext uri="{BB962C8B-B14F-4D97-AF65-F5344CB8AC3E}">
        <p14:creationId xmlns:p14="http://schemas.microsoft.com/office/powerpoint/2010/main" val="125774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19734" y="1008000"/>
            <a:ext cx="853054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latin typeface="+mn-ea"/>
                <a:ea typeface="+mn-ea"/>
                <a:cs typeface="HG丸ｺﾞｼｯｸM-PRO"/>
              </a:rPr>
              <a:t>１　業務統一化プランの作成</a:t>
            </a:r>
            <a:r>
              <a:rPr lang="en-US" altLang="ja-JP" sz="2000" u="sng" dirty="0">
                <a:latin typeface="+mn-ea"/>
                <a:ea typeface="+mn-ea"/>
                <a:cs typeface="HG丸ｺﾞｼｯｸM-PRO"/>
              </a:rPr>
              <a:t>	</a:t>
            </a:r>
            <a:r>
              <a:rPr lang="ja-JP" altLang="en-US" sz="1800" u="sng" dirty="0">
                <a:latin typeface="+mn-ea"/>
                <a:ea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1</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1</a:t>
            </a:r>
            <a:r>
              <a:rPr lang="ja-JP" altLang="en-US" sz="1800" u="sng" dirty="0">
                <a:latin typeface="+mn-ea"/>
                <a:ea typeface="+mn-ea"/>
                <a:cs typeface="HG丸ｺﾞｼｯｸM-PRO"/>
              </a:rPr>
              <a:t>）</a:t>
            </a:r>
            <a:r>
              <a:rPr lang="en-US" altLang="ja-JP" sz="1800" u="sng" dirty="0">
                <a:latin typeface="+mn-ea"/>
                <a:ea typeface="+mn-ea"/>
                <a:cs typeface="HG丸ｺﾞｼｯｸM-PRO"/>
              </a:rPr>
              <a:t>】</a:t>
            </a:r>
          </a:p>
          <a:p>
            <a:pPr marL="304800" indent="-304800"/>
            <a:r>
              <a:rPr lang="en-US" altLang="ja-JP" sz="1800" dirty="0">
                <a:latin typeface="+mn-ea"/>
                <a:ea typeface="+mn-ea"/>
              </a:rPr>
              <a:t>	</a:t>
            </a:r>
            <a:r>
              <a:rPr lang="ja-JP" altLang="en-US" sz="2000" dirty="0">
                <a:latin typeface="+mn-ea"/>
                <a:ea typeface="+mn-ea"/>
              </a:rPr>
              <a:t>・</a:t>
            </a:r>
            <a:r>
              <a:rPr lang="ja-JP" altLang="ja-JP" sz="2000" dirty="0">
                <a:latin typeface="+mn-ea"/>
                <a:ea typeface="+mn-ea"/>
              </a:rPr>
              <a:t>両センター</a:t>
            </a:r>
            <a:r>
              <a:rPr lang="ja-JP" altLang="en-US" sz="2000" dirty="0">
                <a:latin typeface="+mn-ea"/>
                <a:ea typeface="+mn-ea"/>
              </a:rPr>
              <a:t>実施</a:t>
            </a:r>
            <a:r>
              <a:rPr lang="ja-JP" altLang="ja-JP" sz="2000" dirty="0">
                <a:latin typeface="+mn-ea"/>
                <a:ea typeface="+mn-ea"/>
              </a:rPr>
              <a:t>検査業務</a:t>
            </a:r>
            <a:r>
              <a:rPr lang="ja-JP" altLang="en-US" sz="2000" dirty="0">
                <a:latin typeface="+mn-ea"/>
                <a:ea typeface="+mn-ea"/>
              </a:rPr>
              <a:t>の一部を集約（片寄）し、標準作業書を統一</a:t>
            </a:r>
            <a:endParaRPr lang="en-US" altLang="ja-JP" sz="2000" dirty="0">
              <a:latin typeface="+mn-ea"/>
              <a:ea typeface="+mn-ea"/>
            </a:endParaRPr>
          </a:p>
          <a:p>
            <a:pPr marL="304800" indent="-304800"/>
            <a:r>
              <a:rPr lang="ja-JP" altLang="en-US" sz="2000" dirty="0">
                <a:latin typeface="+mn-ea"/>
                <a:ea typeface="+mn-ea"/>
              </a:rPr>
              <a:t>　</a:t>
            </a:r>
            <a:r>
              <a:rPr lang="en-US" altLang="ja-JP" sz="2000" dirty="0">
                <a:latin typeface="+mn-ea"/>
                <a:ea typeface="+mn-ea"/>
              </a:rPr>
              <a:t>	</a:t>
            </a:r>
            <a:r>
              <a:rPr lang="ja-JP" altLang="en-US" sz="2000" dirty="0">
                <a:latin typeface="+mn-ea"/>
              </a:rPr>
              <a:t>・</a:t>
            </a:r>
            <a:r>
              <a:rPr lang="ja-JP" altLang="en-US" sz="2000" dirty="0">
                <a:latin typeface="+mn-ea"/>
                <a:ea typeface="+mn-ea"/>
              </a:rPr>
              <a:t>センター間での情報交換会議の定期開催（食品化学分野・微生物分野）</a:t>
            </a:r>
            <a:endParaRPr lang="en-US" altLang="ja-JP" sz="2000" dirty="0">
              <a:latin typeface="+mn-ea"/>
              <a:ea typeface="+mn-ea"/>
            </a:endParaRPr>
          </a:p>
          <a:p>
            <a:pPr marL="304800" indent="-304800"/>
            <a:r>
              <a:rPr lang="en-US" altLang="ja-JP" sz="2000" dirty="0">
                <a:latin typeface="+mn-ea"/>
                <a:ea typeface="+mn-ea"/>
              </a:rPr>
              <a:t>	</a:t>
            </a:r>
            <a:r>
              <a:rPr lang="ja-JP" altLang="en-US" sz="2000" dirty="0">
                <a:latin typeface="+mn-ea"/>
              </a:rPr>
              <a:t>・</a:t>
            </a:r>
            <a:r>
              <a:rPr lang="ja-JP" altLang="en-US" sz="2000" dirty="0">
                <a:latin typeface="+mn-ea"/>
                <a:ea typeface="+mn-ea"/>
              </a:rPr>
              <a:t>センター間での機器共同利用の推進</a:t>
            </a:r>
            <a:endParaRPr lang="en-US" altLang="ja-JP" sz="2000" dirty="0">
              <a:latin typeface="+mn-ea"/>
              <a:ea typeface="+mn-ea"/>
            </a:endParaRPr>
          </a:p>
          <a:p>
            <a:pPr marL="304800" indent="-304800"/>
            <a:r>
              <a:rPr lang="en-US" altLang="ja-JP" sz="2000" dirty="0">
                <a:latin typeface="+mn-ea"/>
                <a:ea typeface="+mn-ea"/>
              </a:rPr>
              <a:t>	</a:t>
            </a:r>
            <a:endParaRPr lang="en-US" altLang="ja-JP" sz="1400" dirty="0">
              <a:latin typeface="+mn-ea"/>
              <a:ea typeface="+mn-ea"/>
            </a:endParaRPr>
          </a:p>
          <a:p>
            <a:r>
              <a:rPr lang="ja-JP" altLang="en-US" sz="2000" u="sng" dirty="0">
                <a:latin typeface="+mn-ea"/>
                <a:ea typeface="+mn-ea"/>
                <a:cs typeface="HG丸ｺﾞｼｯｸM-PRO"/>
              </a:rPr>
              <a:t>２　研究課題の集約　</a:t>
            </a:r>
            <a:r>
              <a:rPr lang="en-US" altLang="ja-JP" sz="2000" u="sng" dirty="0">
                <a:latin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2</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3</a:t>
            </a:r>
            <a:r>
              <a:rPr lang="ja-JP" altLang="en-US" sz="1800" u="sng" dirty="0">
                <a:latin typeface="+mn-ea"/>
                <a:ea typeface="+mn-ea"/>
                <a:cs typeface="HG丸ｺﾞｼｯｸM-PRO"/>
              </a:rPr>
              <a:t>）</a:t>
            </a:r>
            <a:r>
              <a:rPr lang="en-US" altLang="ja-JP" sz="1800" u="sng" dirty="0">
                <a:latin typeface="+mn-ea"/>
                <a:ea typeface="+mn-ea"/>
                <a:cs typeface="HG丸ｺﾞｼｯｸM-PRO"/>
              </a:rPr>
              <a:t>】 </a:t>
            </a:r>
          </a:p>
          <a:p>
            <a:r>
              <a:rPr lang="ja-JP" altLang="en-US" sz="2000" dirty="0">
                <a:latin typeface="+mn-ea"/>
                <a:ea typeface="+mn-ea"/>
                <a:cs typeface="HG丸ｺﾞｼｯｸM-PRO"/>
              </a:rPr>
              <a:t>　</a:t>
            </a:r>
            <a:r>
              <a:rPr lang="en-US" altLang="ja-JP" sz="2000" dirty="0">
                <a:latin typeface="+mn-ea"/>
                <a:ea typeface="+mn-ea"/>
                <a:cs typeface="HG丸ｺﾞｼｯｸM-PRO"/>
              </a:rPr>
              <a:t>	</a:t>
            </a:r>
            <a:r>
              <a:rPr lang="ja-JP" altLang="ja-JP" sz="2000" dirty="0">
                <a:latin typeface="+mn-ea"/>
                <a:ea typeface="+mn-ea"/>
              </a:rPr>
              <a:t>両センターにまたがる調査研究課題を集約</a:t>
            </a:r>
            <a:endParaRPr lang="en-US" altLang="ja-JP" sz="2000" dirty="0">
              <a:latin typeface="+mn-ea"/>
              <a:ea typeface="+mn-ea"/>
            </a:endParaRPr>
          </a:p>
          <a:p>
            <a:endParaRPr lang="en-US" altLang="ja-JP" sz="2000" dirty="0">
              <a:latin typeface="+mn-ea"/>
              <a:ea typeface="+mn-ea"/>
            </a:endParaRPr>
          </a:p>
          <a:p>
            <a:r>
              <a:rPr lang="ja-JP" altLang="en-US" sz="2000" u="sng" dirty="0">
                <a:latin typeface="+mn-ea"/>
                <a:ea typeface="+mn-ea"/>
              </a:rPr>
              <a:t>３　</a:t>
            </a:r>
            <a:r>
              <a:rPr lang="ja-JP" altLang="en-US" sz="2000" u="sng" dirty="0">
                <a:latin typeface="+mn-ea"/>
                <a:cs typeface="Meiryo UI" panose="020B0604030504040204" pitchFamily="50" charset="-128"/>
              </a:rPr>
              <a:t>新研究所施設の整備予定スケジュール（予定）</a:t>
            </a:r>
            <a:endParaRPr lang="ja-JP" altLang="ja-JP" sz="1600" u="sng" dirty="0">
              <a:latin typeface="+mn-ea"/>
              <a:cs typeface="Meiryo UI" panose="020B0604030504040204" pitchFamily="50" charset="-128"/>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3"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施設一元化に向けた取り組み</a:t>
            </a:r>
            <a:endParaRPr lang="ja-JP" altLang="en-US" sz="2800" dirty="0">
              <a:solidFill>
                <a:schemeClr val="bg1"/>
              </a:solidFill>
              <a:latin typeface="+mn-ea"/>
              <a:ea typeface="+mn-ea"/>
              <a:cs typeface="HG丸ｺﾞｼｯｸM-PRO"/>
            </a:endParaRPr>
          </a:p>
        </p:txBody>
      </p:sp>
      <p:sp>
        <p:nvSpPr>
          <p:cNvPr id="4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25</a:t>
            </a:fld>
            <a:endParaRPr lang="ja-JP" altLang="en-US" sz="1200" b="1" dirty="0">
              <a:latin typeface="Arial" charset="0"/>
              <a:ea typeface="Arial" charset="0"/>
              <a:cs typeface="Arial" charset="0"/>
            </a:endParaRPr>
          </a:p>
        </p:txBody>
      </p:sp>
      <p:graphicFrame>
        <p:nvGraphicFramePr>
          <p:cNvPr id="21" name="表 20"/>
          <p:cNvGraphicFramePr>
            <a:graphicFrameLocks noGrp="1"/>
          </p:cNvGraphicFramePr>
          <p:nvPr>
            <p:extLst>
              <p:ext uri="{D42A27DB-BD31-4B8C-83A1-F6EECF244321}">
                <p14:modId xmlns:p14="http://schemas.microsoft.com/office/powerpoint/2010/main" val="4202449508"/>
              </p:ext>
            </p:extLst>
          </p:nvPr>
        </p:nvGraphicFramePr>
        <p:xfrm>
          <a:off x="1116272" y="3994149"/>
          <a:ext cx="6968186" cy="2228701"/>
        </p:xfrm>
        <a:graphic>
          <a:graphicData uri="http://schemas.openxmlformats.org/drawingml/2006/table">
            <a:tbl>
              <a:tblPr firstRow="1" firstCol="1" bandRow="1">
                <a:tableStyleId>{69012ECD-51FC-41F1-AA8D-1B2483CD663E}</a:tableStyleId>
              </a:tblPr>
              <a:tblGrid>
                <a:gridCol w="278570">
                  <a:extLst>
                    <a:ext uri="{9D8B030D-6E8A-4147-A177-3AD203B41FA5}">
                      <a16:colId xmlns:a16="http://schemas.microsoft.com/office/drawing/2014/main" val="20024"/>
                    </a:ext>
                  </a:extLst>
                </a:gridCol>
                <a:gridCol w="278570">
                  <a:extLst>
                    <a:ext uri="{9D8B030D-6E8A-4147-A177-3AD203B41FA5}">
                      <a16:colId xmlns:a16="http://schemas.microsoft.com/office/drawing/2014/main" val="20000"/>
                    </a:ext>
                  </a:extLst>
                </a:gridCol>
                <a:gridCol w="278570">
                  <a:extLst>
                    <a:ext uri="{9D8B030D-6E8A-4147-A177-3AD203B41FA5}">
                      <a16:colId xmlns:a16="http://schemas.microsoft.com/office/drawing/2014/main" val="20001"/>
                    </a:ext>
                  </a:extLst>
                </a:gridCol>
                <a:gridCol w="278570">
                  <a:extLst>
                    <a:ext uri="{9D8B030D-6E8A-4147-A177-3AD203B41FA5}">
                      <a16:colId xmlns:a16="http://schemas.microsoft.com/office/drawing/2014/main" val="20002"/>
                    </a:ext>
                  </a:extLst>
                </a:gridCol>
                <a:gridCol w="279226">
                  <a:extLst>
                    <a:ext uri="{9D8B030D-6E8A-4147-A177-3AD203B41FA5}">
                      <a16:colId xmlns:a16="http://schemas.microsoft.com/office/drawing/2014/main" val="20003"/>
                    </a:ext>
                  </a:extLst>
                </a:gridCol>
                <a:gridCol w="278570">
                  <a:extLst>
                    <a:ext uri="{9D8B030D-6E8A-4147-A177-3AD203B41FA5}">
                      <a16:colId xmlns:a16="http://schemas.microsoft.com/office/drawing/2014/main" val="20004"/>
                    </a:ext>
                  </a:extLst>
                </a:gridCol>
                <a:gridCol w="278570">
                  <a:extLst>
                    <a:ext uri="{9D8B030D-6E8A-4147-A177-3AD203B41FA5}">
                      <a16:colId xmlns:a16="http://schemas.microsoft.com/office/drawing/2014/main" val="20005"/>
                    </a:ext>
                  </a:extLst>
                </a:gridCol>
                <a:gridCol w="278570">
                  <a:extLst>
                    <a:ext uri="{9D8B030D-6E8A-4147-A177-3AD203B41FA5}">
                      <a16:colId xmlns:a16="http://schemas.microsoft.com/office/drawing/2014/main" val="20006"/>
                    </a:ext>
                  </a:extLst>
                </a:gridCol>
                <a:gridCol w="279226">
                  <a:extLst>
                    <a:ext uri="{9D8B030D-6E8A-4147-A177-3AD203B41FA5}">
                      <a16:colId xmlns:a16="http://schemas.microsoft.com/office/drawing/2014/main" val="20007"/>
                    </a:ext>
                  </a:extLst>
                </a:gridCol>
                <a:gridCol w="278570">
                  <a:extLst>
                    <a:ext uri="{9D8B030D-6E8A-4147-A177-3AD203B41FA5}">
                      <a16:colId xmlns:a16="http://schemas.microsoft.com/office/drawing/2014/main" val="20008"/>
                    </a:ext>
                  </a:extLst>
                </a:gridCol>
                <a:gridCol w="278570">
                  <a:extLst>
                    <a:ext uri="{9D8B030D-6E8A-4147-A177-3AD203B41FA5}">
                      <a16:colId xmlns:a16="http://schemas.microsoft.com/office/drawing/2014/main" val="20009"/>
                    </a:ext>
                  </a:extLst>
                </a:gridCol>
                <a:gridCol w="278570">
                  <a:extLst>
                    <a:ext uri="{9D8B030D-6E8A-4147-A177-3AD203B41FA5}">
                      <a16:colId xmlns:a16="http://schemas.microsoft.com/office/drawing/2014/main" val="20010"/>
                    </a:ext>
                  </a:extLst>
                </a:gridCol>
                <a:gridCol w="279226">
                  <a:extLst>
                    <a:ext uri="{9D8B030D-6E8A-4147-A177-3AD203B41FA5}">
                      <a16:colId xmlns:a16="http://schemas.microsoft.com/office/drawing/2014/main" val="20011"/>
                    </a:ext>
                  </a:extLst>
                </a:gridCol>
                <a:gridCol w="278570">
                  <a:extLst>
                    <a:ext uri="{9D8B030D-6E8A-4147-A177-3AD203B41FA5}">
                      <a16:colId xmlns:a16="http://schemas.microsoft.com/office/drawing/2014/main" val="20012"/>
                    </a:ext>
                  </a:extLst>
                </a:gridCol>
                <a:gridCol w="278570">
                  <a:extLst>
                    <a:ext uri="{9D8B030D-6E8A-4147-A177-3AD203B41FA5}">
                      <a16:colId xmlns:a16="http://schemas.microsoft.com/office/drawing/2014/main" val="20013"/>
                    </a:ext>
                  </a:extLst>
                </a:gridCol>
                <a:gridCol w="278570">
                  <a:extLst>
                    <a:ext uri="{9D8B030D-6E8A-4147-A177-3AD203B41FA5}">
                      <a16:colId xmlns:a16="http://schemas.microsoft.com/office/drawing/2014/main" val="20014"/>
                    </a:ext>
                  </a:extLst>
                </a:gridCol>
                <a:gridCol w="279226">
                  <a:extLst>
                    <a:ext uri="{9D8B030D-6E8A-4147-A177-3AD203B41FA5}">
                      <a16:colId xmlns:a16="http://schemas.microsoft.com/office/drawing/2014/main" val="20015"/>
                    </a:ext>
                  </a:extLst>
                </a:gridCol>
                <a:gridCol w="278570">
                  <a:extLst>
                    <a:ext uri="{9D8B030D-6E8A-4147-A177-3AD203B41FA5}">
                      <a16:colId xmlns:a16="http://schemas.microsoft.com/office/drawing/2014/main" val="20016"/>
                    </a:ext>
                  </a:extLst>
                </a:gridCol>
                <a:gridCol w="278570">
                  <a:extLst>
                    <a:ext uri="{9D8B030D-6E8A-4147-A177-3AD203B41FA5}">
                      <a16:colId xmlns:a16="http://schemas.microsoft.com/office/drawing/2014/main" val="20017"/>
                    </a:ext>
                  </a:extLst>
                </a:gridCol>
                <a:gridCol w="278570">
                  <a:extLst>
                    <a:ext uri="{9D8B030D-6E8A-4147-A177-3AD203B41FA5}">
                      <a16:colId xmlns:a16="http://schemas.microsoft.com/office/drawing/2014/main" val="20018"/>
                    </a:ext>
                  </a:extLst>
                </a:gridCol>
                <a:gridCol w="279226">
                  <a:extLst>
                    <a:ext uri="{9D8B030D-6E8A-4147-A177-3AD203B41FA5}">
                      <a16:colId xmlns:a16="http://schemas.microsoft.com/office/drawing/2014/main" val="20019"/>
                    </a:ext>
                  </a:extLst>
                </a:gridCol>
                <a:gridCol w="278570">
                  <a:extLst>
                    <a:ext uri="{9D8B030D-6E8A-4147-A177-3AD203B41FA5}">
                      <a16:colId xmlns:a16="http://schemas.microsoft.com/office/drawing/2014/main" val="20020"/>
                    </a:ext>
                  </a:extLst>
                </a:gridCol>
                <a:gridCol w="278570">
                  <a:extLst>
                    <a:ext uri="{9D8B030D-6E8A-4147-A177-3AD203B41FA5}">
                      <a16:colId xmlns:a16="http://schemas.microsoft.com/office/drawing/2014/main" val="20021"/>
                    </a:ext>
                  </a:extLst>
                </a:gridCol>
                <a:gridCol w="278570">
                  <a:extLst>
                    <a:ext uri="{9D8B030D-6E8A-4147-A177-3AD203B41FA5}">
                      <a16:colId xmlns:a16="http://schemas.microsoft.com/office/drawing/2014/main" val="20022"/>
                    </a:ext>
                  </a:extLst>
                </a:gridCol>
                <a:gridCol w="279226">
                  <a:extLst>
                    <a:ext uri="{9D8B030D-6E8A-4147-A177-3AD203B41FA5}">
                      <a16:colId xmlns:a16="http://schemas.microsoft.com/office/drawing/2014/main" val="20023"/>
                    </a:ext>
                  </a:extLst>
                </a:gridCol>
              </a:tblGrid>
              <a:tr h="272059">
                <a:tc>
                  <a:txBody>
                    <a:bodyPr/>
                    <a:lstStyle/>
                    <a:p>
                      <a:pPr algn="ctr">
                        <a:lnSpc>
                          <a:spcPct val="1000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a:txBody>
                    <a:bodyPr/>
                    <a:lstStyle/>
                    <a:p>
                      <a:pPr algn="ctr">
                        <a:lnSpc>
                          <a:spcPct val="100000"/>
                        </a:lnSpc>
                        <a:spcAft>
                          <a:spcPts val="0"/>
                        </a:spcAft>
                      </a:pPr>
                      <a:r>
                        <a:rPr lang="en-US" sz="1000" kern="0" dirty="0">
                          <a:effectLst/>
                        </a:rPr>
                        <a:t>H29</a:t>
                      </a:r>
                      <a:r>
                        <a:rPr lang="ja-JP" sz="1000" kern="0" dirty="0">
                          <a:effectLst/>
                        </a:rPr>
                        <a:t>年度</a:t>
                      </a:r>
                      <a:endParaRPr lang="ja-JP" sz="1050" kern="100" dirty="0">
                        <a:effectLst/>
                        <a:latin typeface="Century"/>
                        <a:ea typeface="ＭＳ 明朝"/>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sz="1000" kern="0" dirty="0">
                          <a:effectLst/>
                        </a:rPr>
                        <a:t>H30</a:t>
                      </a:r>
                      <a:r>
                        <a:rPr lang="ja-JP" sz="1000" kern="0" dirty="0">
                          <a:effectLst/>
                        </a:rPr>
                        <a:t>年度</a:t>
                      </a:r>
                      <a:endParaRPr lang="ja-JP" sz="1050" kern="100" dirty="0">
                        <a:effectLst/>
                        <a:latin typeface="Century"/>
                        <a:ea typeface="ＭＳ 明朝"/>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sz="1000" kern="0" dirty="0">
                          <a:effectLst/>
                        </a:rPr>
                        <a:t>H31</a:t>
                      </a:r>
                      <a:r>
                        <a:rPr lang="en-US" altLang="ja-JP" sz="1000" kern="0" dirty="0">
                          <a:effectLst/>
                        </a:rPr>
                        <a:t>(R1)</a:t>
                      </a:r>
                      <a:r>
                        <a:rPr lang="ja-JP" sz="1000" kern="0" dirty="0">
                          <a:effectLst/>
                        </a:rPr>
                        <a:t>年度</a:t>
                      </a:r>
                      <a:endParaRPr lang="ja-JP" sz="1050" kern="100" dirty="0">
                        <a:effectLst/>
                        <a:latin typeface="Century"/>
                        <a:ea typeface="ＭＳ 明朝"/>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rPr>
                        <a:t>R2</a:t>
                      </a:r>
                      <a:r>
                        <a:rPr lang="ja-JP" sz="1000" kern="0" dirty="0">
                          <a:effectLst/>
                        </a:rPr>
                        <a:t>年度</a:t>
                      </a:r>
                      <a:endParaRPr lang="ja-JP" sz="1050" kern="100" dirty="0">
                        <a:effectLst/>
                        <a:latin typeface="Century"/>
                        <a:ea typeface="ＭＳ 明朝"/>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rPr>
                        <a:t>R</a:t>
                      </a:r>
                      <a:r>
                        <a:rPr lang="en-US" sz="1000" kern="0" dirty="0">
                          <a:effectLst/>
                        </a:rPr>
                        <a:t>3</a:t>
                      </a:r>
                      <a:r>
                        <a:rPr lang="ja-JP" sz="1000" kern="0" dirty="0">
                          <a:effectLst/>
                        </a:rPr>
                        <a:t>年度</a:t>
                      </a:r>
                      <a:endParaRPr lang="ja-JP" sz="1050" kern="100" dirty="0">
                        <a:effectLst/>
                        <a:latin typeface="Century"/>
                        <a:ea typeface="ＭＳ 明朝"/>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rPr>
                        <a:t>R</a:t>
                      </a:r>
                      <a:r>
                        <a:rPr lang="en-US" sz="1000" kern="0" dirty="0">
                          <a:effectLst/>
                        </a:rPr>
                        <a:t>4</a:t>
                      </a:r>
                      <a:r>
                        <a:rPr lang="ja-JP" sz="1000" kern="0" dirty="0">
                          <a:effectLst/>
                        </a:rPr>
                        <a:t>年度</a:t>
                      </a:r>
                      <a:endParaRPr lang="ja-JP" sz="1050" kern="100" dirty="0">
                        <a:effectLst/>
                        <a:latin typeface="Century"/>
                        <a:ea typeface="ＭＳ 明朝"/>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344516">
                <a:tc>
                  <a:txBody>
                    <a:bodyPr/>
                    <a:lstStyle/>
                    <a:p>
                      <a:pPr algn="ctr">
                        <a:lnSpc>
                          <a:spcPct val="100000"/>
                        </a:lnSpc>
                        <a:spcAft>
                          <a:spcPts val="0"/>
                        </a:spcAft>
                      </a:pPr>
                      <a:r>
                        <a:rPr lang="ja-JP" altLang="en-US" sz="900" kern="100" dirty="0">
                          <a:solidFill>
                            <a:schemeClr val="bg1"/>
                          </a:solidFill>
                          <a:effectLst/>
                          <a:latin typeface="+mj-ea"/>
                          <a:ea typeface="+mj-ea"/>
                          <a:cs typeface="Times New Roman"/>
                        </a:rPr>
                        <a:t>一元化施設</a:t>
                      </a:r>
                      <a:endParaRPr lang="ja-JP" sz="900" kern="100" dirty="0">
                        <a:solidFill>
                          <a:schemeClr val="bg1"/>
                        </a:solidFill>
                        <a:effectLst/>
                        <a:latin typeface="+mj-ea"/>
                        <a:ea typeface="+mj-ea"/>
                        <a:cs typeface="Times New Roman"/>
                      </a:endParaRPr>
                    </a:p>
                  </a:txBody>
                  <a:tcPr marL="68580" marR="68580" marT="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2126">
                <a:tc>
                  <a:txBody>
                    <a:bodyPr/>
                    <a:lstStyle/>
                    <a:p>
                      <a:pPr algn="ctr">
                        <a:lnSpc>
                          <a:spcPct val="100000"/>
                        </a:lnSpc>
                        <a:spcAft>
                          <a:spcPts val="0"/>
                        </a:spcAft>
                      </a:pPr>
                      <a:r>
                        <a:rPr lang="ja-JP" altLang="en-US" sz="900" kern="100" dirty="0">
                          <a:solidFill>
                            <a:schemeClr val="bg1"/>
                          </a:solidFill>
                          <a:effectLst/>
                          <a:latin typeface="+mj-ea"/>
                          <a:ea typeface="+mj-ea"/>
                          <a:cs typeface="Times New Roman"/>
                        </a:rPr>
                        <a:t>撤去</a:t>
                      </a:r>
                      <a:endParaRPr lang="ja-JP" sz="900" kern="100" dirty="0">
                        <a:solidFill>
                          <a:schemeClr val="bg1"/>
                        </a:solidFill>
                        <a:effectLst/>
                        <a:latin typeface="+mj-ea"/>
                        <a:ea typeface="+mj-ea"/>
                        <a:cs typeface="Times New Roman"/>
                      </a:endParaRPr>
                    </a:p>
                  </a:txBody>
                  <a:tcPr marL="68580" marR="68580" marT="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2" name="正方形/長方形 21"/>
          <p:cNvSpPr/>
          <p:nvPr/>
        </p:nvSpPr>
        <p:spPr>
          <a:xfrm>
            <a:off x="1221047" y="6279155"/>
            <a:ext cx="4884816" cy="246221"/>
          </a:xfrm>
          <a:prstGeom prst="rect">
            <a:avLst/>
          </a:prstGeom>
        </p:spPr>
        <p:txBody>
          <a:bodyPr wrap="square">
            <a:spAutoFit/>
          </a:bodyPr>
          <a:lstStyle/>
          <a:p>
            <a:pPr marL="180000" indent="-457200" defTabSz="1280160" fontAlgn="auto">
              <a:spcBef>
                <a:spcPts val="0"/>
              </a:spcBef>
              <a:spcAft>
                <a:spcPts val="0"/>
              </a:spcAft>
            </a:pPr>
            <a:r>
              <a:rPr lang="ja-JP" altLang="ja-JP" sz="1000" dirty="0">
                <a:solidFill>
                  <a:prstClr val="black"/>
                </a:solidFill>
                <a:latin typeface="HG丸ｺﾞｼｯｸM-PRO" panose="020F0600000000000000" pitchFamily="50" charset="-128"/>
                <a:ea typeface="HG丸ｺﾞｼｯｸM-PRO" panose="020F0600000000000000" pitchFamily="50" charset="-128"/>
              </a:rPr>
              <a:t>※１</a:t>
            </a:r>
            <a:r>
              <a:rPr lang="ja-JP" altLang="en-US" sz="1000" dirty="0">
                <a:solidFill>
                  <a:prstClr val="black"/>
                </a:solidFill>
                <a:latin typeface="HG丸ｺﾞｼｯｸM-PRO" panose="020F0600000000000000" pitchFamily="50" charset="-128"/>
                <a:ea typeface="HG丸ｺﾞｼｯｸM-PRO" panose="020F0600000000000000" pitchFamily="50" charset="-128"/>
              </a:rPr>
              <a:t>外構工事は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R5</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a:t>
            </a:r>
            <a:r>
              <a:rPr lang="en-US" altLang="ja-JP" sz="1000" dirty="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月～</a:t>
            </a:r>
            <a:r>
              <a:rPr lang="en-US" altLang="ja-JP" sz="1000" dirty="0">
                <a:solidFill>
                  <a:prstClr val="black"/>
                </a:solidFill>
                <a:latin typeface="HG丸ｺﾞｼｯｸM-PRO" panose="020F0600000000000000" pitchFamily="50" charset="-128"/>
                <a:ea typeface="HG丸ｺﾞｼｯｸM-PRO" panose="020F0600000000000000" pitchFamily="50" charset="-128"/>
              </a:rPr>
              <a:t>2</a:t>
            </a:r>
            <a:r>
              <a:rPr lang="ja-JP" altLang="en-US" sz="1000" dirty="0">
                <a:solidFill>
                  <a:prstClr val="black"/>
                </a:solidFill>
                <a:latin typeface="HG丸ｺﾞｼｯｸM-PRO" panose="020F0600000000000000" pitchFamily="50" charset="-128"/>
                <a:ea typeface="HG丸ｺﾞｼｯｸM-PRO" panose="020F0600000000000000" pitchFamily="50" charset="-128"/>
              </a:rPr>
              <a:t>月を予定</a:t>
            </a:r>
            <a:r>
              <a:rPr lang="ja-JP" altLang="ja-JP" sz="10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1514475" y="4368946"/>
            <a:ext cx="6553200" cy="1796753"/>
            <a:chOff x="659741" y="7752929"/>
            <a:chExt cx="5607394" cy="1200308"/>
          </a:xfrm>
        </p:grpSpPr>
        <p:sp>
          <p:nvSpPr>
            <p:cNvPr id="25" name="テキスト ボックス 2"/>
            <p:cNvSpPr txBox="1"/>
            <p:nvPr/>
          </p:nvSpPr>
          <p:spPr>
            <a:xfrm>
              <a:off x="659741" y="7752930"/>
              <a:ext cx="836026" cy="21245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基本計画</a:t>
              </a:r>
              <a:endParaRPr kumimoji="0" lang="ja-JP" altLang="en-US" sz="105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6" name="テキスト ボックス 4"/>
            <p:cNvSpPr txBox="1"/>
            <p:nvPr/>
          </p:nvSpPr>
          <p:spPr>
            <a:xfrm>
              <a:off x="1628089" y="7752930"/>
              <a:ext cx="835510"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基本設計</a:t>
              </a:r>
              <a:endParaRPr kumimoji="0" lang="ja-JP" altLang="en-US" sz="105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7" name="テキスト ボックス 5"/>
            <p:cNvSpPr txBox="1"/>
            <p:nvPr/>
          </p:nvSpPr>
          <p:spPr>
            <a:xfrm>
              <a:off x="2574515" y="7752930"/>
              <a:ext cx="845434"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実施設計</a:t>
              </a:r>
              <a:endParaRPr kumimoji="0" lang="ja-JP" altLang="en-US" sz="105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8" name="テキスト ボックス 6"/>
            <p:cNvSpPr txBox="1"/>
            <p:nvPr/>
          </p:nvSpPr>
          <p:spPr>
            <a:xfrm>
              <a:off x="4024536" y="7752929"/>
              <a:ext cx="1778278" cy="21245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建設工事</a:t>
              </a:r>
              <a:endParaRPr kumimoji="0" lang="ja-JP" altLang="en-US" sz="105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9" name="テキスト ボックス 5"/>
            <p:cNvSpPr txBox="1"/>
            <p:nvPr/>
          </p:nvSpPr>
          <p:spPr>
            <a:xfrm>
              <a:off x="1517922" y="8677309"/>
              <a:ext cx="845434"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実施設計</a:t>
              </a:r>
              <a:endParaRPr kumimoji="0" lang="ja-JP" altLang="en-US" sz="105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0" name="テキスト ボックス 6"/>
            <p:cNvSpPr txBox="1"/>
            <p:nvPr/>
          </p:nvSpPr>
          <p:spPr>
            <a:xfrm>
              <a:off x="2525615" y="8624053"/>
              <a:ext cx="853684" cy="32918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撤去工事</a:t>
              </a:r>
              <a:endParaRPr kumimoji="0" lang="en-US" altLang="ja-JP" sz="800" b="1" i="0" u="none" strike="noStrike" kern="100" cap="none" spc="0" normalizeH="0" baseline="0" noProof="0" dirty="0">
                <a:ln>
                  <a:noFill/>
                </a:ln>
                <a:solidFill>
                  <a:srgbClr val="FFFFFF"/>
                </a:solidFill>
                <a:effectLst/>
                <a:uLnTx/>
                <a:uFillTx/>
                <a:latin typeface="Century"/>
                <a:ea typeface="Meiryo UI"/>
                <a:cs typeface="Times New Roman"/>
              </a:endParaRPr>
            </a:p>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（地上）</a:t>
              </a:r>
              <a:endParaRPr kumimoji="0" lang="ja-JP" altLang="en-US" sz="105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1" name="テキスト ボックス 6"/>
            <p:cNvSpPr txBox="1"/>
            <p:nvPr/>
          </p:nvSpPr>
          <p:spPr>
            <a:xfrm>
              <a:off x="3395323" y="8184979"/>
              <a:ext cx="765560" cy="32918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撤去工事</a:t>
              </a:r>
              <a:endParaRPr kumimoji="0" lang="en-US" altLang="ja-JP" sz="800" b="1" i="0" u="none" strike="noStrike" kern="100" cap="none" spc="0" normalizeH="0" baseline="0" noProof="0" dirty="0">
                <a:ln>
                  <a:noFill/>
                </a:ln>
                <a:solidFill>
                  <a:srgbClr val="FFFFFF"/>
                </a:solidFill>
                <a:effectLst/>
                <a:uLnTx/>
                <a:uFillTx/>
                <a:latin typeface="Century"/>
                <a:ea typeface="Meiryo UI"/>
                <a:cs typeface="Times New Roman"/>
              </a:endParaRPr>
            </a:p>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srgbClr val="FFFFFF"/>
                  </a:solidFill>
                  <a:effectLst/>
                  <a:uLnTx/>
                  <a:uFillTx/>
                  <a:latin typeface="Century"/>
                  <a:ea typeface="Meiryo UI"/>
                  <a:cs typeface="Times New Roman"/>
                </a:rPr>
                <a:t>（地中）</a:t>
              </a:r>
              <a:endParaRPr kumimoji="0" lang="ja-JP" altLang="en-US" sz="105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2" name="テキスト ボックス 6"/>
            <p:cNvSpPr txBox="1"/>
            <p:nvPr/>
          </p:nvSpPr>
          <p:spPr>
            <a:xfrm>
              <a:off x="6042311" y="7769780"/>
              <a:ext cx="224824" cy="200943"/>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en-US" altLang="ja-JP" sz="600" b="1" i="0" u="none" strike="noStrike" kern="100" cap="none" spc="0" normalizeH="0" baseline="0" noProof="0" dirty="0">
                  <a:ln>
                    <a:noFill/>
                  </a:ln>
                  <a:solidFill>
                    <a:srgbClr val="FFFFFF"/>
                  </a:solidFill>
                  <a:effectLst/>
                  <a:uLnTx/>
                  <a:uFillTx/>
                  <a:latin typeface="Century"/>
                  <a:ea typeface="Meiryo UI"/>
                  <a:cs typeface="Times New Roman"/>
                </a:rPr>
                <a:t>※</a:t>
              </a:r>
              <a:r>
                <a:rPr kumimoji="0" lang="ja-JP" altLang="en-US" sz="600" b="1" i="0" u="none" strike="noStrike" kern="100" cap="none" spc="0" normalizeH="0" baseline="0" noProof="0" dirty="0">
                  <a:ln>
                    <a:noFill/>
                  </a:ln>
                  <a:solidFill>
                    <a:srgbClr val="FFFFFF"/>
                  </a:solidFill>
                  <a:effectLst/>
                  <a:uLnTx/>
                  <a:uFillTx/>
                  <a:latin typeface="Century"/>
                  <a:ea typeface="Meiryo UI"/>
                  <a:cs typeface="Times New Roman"/>
                </a:rPr>
                <a:t>１</a:t>
              </a:r>
              <a:endParaRPr kumimoji="0" lang="ja-JP" altLang="en-US" sz="600" b="0" i="0" u="none" strike="noStrike" kern="100" cap="none" spc="0" normalizeH="0" baseline="0" noProof="0" dirty="0">
                <a:ln>
                  <a:noFill/>
                </a:ln>
                <a:solidFill>
                  <a:prstClr val="black"/>
                </a:solidFill>
                <a:effectLst/>
                <a:uLnTx/>
                <a:uFillTx/>
                <a:latin typeface="Century"/>
                <a:ea typeface="ＭＳ 明朝"/>
                <a:cs typeface="Times New Roman"/>
              </a:endParaRPr>
            </a:p>
          </p:txBody>
        </p:sp>
      </p:grpSp>
      <p:sp>
        <p:nvSpPr>
          <p:cNvPr id="33" name="テキスト ボックス 7"/>
          <p:cNvSpPr txBox="1"/>
          <p:nvPr/>
        </p:nvSpPr>
        <p:spPr>
          <a:xfrm>
            <a:off x="2705627" y="4773717"/>
            <a:ext cx="857492" cy="457424"/>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000"/>
              </a:lnSpc>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・工法設計</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fontAlgn="auto">
              <a:lnSpc>
                <a:spcPts val="1000"/>
              </a:lnSpc>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・構造設計</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fontAlgn="auto">
              <a:lnSpc>
                <a:spcPts val="1000"/>
              </a:lnSpc>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・設備設計　等</a:t>
            </a:r>
          </a:p>
        </p:txBody>
      </p:sp>
      <p:sp>
        <p:nvSpPr>
          <p:cNvPr id="34" name="テキスト ボックス 7"/>
          <p:cNvSpPr txBox="1"/>
          <p:nvPr/>
        </p:nvSpPr>
        <p:spPr>
          <a:xfrm>
            <a:off x="3793158" y="4753845"/>
            <a:ext cx="947091" cy="226591"/>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200"/>
              </a:lnSpc>
              <a:spcBef>
                <a:spcPts val="0"/>
              </a:spcBef>
              <a:spcAft>
                <a:spcPts val="0"/>
              </a:spcAft>
            </a:pPr>
            <a:r>
              <a:rPr lang="ja-JP" altLang="en-US" sz="800" b="1" kern="100" dirty="0">
                <a:solidFill>
                  <a:prstClr val="black"/>
                </a:solidFill>
                <a:latin typeface="Century"/>
                <a:ea typeface="Meiryo UI"/>
                <a:cs typeface="Times New Roman"/>
              </a:rPr>
              <a:t>・</a:t>
            </a:r>
            <a:r>
              <a:rPr lang="ja-JP" altLang="en-US" sz="800" kern="100" dirty="0">
                <a:solidFill>
                  <a:prstClr val="black"/>
                </a:solidFill>
                <a:latin typeface="Century"/>
                <a:ea typeface="Meiryo UI"/>
                <a:cs typeface="Times New Roman"/>
              </a:rPr>
              <a:t>設計図作成　等</a:t>
            </a:r>
            <a:endParaRPr lang="en-US" altLang="ja-JP" sz="800" kern="100" dirty="0">
              <a:solidFill>
                <a:prstClr val="black"/>
              </a:solidFill>
              <a:latin typeface="Century"/>
              <a:ea typeface="Meiryo UI"/>
              <a:cs typeface="Times New Roman"/>
            </a:endParaRPr>
          </a:p>
        </p:txBody>
      </p:sp>
      <p:sp>
        <p:nvSpPr>
          <p:cNvPr id="36" name="テキスト ボックス 7"/>
          <p:cNvSpPr txBox="1"/>
          <p:nvPr/>
        </p:nvSpPr>
        <p:spPr>
          <a:xfrm>
            <a:off x="7477125" y="4773717"/>
            <a:ext cx="739613" cy="534368"/>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200"/>
              </a:lnSpc>
              <a:spcBef>
                <a:spcPts val="0"/>
              </a:spcBef>
              <a:spcAft>
                <a:spcPts val="0"/>
              </a:spcAft>
            </a:pPr>
            <a:r>
              <a:rPr lang="en-US" altLang="ja-JP" sz="800" kern="100" dirty="0">
                <a:solidFill>
                  <a:prstClr val="black"/>
                </a:solidFill>
                <a:latin typeface="Century"/>
                <a:ea typeface="Meiryo UI"/>
                <a:cs typeface="Times New Roman"/>
              </a:rPr>
              <a:t>【</a:t>
            </a:r>
            <a:r>
              <a:rPr lang="ja-JP" altLang="en-US" sz="800" kern="100" dirty="0">
                <a:solidFill>
                  <a:prstClr val="black"/>
                </a:solidFill>
                <a:latin typeface="Century"/>
                <a:ea typeface="Meiryo UI"/>
                <a:cs typeface="Times New Roman"/>
              </a:rPr>
              <a:t>移転</a:t>
            </a:r>
            <a:r>
              <a:rPr lang="en-US" altLang="ja-JP" sz="800" kern="100" dirty="0">
                <a:solidFill>
                  <a:prstClr val="black"/>
                </a:solidFill>
                <a:latin typeface="Century"/>
                <a:ea typeface="Meiryo UI"/>
                <a:cs typeface="Times New Roman"/>
              </a:rPr>
              <a:t>】</a:t>
            </a:r>
            <a:endParaRPr lang="ja-JP" altLang="en-US" sz="1050" kern="100" dirty="0">
              <a:solidFill>
                <a:prstClr val="black"/>
              </a:solidFill>
              <a:latin typeface="Century"/>
              <a:ea typeface="ＭＳ 明朝"/>
              <a:cs typeface="Times New Roman"/>
            </a:endParaRPr>
          </a:p>
          <a:p>
            <a:pPr defTabSz="1280160" fontAlgn="auto">
              <a:lnSpc>
                <a:spcPts val="1200"/>
              </a:lnSpc>
              <a:spcBef>
                <a:spcPts val="0"/>
              </a:spcBef>
              <a:spcAft>
                <a:spcPts val="0"/>
              </a:spcAft>
            </a:pPr>
            <a:r>
              <a:rPr lang="ja-JP" altLang="en-US" sz="800" kern="100" dirty="0">
                <a:solidFill>
                  <a:prstClr val="black"/>
                </a:solidFill>
                <a:latin typeface="Century"/>
                <a:ea typeface="Meiryo UI"/>
                <a:cs typeface="Times New Roman"/>
              </a:rPr>
              <a:t>　　　 ▲</a:t>
            </a:r>
            <a:endParaRPr lang="en-US" altLang="ja-JP" sz="800" kern="100" dirty="0">
              <a:solidFill>
                <a:prstClr val="black"/>
              </a:solidFill>
              <a:latin typeface="Century"/>
              <a:ea typeface="Meiryo UI"/>
              <a:cs typeface="Times New Roman"/>
            </a:endParaRPr>
          </a:p>
          <a:p>
            <a:pPr defTabSz="1280160" fontAlgn="auto">
              <a:lnSpc>
                <a:spcPts val="1200"/>
              </a:lnSpc>
              <a:spcBef>
                <a:spcPts val="0"/>
              </a:spcBef>
              <a:spcAft>
                <a:spcPts val="0"/>
              </a:spcAft>
            </a:pPr>
            <a:r>
              <a:rPr lang="ja-JP" altLang="en-US" sz="800" kern="100" dirty="0">
                <a:solidFill>
                  <a:prstClr val="black"/>
                </a:solidFill>
                <a:latin typeface="Century"/>
                <a:ea typeface="Meiryo UI"/>
                <a:cs typeface="Times New Roman"/>
              </a:rPr>
              <a:t>　 供用開始</a:t>
            </a:r>
            <a:endParaRPr lang="ja-JP" altLang="en-US" sz="1050" kern="100" dirty="0">
              <a:solidFill>
                <a:prstClr val="black"/>
              </a:solidFill>
              <a:latin typeface="Century"/>
              <a:ea typeface="ＭＳ 明朝"/>
              <a:cs typeface="Times New Roman"/>
            </a:endParaRPr>
          </a:p>
        </p:txBody>
      </p:sp>
    </p:spTree>
    <p:extLst>
      <p:ext uri="{BB962C8B-B14F-4D97-AF65-F5344CB8AC3E}">
        <p14:creationId xmlns:p14="http://schemas.microsoft.com/office/powerpoint/2010/main" val="24770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4"/>
          <p:cNvSpPr txBox="1">
            <a:spLocks noChangeArrowheads="1"/>
          </p:cNvSpPr>
          <p:nvPr/>
        </p:nvSpPr>
        <p:spPr bwMode="auto">
          <a:xfrm>
            <a:off x="319734" y="1008000"/>
            <a:ext cx="8530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latin typeface="+mn-ea"/>
                <a:ea typeface="+mn-ea"/>
                <a:cs typeface="HG丸ｺﾞｼｯｸM-PRO"/>
              </a:rPr>
              <a:t>４　一元化施設の整備</a:t>
            </a:r>
            <a:r>
              <a:rPr lang="en-US" altLang="ja-JP" sz="2000" dirty="0">
                <a:latin typeface="+mn-ea"/>
                <a:ea typeface="+mn-ea"/>
              </a:rPr>
              <a:t>		</a:t>
            </a:r>
            <a:endParaRPr lang="ja-JP" altLang="ja-JP" sz="1600" u="sng" dirty="0">
              <a:latin typeface="+mn-ea"/>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4593146" y="2853273"/>
            <a:ext cx="3898355" cy="3052144"/>
          </a:xfrm>
          <a:prstGeom prst="rect">
            <a:avLst/>
          </a:prstGeom>
        </p:spPr>
      </p:pic>
      <p:sp>
        <p:nvSpPr>
          <p:cNvPr id="32" name="正方形/長方形 31">
            <a:extLst>
              <a:ext uri="{FF2B5EF4-FFF2-40B4-BE49-F238E27FC236}">
                <a16:creationId xmlns:a16="http://schemas.microsoft.com/office/drawing/2014/main" id="{C33D5B12-A556-42A6-88B2-A31AF7210CC4}"/>
              </a:ext>
            </a:extLst>
          </p:cNvPr>
          <p:cNvSpPr/>
          <p:nvPr/>
        </p:nvSpPr>
        <p:spPr>
          <a:xfrm>
            <a:off x="6404096" y="3099361"/>
            <a:ext cx="1104900" cy="415498"/>
          </a:xfrm>
          <a:prstGeom prst="rect">
            <a:avLst/>
          </a:prstGeom>
        </p:spPr>
        <p:txBody>
          <a:bodyPr wrap="square">
            <a:spAutoFit/>
          </a:bodyPr>
          <a:lstStyle/>
          <a:p>
            <a:pPr>
              <a:spcAft>
                <a:spcPts val="0"/>
              </a:spcAft>
            </a:pPr>
            <a:r>
              <a:rPr lang="ja-JP" sz="1050" b="1" kern="1200" dirty="0">
                <a:effectLst/>
                <a:latin typeface="ＭＳ Ｐゴシック"/>
                <a:ea typeface="ＭＳ ゴシック"/>
                <a:cs typeface="Times New Roman"/>
              </a:rPr>
              <a:t>増築棟</a:t>
            </a:r>
            <a:endParaRPr lang="en-US" altLang="ja-JP" sz="1050" b="1" kern="1200" dirty="0">
              <a:effectLst/>
              <a:latin typeface="ＭＳ Ｐゴシック"/>
              <a:ea typeface="ＭＳ ゴシック"/>
              <a:cs typeface="Times New Roman"/>
            </a:endParaRPr>
          </a:p>
          <a:p>
            <a:pPr>
              <a:spcAft>
                <a:spcPts val="0"/>
              </a:spcAft>
            </a:pPr>
            <a:r>
              <a:rPr lang="en-US" altLang="ja-JP" sz="1000" b="1" kern="1200" dirty="0">
                <a:effectLst/>
                <a:latin typeface="ＭＳ Ｐゴシック"/>
                <a:ea typeface="ＭＳ ゴシック"/>
                <a:cs typeface="Times New Roman"/>
              </a:rPr>
              <a:t>     </a:t>
            </a:r>
            <a:r>
              <a:rPr lang="ja-JP" sz="1000" b="1" kern="1200" dirty="0">
                <a:effectLst/>
                <a:latin typeface="ＭＳ Ｐゴシック"/>
                <a:ea typeface="ＭＳ ゴシック"/>
                <a:cs typeface="Times New Roman"/>
              </a:rPr>
              <a:t>地上８階建</a:t>
            </a:r>
            <a:endParaRPr lang="ja-JP" sz="1000" dirty="0">
              <a:effectLst/>
              <a:latin typeface="ＭＳ Ｐゴシック"/>
              <a:cs typeface="ＭＳ Ｐゴシック"/>
            </a:endParaRPr>
          </a:p>
        </p:txBody>
      </p:sp>
      <p:sp>
        <p:nvSpPr>
          <p:cNvPr id="33" name="正方形/長方形 32">
            <a:extLst>
              <a:ext uri="{FF2B5EF4-FFF2-40B4-BE49-F238E27FC236}">
                <a16:creationId xmlns:a16="http://schemas.microsoft.com/office/drawing/2014/main" id="{C33D5B12-A556-42A6-88B2-A31AF7210CC4}"/>
              </a:ext>
            </a:extLst>
          </p:cNvPr>
          <p:cNvSpPr/>
          <p:nvPr/>
        </p:nvSpPr>
        <p:spPr>
          <a:xfrm>
            <a:off x="4586898" y="5333410"/>
            <a:ext cx="1076325" cy="253916"/>
          </a:xfrm>
          <a:prstGeom prst="rect">
            <a:avLst/>
          </a:prstGeom>
        </p:spPr>
        <p:txBody>
          <a:bodyPr wrap="square">
            <a:spAutoFit/>
          </a:bodyPr>
          <a:lstStyle/>
          <a:p>
            <a:pPr algn="ctr">
              <a:spcAft>
                <a:spcPts val="0"/>
              </a:spcAft>
            </a:pPr>
            <a:r>
              <a:rPr lang="ja-JP" sz="1050" b="1" kern="1200" dirty="0">
                <a:effectLst/>
                <a:latin typeface="ＭＳ Ｐゴシック"/>
                <a:ea typeface="ＭＳ ゴシック"/>
                <a:cs typeface="Times New Roman"/>
              </a:rPr>
              <a:t>既存棟</a:t>
            </a:r>
            <a:endParaRPr lang="ja-JP" sz="1200" dirty="0">
              <a:effectLst/>
              <a:latin typeface="ＭＳ Ｐゴシック"/>
              <a:cs typeface="ＭＳ Ｐゴシック"/>
            </a:endParaRPr>
          </a:p>
        </p:txBody>
      </p:sp>
      <p:sp>
        <p:nvSpPr>
          <p:cNvPr id="34" name="正方形/長方形 33">
            <a:extLst>
              <a:ext uri="{FF2B5EF4-FFF2-40B4-BE49-F238E27FC236}">
                <a16:creationId xmlns:a16="http://schemas.microsoft.com/office/drawing/2014/main" id="{64CB20B3-92C7-4471-8EFC-2FA5184619E4}"/>
              </a:ext>
            </a:extLst>
          </p:cNvPr>
          <p:cNvSpPr/>
          <p:nvPr/>
        </p:nvSpPr>
        <p:spPr>
          <a:xfrm>
            <a:off x="5035020" y="5480945"/>
            <a:ext cx="1035050" cy="400110"/>
          </a:xfrm>
          <a:prstGeom prst="rect">
            <a:avLst/>
          </a:prstGeom>
        </p:spPr>
        <p:txBody>
          <a:bodyPr wrap="square">
            <a:spAutoFit/>
          </a:bodyPr>
          <a:lstStyle/>
          <a:p>
            <a:pPr>
              <a:spcAft>
                <a:spcPts val="0"/>
              </a:spcAft>
            </a:pPr>
            <a:r>
              <a:rPr lang="ja-JP" sz="1000" b="1" kern="1200" dirty="0">
                <a:effectLst/>
                <a:latin typeface="ＭＳ Ｐゴシック"/>
                <a:ea typeface="ＭＳ ゴシック"/>
                <a:cs typeface="Times New Roman"/>
              </a:rPr>
              <a:t>地上</a:t>
            </a:r>
            <a:r>
              <a:rPr lang="en-US" altLang="ja-JP" sz="1000" b="1" kern="1200" dirty="0">
                <a:effectLst/>
                <a:latin typeface="ＭＳ Ｐゴシック"/>
                <a:ea typeface="ＭＳ ゴシック"/>
                <a:cs typeface="Times New Roman"/>
              </a:rPr>
              <a:t> </a:t>
            </a:r>
            <a:r>
              <a:rPr lang="en-US" sz="1000" b="1" kern="1200" dirty="0">
                <a:effectLst/>
                <a:latin typeface="ＭＳ Ｐゴシック"/>
                <a:ea typeface="ＭＳ ゴシック"/>
                <a:cs typeface="Times New Roman"/>
              </a:rPr>
              <a:t>13 </a:t>
            </a:r>
            <a:r>
              <a:rPr lang="ja-JP" sz="1000" b="1" kern="1200" dirty="0">
                <a:effectLst/>
                <a:latin typeface="ＭＳ Ｐゴシック"/>
                <a:ea typeface="ＭＳ ゴシック"/>
                <a:cs typeface="Times New Roman"/>
              </a:rPr>
              <a:t>階</a:t>
            </a:r>
            <a:endParaRPr lang="ja-JP" sz="1200" dirty="0">
              <a:effectLst/>
              <a:latin typeface="ＭＳ Ｐゴシック"/>
              <a:cs typeface="ＭＳ Ｐゴシック"/>
            </a:endParaRPr>
          </a:p>
          <a:p>
            <a:pPr>
              <a:spcAft>
                <a:spcPts val="0"/>
              </a:spcAft>
            </a:pPr>
            <a:r>
              <a:rPr lang="ja-JP" sz="1000" b="1" kern="1200" dirty="0">
                <a:effectLst/>
                <a:latin typeface="ＭＳ Ｐゴシック"/>
                <a:ea typeface="ＭＳ ゴシック"/>
                <a:cs typeface="Times New Roman"/>
              </a:rPr>
              <a:t>地下</a:t>
            </a:r>
            <a:r>
              <a:rPr lang="en-US" altLang="ja-JP" sz="1000" b="1" kern="1200" dirty="0">
                <a:effectLst/>
                <a:latin typeface="ＭＳ Ｐゴシック"/>
                <a:ea typeface="ＭＳ ゴシック"/>
                <a:cs typeface="Times New Roman"/>
              </a:rPr>
              <a:t> </a:t>
            </a:r>
            <a:r>
              <a:rPr lang="en-US" sz="1000" b="1" kern="1200" dirty="0">
                <a:effectLst/>
                <a:latin typeface="ＭＳ Ｐゴシック"/>
                <a:ea typeface="ＭＳ ゴシック"/>
                <a:cs typeface="Times New Roman"/>
              </a:rPr>
              <a:t>1 </a:t>
            </a:r>
            <a:r>
              <a:rPr lang="ja-JP" sz="1000" b="1" kern="1200" dirty="0">
                <a:effectLst/>
                <a:latin typeface="ＭＳ Ｐゴシック"/>
                <a:ea typeface="ＭＳ ゴシック"/>
                <a:cs typeface="Times New Roman"/>
              </a:rPr>
              <a:t>階建</a:t>
            </a:r>
            <a:endParaRPr lang="ja-JP" sz="1200" dirty="0">
              <a:effectLst/>
              <a:latin typeface="ＭＳ Ｐゴシック"/>
              <a:cs typeface="ＭＳ Ｐゴシック"/>
            </a:endParaRPr>
          </a:p>
        </p:txBody>
      </p:sp>
      <p:sp>
        <p:nvSpPr>
          <p:cNvPr id="56" name="正方形/長方形 5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8" name="正方形/長方形 17"/>
          <p:cNvSpPr/>
          <p:nvPr/>
        </p:nvSpPr>
        <p:spPr bwMode="auto">
          <a:xfrm>
            <a:off x="615675" y="2827765"/>
            <a:ext cx="2200949" cy="275014"/>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defTabSz="829361">
              <a:spcBef>
                <a:spcPct val="20000"/>
              </a:spcBef>
              <a:buClr>
                <a:srgbClr val="00007D"/>
              </a:buClr>
              <a:buSzPct val="75000"/>
            </a:pPr>
            <a:r>
              <a:rPr lang="en-US" altLang="ja-JP" sz="1200" dirty="0">
                <a:solidFill>
                  <a:srgbClr val="000000"/>
                </a:solidFill>
                <a:latin typeface="+mn-ea"/>
                <a:ea typeface="+mn-ea"/>
              </a:rPr>
              <a:t>【</a:t>
            </a:r>
            <a:r>
              <a:rPr lang="ja-JP" altLang="en-US" sz="1200" dirty="0">
                <a:solidFill>
                  <a:srgbClr val="000000"/>
                </a:solidFill>
                <a:latin typeface="+mn-ea"/>
                <a:ea typeface="+mn-ea"/>
              </a:rPr>
              <a:t>敷地面積：約</a:t>
            </a:r>
            <a:r>
              <a:rPr lang="en-US" altLang="ja-JP" sz="1200" dirty="0">
                <a:solidFill>
                  <a:srgbClr val="000000"/>
                </a:solidFill>
                <a:latin typeface="+mn-ea"/>
                <a:ea typeface="+mn-ea"/>
              </a:rPr>
              <a:t>6,500</a:t>
            </a:r>
            <a:r>
              <a:rPr lang="ja-JP" altLang="en-US" sz="1200" dirty="0">
                <a:solidFill>
                  <a:srgbClr val="000000"/>
                </a:solidFill>
                <a:latin typeface="+mn-ea"/>
                <a:ea typeface="+mn-ea"/>
              </a:rPr>
              <a:t>㎡</a:t>
            </a:r>
            <a:r>
              <a:rPr lang="en-US" altLang="ja-JP" sz="1200" dirty="0">
                <a:solidFill>
                  <a:srgbClr val="000000"/>
                </a:solidFill>
                <a:latin typeface="+mn-ea"/>
                <a:ea typeface="+mn-ea"/>
              </a:rPr>
              <a:t>】</a:t>
            </a:r>
            <a:endParaRPr lang="ja-JP" altLang="en-US" sz="1200" dirty="0">
              <a:solidFill>
                <a:srgbClr val="000000"/>
              </a:solidFill>
              <a:latin typeface="+mn-ea"/>
              <a:ea typeface="+mn-ea"/>
            </a:endParaRPr>
          </a:p>
        </p:txBody>
      </p:sp>
      <p:sp>
        <p:nvSpPr>
          <p:cNvPr id="45" name="Rectangle 6"/>
          <p:cNvSpPr>
            <a:spLocks noChangeArrowheads="1"/>
          </p:cNvSpPr>
          <p:nvPr/>
        </p:nvSpPr>
        <p:spPr bwMode="auto">
          <a:xfrm>
            <a:off x="355470" y="1503763"/>
            <a:ext cx="8494805" cy="340434"/>
          </a:xfrm>
          <a:prstGeom prst="rect">
            <a:avLst/>
          </a:prstGeom>
          <a:noFill/>
          <a:ln w="9525">
            <a:noFill/>
            <a:miter lim="800000"/>
            <a:headEnd/>
            <a:tailEnd/>
          </a:ln>
          <a:effectLst/>
        </p:spPr>
        <p:txBody>
          <a:bodyPr vert="horz" wrap="square" lIns="93302" tIns="46651" rIns="93302" bIns="46651" numCol="1" anchor="t" anchorCtr="0" compatLnSpc="1">
            <a:prstTxWarp prst="textNoShape">
              <a:avLst/>
            </a:prstTxWarp>
            <a:spAutoFit/>
          </a:bodyPr>
          <a:lstStyle/>
          <a:p>
            <a:pPr defTabSz="944655" eaLnBrk="0" hangingPunct="0"/>
            <a:r>
              <a:rPr lang="ja-JP" altLang="en-US" sz="1600" dirty="0">
                <a:solidFill>
                  <a:srgbClr val="000000"/>
                </a:solidFill>
                <a:latin typeface="+mn-ea"/>
                <a:ea typeface="+mn-ea"/>
                <a:cs typeface="ＭＳ Ｐゴシック" pitchFamily="50" charset="-128"/>
              </a:rPr>
              <a:t>◆ 整備主体：</a:t>
            </a:r>
            <a:r>
              <a:rPr lang="en-US" altLang="ja-JP" sz="1600" dirty="0">
                <a:solidFill>
                  <a:srgbClr val="000000"/>
                </a:solidFill>
                <a:latin typeface="+mn-ea"/>
                <a:ea typeface="+mn-ea"/>
                <a:cs typeface="ＭＳ Ｐゴシック" pitchFamily="50" charset="-128"/>
              </a:rPr>
              <a:t>(</a:t>
            </a:r>
            <a:r>
              <a:rPr lang="ja-JP" altLang="en-US" sz="1600" dirty="0">
                <a:solidFill>
                  <a:srgbClr val="000000"/>
                </a:solidFill>
                <a:latin typeface="+mn-ea"/>
                <a:ea typeface="+mn-ea"/>
                <a:cs typeface="ＭＳ Ｐゴシック" pitchFamily="50" charset="-128"/>
              </a:rPr>
              <a:t>地独</a:t>
            </a:r>
            <a:r>
              <a:rPr lang="en-US" altLang="ja-JP" sz="1600" dirty="0">
                <a:solidFill>
                  <a:srgbClr val="000000"/>
                </a:solidFill>
                <a:latin typeface="+mn-ea"/>
                <a:ea typeface="+mn-ea"/>
                <a:cs typeface="ＭＳ Ｐゴシック" pitchFamily="50" charset="-128"/>
              </a:rPr>
              <a:t>)</a:t>
            </a:r>
            <a:r>
              <a:rPr lang="ja-JP" altLang="en-US" sz="1600" dirty="0">
                <a:solidFill>
                  <a:srgbClr val="000000"/>
                </a:solidFill>
                <a:latin typeface="+mn-ea"/>
                <a:ea typeface="+mn-ea"/>
                <a:cs typeface="ＭＳ Ｐゴシック" pitchFamily="50" charset="-128"/>
              </a:rPr>
              <a:t>大阪健康安全基盤研究所</a:t>
            </a:r>
            <a:r>
              <a:rPr lang="en-US" altLang="ja-JP" sz="1600" dirty="0">
                <a:solidFill>
                  <a:srgbClr val="000000"/>
                </a:solidFill>
                <a:latin typeface="+mn-ea"/>
                <a:ea typeface="+mn-ea"/>
                <a:cs typeface="ＭＳ Ｐゴシック" pitchFamily="50" charset="-128"/>
              </a:rPr>
              <a:t>	</a:t>
            </a:r>
            <a:r>
              <a:rPr lang="ja-JP" altLang="en-US" sz="1600" dirty="0">
                <a:solidFill>
                  <a:srgbClr val="000000"/>
                </a:solidFill>
                <a:latin typeface="+mn-ea"/>
                <a:ea typeface="+mn-ea"/>
                <a:cs typeface="ＭＳ Ｐゴシック" pitchFamily="50" charset="-128"/>
              </a:rPr>
              <a:t>＜府市が施設整備費を補助＞</a:t>
            </a:r>
          </a:p>
        </p:txBody>
      </p:sp>
      <p:sp>
        <p:nvSpPr>
          <p:cNvPr id="46" name="Rectangle 6"/>
          <p:cNvSpPr>
            <a:spLocks noChangeArrowheads="1"/>
          </p:cNvSpPr>
          <p:nvPr/>
        </p:nvSpPr>
        <p:spPr bwMode="auto">
          <a:xfrm>
            <a:off x="355470" y="2299490"/>
            <a:ext cx="8136031" cy="340434"/>
          </a:xfrm>
          <a:prstGeom prst="rect">
            <a:avLst/>
          </a:prstGeom>
          <a:noFill/>
          <a:ln w="9525">
            <a:noFill/>
            <a:miter lim="800000"/>
            <a:headEnd/>
            <a:tailEnd/>
          </a:ln>
          <a:effectLst/>
        </p:spPr>
        <p:txBody>
          <a:bodyPr vert="horz" wrap="square" lIns="93302" tIns="46651" rIns="93302" bIns="46651" numCol="1" anchor="t" anchorCtr="0" compatLnSpc="1">
            <a:prstTxWarp prst="textNoShape">
              <a:avLst/>
            </a:prstTxWarp>
            <a:spAutoFit/>
          </a:bodyPr>
          <a:lstStyle/>
          <a:p>
            <a:pPr defTabSz="944655" eaLnBrk="0" hangingPunct="0"/>
            <a:r>
              <a:rPr lang="ja-JP" altLang="en-US" sz="1600" dirty="0">
                <a:solidFill>
                  <a:srgbClr val="000000"/>
                </a:solidFill>
                <a:latin typeface="+mn-ea"/>
                <a:ea typeface="+mn-ea"/>
                <a:cs typeface="ＭＳ Ｐゴシック" pitchFamily="50" charset="-128"/>
              </a:rPr>
              <a:t>◆ 施設配置</a:t>
            </a:r>
            <a:r>
              <a:rPr lang="ja-JP" altLang="en-US" sz="1600" dirty="0">
                <a:latin typeface="+mn-ea"/>
                <a:ea typeface="+mn-ea"/>
                <a:cs typeface="ＭＳ Ｐゴシック" pitchFamily="50" charset="-128"/>
              </a:rPr>
              <a:t>イメージ　</a:t>
            </a:r>
            <a:r>
              <a:rPr lang="ja-JP" altLang="en-US" sz="1600" dirty="0">
                <a:solidFill>
                  <a:srgbClr val="00B050"/>
                </a:solidFill>
                <a:latin typeface="+mn-ea"/>
                <a:ea typeface="+mn-ea"/>
                <a:cs typeface="ＭＳ Ｐゴシック" pitchFamily="50" charset="-128"/>
              </a:rPr>
              <a:t>　　　　</a:t>
            </a:r>
            <a:r>
              <a:rPr lang="ja-JP" altLang="en-US" sz="1600" dirty="0">
                <a:solidFill>
                  <a:srgbClr val="000000"/>
                </a:solidFill>
                <a:latin typeface="+mn-ea"/>
                <a:ea typeface="+mn-ea"/>
                <a:cs typeface="ＭＳ Ｐゴシック" pitchFamily="50" charset="-128"/>
              </a:rPr>
              <a:t>　　　　　　　　　　◆ 一元化施設イメージパース（アの位置より）</a:t>
            </a:r>
          </a:p>
        </p:txBody>
      </p:sp>
      <p:sp>
        <p:nvSpPr>
          <p:cNvPr id="13" name="二等辺三角形 15"/>
          <p:cNvSpPr/>
          <p:nvPr/>
        </p:nvSpPr>
        <p:spPr bwMode="auto">
          <a:xfrm rot="16200000" flipV="1">
            <a:off x="1388275" y="4757970"/>
            <a:ext cx="120573" cy="94047"/>
          </a:xfrm>
          <a:prstGeom prst="triangle">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4" name="正方形/長方形 13"/>
          <p:cNvSpPr/>
          <p:nvPr/>
        </p:nvSpPr>
        <p:spPr bwMode="auto">
          <a:xfrm>
            <a:off x="534420" y="4687429"/>
            <a:ext cx="858211" cy="261243"/>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r>
              <a:rPr lang="ja-JP" altLang="en-US" sz="1000" dirty="0">
                <a:solidFill>
                  <a:srgbClr val="000000"/>
                </a:solidFill>
                <a:ea typeface="ＭＳ Ｐゴシック" pitchFamily="50" charset="-128"/>
              </a:rPr>
              <a:t>車両出入口</a:t>
            </a:r>
          </a:p>
        </p:txBody>
      </p:sp>
      <p:grpSp>
        <p:nvGrpSpPr>
          <p:cNvPr id="9" name="グループ化 8"/>
          <p:cNvGrpSpPr/>
          <p:nvPr/>
        </p:nvGrpSpPr>
        <p:grpSpPr>
          <a:xfrm>
            <a:off x="1566317" y="3330712"/>
            <a:ext cx="1778000" cy="3263900"/>
            <a:chOff x="1566317" y="3330712"/>
            <a:chExt cx="1778000" cy="3263900"/>
          </a:xfrm>
        </p:grpSpPr>
        <p:pic>
          <p:nvPicPr>
            <p:cNvPr id="5" name="図 4">
              <a:extLst>
                <a:ext uri="{FF2B5EF4-FFF2-40B4-BE49-F238E27FC236}">
                  <a16:creationId xmlns:a16="http://schemas.microsoft.com/office/drawing/2014/main" id="{BD98A401-1D6F-7B40-9CCD-C00608067A0F}"/>
                </a:ext>
              </a:extLst>
            </p:cNvPr>
            <p:cNvPicPr>
              <a:picLocks noChangeAspect="1"/>
            </p:cNvPicPr>
            <p:nvPr/>
          </p:nvPicPr>
          <p:blipFill>
            <a:blip r:embed="rId3"/>
            <a:stretch>
              <a:fillRect/>
            </a:stretch>
          </p:blipFill>
          <p:spPr>
            <a:xfrm rot="16200000">
              <a:off x="823367" y="4073662"/>
              <a:ext cx="3263900" cy="1778000"/>
            </a:xfrm>
            <a:prstGeom prst="rect">
              <a:avLst/>
            </a:prstGeom>
          </p:spPr>
        </p:pic>
        <p:sp>
          <p:nvSpPr>
            <p:cNvPr id="11" name="正方形/長方形 10"/>
            <p:cNvSpPr/>
            <p:nvPr/>
          </p:nvSpPr>
          <p:spPr bwMode="auto">
            <a:xfrm rot="16200000">
              <a:off x="1900554" y="5235816"/>
              <a:ext cx="1377873" cy="816292"/>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81629" tIns="140402" rIns="81629" bIns="140402" numCol="1" rtlCol="0" anchor="ctr" anchorCtr="0" compatLnSpc="1">
              <a:prstTxWarp prst="textNoShape">
                <a:avLst/>
              </a:prstTxWarp>
            </a:bodyPr>
            <a:lstStyle/>
            <a:p>
              <a:pPr algn="ctr" defTabSz="829361">
                <a:spcBef>
                  <a:spcPct val="20000"/>
                </a:spcBef>
                <a:buClr>
                  <a:srgbClr val="00007D"/>
                </a:buClr>
                <a:buSzPct val="75000"/>
              </a:pPr>
              <a:endParaRPr lang="ja-JP" altLang="en-US" sz="952" dirty="0">
                <a:solidFill>
                  <a:srgbClr val="FFFFFF"/>
                </a:solidFill>
                <a:ea typeface="ＭＳ Ｐゴシック" pitchFamily="50" charset="-128"/>
              </a:endParaRPr>
            </a:p>
          </p:txBody>
        </p:sp>
        <p:sp>
          <p:nvSpPr>
            <p:cNvPr id="12" name="正方形/長方形 11"/>
            <p:cNvSpPr/>
            <p:nvPr/>
          </p:nvSpPr>
          <p:spPr bwMode="auto">
            <a:xfrm rot="16200000">
              <a:off x="1740492" y="3498609"/>
              <a:ext cx="861716" cy="1069464"/>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81629" tIns="140402" rIns="81629" bIns="140402" numCol="1" rtlCol="0" anchor="ctr" anchorCtr="0" compatLnSpc="1">
              <a:prstTxWarp prst="textNoShape">
                <a:avLst/>
              </a:prstTxWarp>
            </a:bodyPr>
            <a:lstStyle/>
            <a:p>
              <a:pPr algn="ctr" defTabSz="829361">
                <a:spcBef>
                  <a:spcPct val="20000"/>
                </a:spcBef>
                <a:buClr>
                  <a:srgbClr val="00007D"/>
                </a:buClr>
                <a:buSzPct val="75000"/>
              </a:pPr>
              <a:endParaRPr lang="ja-JP" altLang="en-US" sz="907" dirty="0">
                <a:solidFill>
                  <a:srgbClr val="FFFFFF"/>
                </a:solidFill>
                <a:ea typeface="ＭＳ Ｐゴシック" pitchFamily="50" charset="-128"/>
              </a:endParaRPr>
            </a:p>
          </p:txBody>
        </p:sp>
        <p:sp>
          <p:nvSpPr>
            <p:cNvPr id="15" name="正方形/長方形 14"/>
            <p:cNvSpPr/>
            <p:nvPr/>
          </p:nvSpPr>
          <p:spPr bwMode="auto">
            <a:xfrm rot="16200000">
              <a:off x="2400033" y="4739021"/>
              <a:ext cx="301400" cy="130607"/>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6" name="フローチャート : 論理積ゲート 14"/>
            <p:cNvSpPr/>
            <p:nvPr/>
          </p:nvSpPr>
          <p:spPr bwMode="auto">
            <a:xfrm rot="16200000" flipH="1">
              <a:off x="2065919" y="4132191"/>
              <a:ext cx="223669" cy="887687"/>
            </a:xfrm>
            <a:custGeom>
              <a:avLst/>
              <a:gdLst>
                <a:gd name="connsiteX0" fmla="*/ 0 w 266888"/>
                <a:gd name="connsiteY0" fmla="*/ 0 h 914509"/>
                <a:gd name="connsiteX1" fmla="*/ 133444 w 266888"/>
                <a:gd name="connsiteY1" fmla="*/ 0 h 914509"/>
                <a:gd name="connsiteX2" fmla="*/ 266888 w 266888"/>
                <a:gd name="connsiteY2" fmla="*/ 457255 h 914509"/>
                <a:gd name="connsiteX3" fmla="*/ 133444 w 266888"/>
                <a:gd name="connsiteY3" fmla="*/ 914510 h 914509"/>
                <a:gd name="connsiteX4" fmla="*/ 0 w 266888"/>
                <a:gd name="connsiteY4" fmla="*/ 914509 h 914509"/>
                <a:gd name="connsiteX5" fmla="*/ 0 w 266888"/>
                <a:gd name="connsiteY5" fmla="*/ 0 h 914509"/>
                <a:gd name="connsiteX0" fmla="*/ 0 w 269855"/>
                <a:gd name="connsiteY0" fmla="*/ 0 h 914510"/>
                <a:gd name="connsiteX1" fmla="*/ 133444 w 269855"/>
                <a:gd name="connsiteY1" fmla="*/ 0 h 914510"/>
                <a:gd name="connsiteX2" fmla="*/ 266888 w 269855"/>
                <a:gd name="connsiteY2" fmla="*/ 457255 h 914510"/>
                <a:gd name="connsiteX3" fmla="*/ 191586 w 269855"/>
                <a:gd name="connsiteY3" fmla="*/ 914510 h 914510"/>
                <a:gd name="connsiteX4" fmla="*/ 0 w 269855"/>
                <a:gd name="connsiteY4" fmla="*/ 914509 h 914510"/>
                <a:gd name="connsiteX5" fmla="*/ 0 w 269855"/>
                <a:gd name="connsiteY5" fmla="*/ 0 h 914510"/>
                <a:gd name="connsiteX0" fmla="*/ 0 w 267156"/>
                <a:gd name="connsiteY0" fmla="*/ 0 h 914510"/>
                <a:gd name="connsiteX1" fmla="*/ 196871 w 267156"/>
                <a:gd name="connsiteY1" fmla="*/ 0 h 914510"/>
                <a:gd name="connsiteX2" fmla="*/ 266888 w 267156"/>
                <a:gd name="connsiteY2" fmla="*/ 457255 h 914510"/>
                <a:gd name="connsiteX3" fmla="*/ 191586 w 267156"/>
                <a:gd name="connsiteY3" fmla="*/ 914510 h 914510"/>
                <a:gd name="connsiteX4" fmla="*/ 0 w 267156"/>
                <a:gd name="connsiteY4" fmla="*/ 914509 h 914510"/>
                <a:gd name="connsiteX5" fmla="*/ 0 w 267156"/>
                <a:gd name="connsiteY5" fmla="*/ 0 h 91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 h="914510">
                  <a:moveTo>
                    <a:pt x="0" y="0"/>
                  </a:moveTo>
                  <a:lnTo>
                    <a:pt x="196871" y="0"/>
                  </a:lnTo>
                  <a:cubicBezTo>
                    <a:pt x="270570" y="0"/>
                    <a:pt x="267769" y="304837"/>
                    <a:pt x="266888" y="457255"/>
                  </a:cubicBezTo>
                  <a:cubicBezTo>
                    <a:pt x="266007" y="609673"/>
                    <a:pt x="265285" y="914510"/>
                    <a:pt x="191586" y="914510"/>
                  </a:cubicBezTo>
                  <a:lnTo>
                    <a:pt x="0" y="914509"/>
                  </a:lnTo>
                  <a:lnTo>
                    <a:pt x="0" y="0"/>
                  </a:lnTo>
                  <a:close/>
                </a:path>
              </a:pathLst>
            </a:cu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7" name="フローチャート : 論理積ゲート 30"/>
            <p:cNvSpPr/>
            <p:nvPr/>
          </p:nvSpPr>
          <p:spPr bwMode="auto">
            <a:xfrm rot="16200000">
              <a:off x="2090108" y="3111054"/>
              <a:ext cx="143484" cy="829452"/>
            </a:xfrm>
            <a:prstGeom prst="flowChartDelay">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grpSp>
      <p:sp>
        <p:nvSpPr>
          <p:cNvPr id="39" name="正方形/長方形 38"/>
          <p:cNvSpPr/>
          <p:nvPr/>
        </p:nvSpPr>
        <p:spPr bwMode="auto">
          <a:xfrm rot="16200000">
            <a:off x="2412474" y="2694273"/>
            <a:ext cx="206643" cy="963679"/>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eaVert"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r>
              <a:rPr lang="ja-JP" altLang="en-US" sz="1000" dirty="0">
                <a:solidFill>
                  <a:srgbClr val="000000"/>
                </a:solidFill>
                <a:ea typeface="ＭＳ Ｐゴシック" pitchFamily="50" charset="-128"/>
              </a:rPr>
              <a:t>中央大通り</a:t>
            </a:r>
          </a:p>
        </p:txBody>
      </p:sp>
      <p:sp>
        <p:nvSpPr>
          <p:cNvPr id="5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施設一元化に向けた取り組み</a:t>
            </a:r>
            <a:endParaRPr lang="ja-JP" altLang="en-US" sz="2800" dirty="0">
              <a:solidFill>
                <a:schemeClr val="bg1"/>
              </a:solidFill>
              <a:latin typeface="+mn-ea"/>
              <a:ea typeface="+mn-ea"/>
              <a:cs typeface="HG丸ｺﾞｼｯｸM-PRO"/>
            </a:endParaRPr>
          </a:p>
        </p:txBody>
      </p:sp>
      <p:sp>
        <p:nvSpPr>
          <p:cNvPr id="23"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26</a:t>
            </a:fld>
            <a:endParaRPr lang="ja-JP" altLang="en-US" sz="1200" b="1" dirty="0">
              <a:latin typeface="Arial" charset="0"/>
              <a:ea typeface="Arial" charset="0"/>
              <a:cs typeface="Arial" charset="0"/>
            </a:endParaRPr>
          </a:p>
        </p:txBody>
      </p:sp>
      <p:cxnSp>
        <p:nvCxnSpPr>
          <p:cNvPr id="3" name="直線コネクタ 2"/>
          <p:cNvCxnSpPr/>
          <p:nvPr/>
        </p:nvCxnSpPr>
        <p:spPr>
          <a:xfrm flipH="1">
            <a:off x="3592982" y="2987904"/>
            <a:ext cx="118212" cy="2553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3582763" y="3243286"/>
            <a:ext cx="22235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3709994" y="2987904"/>
            <a:ext cx="0" cy="638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572623" y="3442586"/>
            <a:ext cx="2645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3569501" y="2749755"/>
            <a:ext cx="295274" cy="276999"/>
          </a:xfrm>
          <a:prstGeom prst="rect">
            <a:avLst/>
          </a:prstGeom>
          <a:noFill/>
        </p:spPr>
        <p:txBody>
          <a:bodyPr wrap="none" rtlCol="0">
            <a:spAutoFit/>
          </a:bodyPr>
          <a:lstStyle/>
          <a:p>
            <a:r>
              <a:rPr kumimoji="1" lang="en-US" altLang="ja-JP" sz="1200" dirty="0">
                <a:solidFill>
                  <a:srgbClr val="0070C0"/>
                </a:solidFill>
              </a:rPr>
              <a:t>N</a:t>
            </a:r>
            <a:endParaRPr kumimoji="1" lang="ja-JP" altLang="en-US" sz="1200" dirty="0">
              <a:solidFill>
                <a:srgbClr val="0070C0"/>
              </a:solidFill>
            </a:endParaRPr>
          </a:p>
        </p:txBody>
      </p:sp>
      <p:cxnSp>
        <p:nvCxnSpPr>
          <p:cNvPr id="6" name="直線矢印コネクタ 5"/>
          <p:cNvCxnSpPr/>
          <p:nvPr/>
        </p:nvCxnSpPr>
        <p:spPr>
          <a:xfrm rot="16200000">
            <a:off x="1258503" y="5995793"/>
            <a:ext cx="260033" cy="259434"/>
          </a:xfrm>
          <a:prstGeom prst="straightConnector1">
            <a:avLst/>
          </a:prstGeom>
          <a:ln w="25400">
            <a:headEnd type="oval"/>
            <a:tailEnd type="triangle"/>
          </a:ln>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29866" y="6307947"/>
            <a:ext cx="328936" cy="276999"/>
          </a:xfrm>
          <a:prstGeom prst="rect">
            <a:avLst/>
          </a:prstGeom>
          <a:noFill/>
        </p:spPr>
        <p:txBody>
          <a:bodyPr wrap="none" rtlCol="0">
            <a:spAutoFit/>
          </a:bodyPr>
          <a:lstStyle/>
          <a:p>
            <a:r>
              <a:rPr kumimoji="1" lang="ja-JP" altLang="en-US" sz="1200" b="1" dirty="0"/>
              <a:t>ア</a:t>
            </a:r>
          </a:p>
        </p:txBody>
      </p:sp>
      <p:sp>
        <p:nvSpPr>
          <p:cNvPr id="7" name="正方形/長方形 6"/>
          <p:cNvSpPr/>
          <p:nvPr/>
        </p:nvSpPr>
        <p:spPr>
          <a:xfrm>
            <a:off x="2099686" y="5367725"/>
            <a:ext cx="1010714" cy="553998"/>
          </a:xfrm>
          <a:prstGeom prst="rect">
            <a:avLst/>
          </a:prstGeom>
        </p:spPr>
        <p:txBody>
          <a:bodyPr wrap="square">
            <a:spAutoFit/>
          </a:bodyPr>
          <a:lstStyle/>
          <a:p>
            <a:pPr algn="ctr"/>
            <a:r>
              <a:rPr lang="ja-JP" altLang="en-US" sz="1600" b="1" dirty="0">
                <a:solidFill>
                  <a:schemeClr val="bg1"/>
                </a:solidFill>
                <a:latin typeface="+mn-ea"/>
                <a:ea typeface="+mn-ea"/>
              </a:rPr>
              <a:t>増築棟</a:t>
            </a:r>
            <a:endParaRPr lang="en-US" altLang="ja-JP" sz="1600" b="1" dirty="0">
              <a:solidFill>
                <a:schemeClr val="bg1"/>
              </a:solidFill>
              <a:latin typeface="+mn-ea"/>
              <a:ea typeface="+mn-ea"/>
            </a:endParaRPr>
          </a:p>
          <a:p>
            <a:pPr algn="ctr"/>
            <a:r>
              <a:rPr lang="ja-JP" altLang="en-US" sz="1400" dirty="0">
                <a:solidFill>
                  <a:schemeClr val="bg1"/>
                </a:solidFill>
                <a:latin typeface="+mn-ea"/>
                <a:ea typeface="+mn-ea"/>
              </a:rPr>
              <a:t>地上</a:t>
            </a:r>
            <a:r>
              <a:rPr lang="en-US" altLang="ja-JP" sz="1400" dirty="0">
                <a:solidFill>
                  <a:schemeClr val="bg1"/>
                </a:solidFill>
                <a:latin typeface="+mn-ea"/>
                <a:ea typeface="+mn-ea"/>
              </a:rPr>
              <a:t>8</a:t>
            </a:r>
            <a:r>
              <a:rPr lang="ja-JP" altLang="en-US" sz="1400" dirty="0">
                <a:solidFill>
                  <a:schemeClr val="bg1"/>
                </a:solidFill>
                <a:latin typeface="+mn-ea"/>
                <a:ea typeface="+mn-ea"/>
              </a:rPr>
              <a:t>階建</a:t>
            </a:r>
          </a:p>
        </p:txBody>
      </p:sp>
      <p:sp>
        <p:nvSpPr>
          <p:cNvPr id="36" name="正方形/長方形 35"/>
          <p:cNvSpPr/>
          <p:nvPr/>
        </p:nvSpPr>
        <p:spPr>
          <a:xfrm>
            <a:off x="1639401" y="3561181"/>
            <a:ext cx="1070996" cy="954107"/>
          </a:xfrm>
          <a:prstGeom prst="rect">
            <a:avLst/>
          </a:prstGeom>
        </p:spPr>
        <p:txBody>
          <a:bodyPr wrap="square">
            <a:spAutoFit/>
          </a:bodyPr>
          <a:lstStyle/>
          <a:p>
            <a:pPr algn="ctr"/>
            <a:r>
              <a:rPr lang="ja-JP" altLang="en-US" sz="1600" b="1" dirty="0">
                <a:solidFill>
                  <a:schemeClr val="bg1"/>
                </a:solidFill>
                <a:latin typeface="+mn-ea"/>
                <a:ea typeface="+mn-ea"/>
              </a:rPr>
              <a:t>既存棟</a:t>
            </a:r>
            <a:endParaRPr lang="en-US" altLang="ja-JP" sz="1600" b="1" dirty="0">
              <a:solidFill>
                <a:schemeClr val="bg1"/>
              </a:solidFill>
              <a:latin typeface="+mn-ea"/>
              <a:ea typeface="+mn-ea"/>
            </a:endParaRPr>
          </a:p>
          <a:p>
            <a:pPr algn="ctr"/>
            <a:r>
              <a:rPr lang="ja-JP" altLang="en-US" sz="1000" dirty="0">
                <a:solidFill>
                  <a:schemeClr val="bg1"/>
                </a:solidFill>
                <a:latin typeface="+mn-ea"/>
                <a:ea typeface="+mn-ea"/>
              </a:rPr>
              <a:t>（旧健康科学センタービル改修）</a:t>
            </a:r>
            <a:endParaRPr lang="en-US" altLang="ja-JP" sz="1000" dirty="0">
              <a:solidFill>
                <a:schemeClr val="bg1"/>
              </a:solidFill>
              <a:latin typeface="+mn-ea"/>
              <a:ea typeface="+mn-ea"/>
            </a:endParaRPr>
          </a:p>
          <a:p>
            <a:pPr algn="ctr"/>
            <a:r>
              <a:rPr lang="ja-JP" altLang="en-US" sz="1000" dirty="0">
                <a:solidFill>
                  <a:schemeClr val="bg1"/>
                </a:solidFill>
                <a:latin typeface="+mn-ea"/>
                <a:ea typeface="+mn-ea"/>
              </a:rPr>
              <a:t>地上</a:t>
            </a:r>
            <a:r>
              <a:rPr lang="en-US" altLang="ja-JP" sz="1000" dirty="0">
                <a:solidFill>
                  <a:schemeClr val="bg1"/>
                </a:solidFill>
                <a:latin typeface="+mn-ea"/>
                <a:ea typeface="+mn-ea"/>
              </a:rPr>
              <a:t>13</a:t>
            </a:r>
            <a:r>
              <a:rPr lang="ja-JP" altLang="en-US" sz="1000" dirty="0">
                <a:solidFill>
                  <a:schemeClr val="bg1"/>
                </a:solidFill>
                <a:latin typeface="+mn-ea"/>
                <a:ea typeface="+mn-ea"/>
              </a:rPr>
              <a:t>階</a:t>
            </a:r>
            <a:endParaRPr lang="en-US" altLang="ja-JP" sz="1000" dirty="0">
              <a:solidFill>
                <a:schemeClr val="bg1"/>
              </a:solidFill>
              <a:latin typeface="+mn-ea"/>
              <a:ea typeface="+mn-ea"/>
            </a:endParaRPr>
          </a:p>
          <a:p>
            <a:pPr algn="ctr"/>
            <a:r>
              <a:rPr lang="ja-JP" altLang="en-US" sz="1000" dirty="0">
                <a:solidFill>
                  <a:schemeClr val="bg1"/>
                </a:solidFill>
                <a:latin typeface="+mn-ea"/>
                <a:ea typeface="+mn-ea"/>
              </a:rPr>
              <a:t>地下</a:t>
            </a:r>
            <a:r>
              <a:rPr lang="en-US" altLang="ja-JP" sz="1000" dirty="0">
                <a:solidFill>
                  <a:schemeClr val="bg1"/>
                </a:solidFill>
                <a:latin typeface="+mn-ea"/>
                <a:ea typeface="+mn-ea"/>
              </a:rPr>
              <a:t>1</a:t>
            </a:r>
            <a:r>
              <a:rPr lang="ja-JP" altLang="en-US" sz="1000" dirty="0">
                <a:solidFill>
                  <a:schemeClr val="bg1"/>
                </a:solidFill>
                <a:latin typeface="+mn-ea"/>
                <a:ea typeface="+mn-ea"/>
              </a:rPr>
              <a:t>階建</a:t>
            </a:r>
          </a:p>
        </p:txBody>
      </p:sp>
    </p:spTree>
    <p:extLst>
      <p:ext uri="{BB962C8B-B14F-4D97-AF65-F5344CB8AC3E}">
        <p14:creationId xmlns:p14="http://schemas.microsoft.com/office/powerpoint/2010/main" val="3595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51413" y="6047545"/>
            <a:ext cx="8532711" cy="596400"/>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3</a:t>
            </a:fld>
            <a:endParaRPr kumimoji="1" lang="ja-JP" altLang="en-US" b="1" dirty="0">
              <a:latin typeface="Arial" charset="0"/>
              <a:ea typeface="Arial" charset="0"/>
              <a:cs typeface="Arial" charset="0"/>
            </a:endParaRPr>
          </a:p>
        </p:txBody>
      </p:sp>
      <p:sp>
        <p:nvSpPr>
          <p:cNvPr id="18" name="角丸四角形 17"/>
          <p:cNvSpPr/>
          <p:nvPr/>
        </p:nvSpPr>
        <p:spPr>
          <a:xfrm>
            <a:off x="2471511" y="4094966"/>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2017</a:t>
            </a:r>
            <a:r>
              <a:rPr lang="ja-JP" altLang="en-US" sz="2000" b="1" dirty="0">
                <a:solidFill>
                  <a:schemeClr val="tx1"/>
                </a:solidFill>
                <a:latin typeface="+mn-ea"/>
                <a:cs typeface="HGMaruGothicMPRO" charset="-128"/>
              </a:rPr>
              <a:t>年</a:t>
            </a:r>
            <a:r>
              <a:rPr lang="en-US" altLang="ja-JP" sz="2000" b="1" dirty="0">
                <a:solidFill>
                  <a:schemeClr val="tx1"/>
                </a:solidFill>
                <a:latin typeface="+mn-ea"/>
                <a:cs typeface="HGMaruGothicMPRO" charset="-128"/>
              </a:rPr>
              <a:t>4</a:t>
            </a:r>
            <a:r>
              <a:rPr lang="ja-JP" altLang="en-US" sz="2000" b="1" dirty="0">
                <a:solidFill>
                  <a:schemeClr val="tx1"/>
                </a:solidFill>
                <a:latin typeface="+mn-ea"/>
                <a:cs typeface="HGMaruGothicMPRO" charset="-128"/>
              </a:rPr>
              <a:t>月　統合・独立行政法人化</a:t>
            </a:r>
          </a:p>
        </p:txBody>
      </p:sp>
      <p:pic>
        <p:nvPicPr>
          <p:cNvPr id="19"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102" y="2191217"/>
            <a:ext cx="2290937" cy="167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a:blip r:embed="rId3"/>
          <a:stretch>
            <a:fillRect/>
          </a:stretch>
        </p:blipFill>
        <p:spPr>
          <a:xfrm>
            <a:off x="5850668" y="2196889"/>
            <a:ext cx="1769332" cy="1671036"/>
          </a:xfrm>
          <a:prstGeom prst="rect">
            <a:avLst/>
          </a:prstGeom>
        </p:spPr>
      </p:pic>
      <p:sp>
        <p:nvSpPr>
          <p:cNvPr id="27" name="テキスト ボックス 26"/>
          <p:cNvSpPr txBox="1"/>
          <p:nvPr/>
        </p:nvSpPr>
        <p:spPr>
          <a:xfrm>
            <a:off x="4815227" y="1514109"/>
            <a:ext cx="3352200" cy="707886"/>
          </a:xfrm>
          <a:prstGeom prst="rect">
            <a:avLst/>
          </a:prstGeom>
          <a:noFill/>
        </p:spPr>
        <p:txBody>
          <a:bodyPr vert="horz"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18DE3"/>
                </a:solidFill>
                <a:latin typeface="+mn-ea"/>
                <a:ea typeface="+mn-ea"/>
                <a:cs typeface="HG丸ｺﾞｼｯｸM-PRO"/>
              </a:rPr>
              <a:t>大阪市立環境科学研究所</a:t>
            </a:r>
            <a:endParaRPr lang="en-US" altLang="ja-JP" sz="2000" b="1" dirty="0">
              <a:solidFill>
                <a:srgbClr val="118DE3"/>
              </a:solidFill>
              <a:latin typeface="+mn-ea"/>
              <a:ea typeface="+mn-ea"/>
              <a:cs typeface="HG丸ｺﾞｼｯｸM-PRO"/>
            </a:endParaRPr>
          </a:p>
          <a:p>
            <a:r>
              <a:rPr lang="ja-JP" altLang="en-US" sz="2000" b="1" dirty="0">
                <a:solidFill>
                  <a:srgbClr val="118DE3"/>
                </a:solidFill>
                <a:latin typeface="+mn-ea"/>
                <a:ea typeface="+mn-ea"/>
                <a:cs typeface="HG丸ｺﾞｼｯｸM-PRO"/>
              </a:rPr>
              <a:t>（</a:t>
            </a:r>
            <a:r>
              <a:rPr lang="en-US" altLang="ja-JP" sz="1800" b="1" dirty="0">
                <a:solidFill>
                  <a:srgbClr val="118DE3"/>
                </a:solidFill>
                <a:latin typeface="+mn-ea"/>
                <a:ea typeface="+mn-ea"/>
                <a:cs typeface="HG丸ｺﾞｼｯｸM-PRO"/>
              </a:rPr>
              <a:t>1906</a:t>
            </a:r>
            <a:r>
              <a:rPr lang="ja-JP" altLang="en-US" sz="1800" b="1" dirty="0">
                <a:solidFill>
                  <a:srgbClr val="118DE3"/>
                </a:solidFill>
                <a:latin typeface="+mn-ea"/>
                <a:ea typeface="+mn-ea"/>
                <a:cs typeface="HG丸ｺﾞｼｯｸM-PRO"/>
              </a:rPr>
              <a:t>年　市立大阪衛生試験所）</a:t>
            </a:r>
          </a:p>
        </p:txBody>
      </p:sp>
      <p:sp>
        <p:nvSpPr>
          <p:cNvPr id="28" name="テキスト ボックス 9"/>
          <p:cNvSpPr txBox="1">
            <a:spLocks noChangeArrowheads="1"/>
          </p:cNvSpPr>
          <p:nvPr/>
        </p:nvSpPr>
        <p:spPr bwMode="auto">
          <a:xfrm>
            <a:off x="567715" y="1546856"/>
            <a:ext cx="32107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61075"/>
                </a:solidFill>
                <a:latin typeface="+mn-ea"/>
                <a:ea typeface="+mn-ea"/>
                <a:cs typeface="HG丸ｺﾞｼｯｸM-PRO"/>
              </a:rPr>
              <a:t>大阪府立公衆衛生研究所</a:t>
            </a:r>
            <a:r>
              <a:rPr lang="ja-JP" altLang="en-US" sz="1800" b="1" dirty="0">
                <a:solidFill>
                  <a:srgbClr val="161075"/>
                </a:solidFill>
                <a:latin typeface="+mn-ea"/>
                <a:ea typeface="+mn-ea"/>
                <a:cs typeface="HG丸ｺﾞｼｯｸM-PRO"/>
              </a:rPr>
              <a:t>（</a:t>
            </a:r>
            <a:r>
              <a:rPr lang="en-US" altLang="ja-JP" sz="1800" b="1" dirty="0">
                <a:solidFill>
                  <a:srgbClr val="161075"/>
                </a:solidFill>
                <a:latin typeface="+mn-ea"/>
                <a:ea typeface="+mn-ea"/>
                <a:cs typeface="HG丸ｺﾞｼｯｸM-PRO"/>
              </a:rPr>
              <a:t>1880</a:t>
            </a:r>
            <a:r>
              <a:rPr lang="ja-JP" altLang="en-US" sz="1800" b="1" dirty="0">
                <a:solidFill>
                  <a:srgbClr val="161075"/>
                </a:solidFill>
                <a:latin typeface="+mn-ea"/>
                <a:ea typeface="+mn-ea"/>
                <a:cs typeface="HG丸ｺﾞｼｯｸM-PRO"/>
              </a:rPr>
              <a:t>年　警察部衛生課）</a:t>
            </a:r>
          </a:p>
        </p:txBody>
      </p:sp>
      <p:sp>
        <p:nvSpPr>
          <p:cNvPr id="29" name="タイトル 1"/>
          <p:cNvSpPr txBox="1">
            <a:spLocks/>
          </p:cNvSpPr>
          <p:nvPr/>
        </p:nvSpPr>
        <p:spPr bwMode="auto">
          <a:xfrm>
            <a:off x="1122218" y="877944"/>
            <a:ext cx="6899564"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大阪健康安全基盤研究所の創設</a:t>
            </a:r>
          </a:p>
        </p:txBody>
      </p:sp>
      <p:sp>
        <p:nvSpPr>
          <p:cNvPr id="2" name="右矢印 1"/>
          <p:cNvSpPr/>
          <p:nvPr/>
        </p:nvSpPr>
        <p:spPr>
          <a:xfrm rot="2678151">
            <a:off x="3426327" y="3017344"/>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5" name="下矢印 4"/>
          <p:cNvSpPr/>
          <p:nvPr/>
        </p:nvSpPr>
        <p:spPr>
          <a:xfrm rot="2737731">
            <a:off x="5051578" y="2982783"/>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31" name="図 30"/>
          <p:cNvPicPr/>
          <p:nvPr/>
        </p:nvPicPr>
        <p:blipFill>
          <a:blip r:embed="rId4" cstate="print">
            <a:extLst>
              <a:ext uri="{28A0092B-C50C-407E-A947-70E740481C1C}">
                <a14:useLocalDpi xmlns:a14="http://schemas.microsoft.com/office/drawing/2010/main" val="0"/>
              </a:ext>
            </a:extLst>
          </a:blip>
          <a:stretch>
            <a:fillRect/>
          </a:stretch>
        </p:blipFill>
        <p:spPr>
          <a:xfrm>
            <a:off x="4131404" y="2910680"/>
            <a:ext cx="881192" cy="1130586"/>
          </a:xfrm>
          <a:prstGeom prst="rect">
            <a:avLst/>
          </a:prstGeom>
        </p:spPr>
      </p:pic>
      <p:sp>
        <p:nvSpPr>
          <p:cNvPr id="7" name="テキスト ボックス 6"/>
          <p:cNvSpPr txBox="1"/>
          <p:nvPr/>
        </p:nvSpPr>
        <p:spPr>
          <a:xfrm>
            <a:off x="683756" y="6193992"/>
            <a:ext cx="7776488" cy="338554"/>
          </a:xfrm>
          <a:prstGeom prst="rect">
            <a:avLst/>
          </a:prstGeom>
          <a:noFill/>
        </p:spPr>
        <p:txBody>
          <a:bodyPr wrap="none" rtlCol="0">
            <a:spAutoFit/>
          </a:bodyPr>
          <a:lstStyle/>
          <a:p>
            <a:r>
              <a:rPr kumimoji="1" lang="ja-JP" altLang="en-US" sz="1600" dirty="0">
                <a:latin typeface="+mn-ea"/>
                <a:ea typeface="+mn-ea"/>
              </a:rPr>
              <a:t>地域とともに健康な未来へ</a:t>
            </a:r>
            <a:r>
              <a:rPr lang="ja-JP" altLang="en-US" sz="1600" dirty="0">
                <a:latin typeface="+mn-ea"/>
                <a:ea typeface="+mn-ea"/>
              </a:rPr>
              <a:t>　</a:t>
            </a:r>
            <a:r>
              <a:rPr lang="en-US" altLang="ja-JP" sz="1600" dirty="0">
                <a:latin typeface="+mn-ea"/>
                <a:ea typeface="+mn-ea"/>
              </a:rPr>
              <a:t>〜</a:t>
            </a:r>
            <a:r>
              <a:rPr lang="ja-JP" altLang="en-US" sz="1600" dirty="0">
                <a:latin typeface="+mn-ea"/>
                <a:ea typeface="+mn-ea"/>
              </a:rPr>
              <a:t>公衆衛生の向上に寄与し、人々の健康増進に貢献する</a:t>
            </a:r>
            <a:r>
              <a:rPr lang="en-US" altLang="ja-JP" sz="1600" dirty="0">
                <a:latin typeface="+mn-ea"/>
                <a:ea typeface="+mn-ea"/>
              </a:rPr>
              <a:t>〜</a:t>
            </a:r>
            <a:endParaRPr kumimoji="1" lang="ja-JP" altLang="en-US" sz="1600" dirty="0">
              <a:latin typeface="+mn-ea"/>
              <a:ea typeface="+mn-ea"/>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
        <p:nvSpPr>
          <p:cNvPr id="16" name="テキスト ボックス 15"/>
          <p:cNvSpPr txBox="1"/>
          <p:nvPr/>
        </p:nvSpPr>
        <p:spPr>
          <a:xfrm>
            <a:off x="509563" y="4910110"/>
            <a:ext cx="8416409" cy="830997"/>
          </a:xfrm>
          <a:prstGeom prst="rect">
            <a:avLst/>
          </a:prstGeom>
          <a:noFill/>
        </p:spPr>
        <p:txBody>
          <a:bodyPr wrap="square" rtlCol="0">
            <a:spAutoFit/>
          </a:bodyPr>
          <a:lstStyle/>
          <a:p>
            <a:r>
              <a:rPr lang="ja-JP" altLang="en-US" sz="1600" dirty="0">
                <a:latin typeface="+mn-ea"/>
                <a:ea typeface="+mn-ea"/>
              </a:rPr>
              <a:t>公衆衛生に係る調査研究、試験検査及び研修指導並びに公衆衛生情報等の収集、解析、提供等の業務を通じて、健康危機事象への積極的な対応をはじめ、行政機関等への科学的かつ技術的な支援を行い、もって住民の健康増進及び生活の安全確保に寄与することを目的とする。</a:t>
            </a:r>
          </a:p>
        </p:txBody>
      </p:sp>
      <p:sp>
        <p:nvSpPr>
          <p:cNvPr id="4" name="角丸四角形 3"/>
          <p:cNvSpPr/>
          <p:nvPr/>
        </p:nvSpPr>
        <p:spPr>
          <a:xfrm>
            <a:off x="451413" y="4826642"/>
            <a:ext cx="8532711" cy="995423"/>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46041" y="4614166"/>
            <a:ext cx="1107996" cy="369332"/>
          </a:xfrm>
          <a:prstGeom prst="rect">
            <a:avLst/>
          </a:prstGeom>
          <a:solidFill>
            <a:schemeClr val="bg1"/>
          </a:solidFill>
        </p:spPr>
        <p:txBody>
          <a:bodyPr wrap="none" rtlCol="0">
            <a:spAutoFit/>
          </a:bodyPr>
          <a:lstStyle/>
          <a:p>
            <a:r>
              <a:rPr kumimoji="1" lang="ja-JP" altLang="en-US" dirty="0"/>
              <a:t>設立目的</a:t>
            </a:r>
          </a:p>
        </p:txBody>
      </p:sp>
      <p:sp>
        <p:nvSpPr>
          <p:cNvPr id="23" name="テキスト ボックス 22"/>
          <p:cNvSpPr txBox="1"/>
          <p:nvPr/>
        </p:nvSpPr>
        <p:spPr>
          <a:xfrm>
            <a:off x="646041" y="5885524"/>
            <a:ext cx="1798890" cy="369332"/>
          </a:xfrm>
          <a:prstGeom prst="rect">
            <a:avLst/>
          </a:prstGeom>
          <a:solidFill>
            <a:schemeClr val="bg1"/>
          </a:solidFill>
        </p:spPr>
        <p:txBody>
          <a:bodyPr wrap="none" rtlCol="0">
            <a:spAutoFit/>
          </a:bodyPr>
          <a:lstStyle/>
          <a:p>
            <a:r>
              <a:rPr kumimoji="1" lang="ja-JP" altLang="en-US" dirty="0"/>
              <a:t>キャッチフレーズ</a:t>
            </a:r>
          </a:p>
        </p:txBody>
      </p:sp>
    </p:spTree>
    <p:extLst>
      <p:ext uri="{BB962C8B-B14F-4D97-AF65-F5344CB8AC3E}">
        <p14:creationId xmlns:p14="http://schemas.microsoft.com/office/powerpoint/2010/main" val="3755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3771899" y="400113"/>
            <a:ext cx="5372100" cy="6362700"/>
          </a:xfrm>
          <a:prstGeom prst="rect">
            <a:avLst/>
          </a:prstGeom>
        </p:spPr>
      </p:pic>
      <p:sp>
        <p:nvSpPr>
          <p:cNvPr id="26626" name="テキスト ボックス 4"/>
          <p:cNvSpPr txBox="1">
            <a:spLocks noChangeArrowheads="1"/>
          </p:cNvSpPr>
          <p:nvPr/>
        </p:nvSpPr>
        <p:spPr bwMode="auto">
          <a:xfrm>
            <a:off x="315913" y="4567690"/>
            <a:ext cx="3583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800" dirty="0">
                <a:latin typeface="+mn-ea"/>
                <a:ea typeface="+mn-ea"/>
                <a:cs typeface="HG丸ｺﾞｼｯｸM-PRO"/>
              </a:rPr>
              <a:t>地方衛生研究所設置要綱</a:t>
            </a:r>
          </a:p>
          <a:p>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昭和</a:t>
            </a:r>
            <a:r>
              <a:rPr lang="en-US" altLang="ja-JP" sz="1800" dirty="0">
                <a:latin typeface="+mn-ea"/>
                <a:ea typeface="+mn-ea"/>
                <a:cs typeface="HG丸ｺﾞｼｯｸM-PRO"/>
              </a:rPr>
              <a:t>51</a:t>
            </a:r>
            <a:r>
              <a:rPr lang="ja-JP" altLang="en-US" sz="1800" dirty="0">
                <a:latin typeface="+mn-ea"/>
                <a:ea typeface="+mn-ea"/>
                <a:cs typeface="HG丸ｺﾞｼｯｸM-PRO"/>
              </a:rPr>
              <a:t>年</a:t>
            </a:r>
            <a:r>
              <a:rPr lang="en-US" altLang="ja-JP" sz="1800" dirty="0">
                <a:latin typeface="+mn-ea"/>
                <a:ea typeface="+mn-ea"/>
                <a:cs typeface="HG丸ｺﾞｼｯｸM-PRO"/>
              </a:rPr>
              <a:t>9</a:t>
            </a:r>
            <a:r>
              <a:rPr lang="ja-JP" altLang="en-US" sz="1800" dirty="0">
                <a:latin typeface="+mn-ea"/>
                <a:ea typeface="+mn-ea"/>
                <a:cs typeface="HG丸ｺﾞｼｯｸM-PRO"/>
              </a:rPr>
              <a:t>月 厚生事務次官通知</a:t>
            </a:r>
            <a:r>
              <a:rPr lang="en-US" altLang="ja-JP" sz="1800" dirty="0">
                <a:latin typeface="+mn-ea"/>
                <a:ea typeface="+mn-ea"/>
                <a:cs typeface="HG丸ｺﾞｼｯｸM-PRO"/>
              </a:rPr>
              <a:t>)</a:t>
            </a:r>
          </a:p>
        </p:txBody>
      </p:sp>
      <p:sp>
        <p:nvSpPr>
          <p:cNvPr id="26628" name="テキスト ボックス 4"/>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地方衛生研究所とは</a:t>
            </a:r>
          </a:p>
        </p:txBody>
      </p:sp>
      <p:sp>
        <p:nvSpPr>
          <p:cNvPr id="1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4</a:t>
            </a:fld>
            <a:endParaRPr lang="ja-JP" altLang="en-US" b="1" dirty="0">
              <a:latin typeface="Arial" charset="0"/>
              <a:ea typeface="Arial" charset="0"/>
              <a:cs typeface="Arial" charset="0"/>
            </a:endParaRPr>
          </a:p>
        </p:txBody>
      </p:sp>
      <p:sp>
        <p:nvSpPr>
          <p:cNvPr id="6" name="テキスト ボックス 5"/>
          <p:cNvSpPr txBox="1"/>
          <p:nvPr/>
        </p:nvSpPr>
        <p:spPr>
          <a:xfrm>
            <a:off x="315913" y="850469"/>
            <a:ext cx="6217891" cy="3631763"/>
          </a:xfrm>
          <a:prstGeom prst="rect">
            <a:avLst/>
          </a:prstGeom>
          <a:noFill/>
        </p:spPr>
        <p:txBody>
          <a:bodyPr wrap="square" rtlCol="0">
            <a:spAutoFit/>
          </a:bodyPr>
          <a:lstStyle/>
          <a:p>
            <a:pPr>
              <a:spcAft>
                <a:spcPts val="600"/>
              </a:spcAft>
            </a:pPr>
            <a:r>
              <a:rPr lang="en-US" altLang="ja-JP" sz="2000" dirty="0">
                <a:latin typeface="+mn-ea"/>
                <a:cs typeface="HG丸ｺﾞｼｯｸM-PRO"/>
              </a:rPr>
              <a:t>&lt;</a:t>
            </a:r>
            <a:r>
              <a:rPr lang="ja-JP" altLang="en-US" sz="2000" dirty="0">
                <a:latin typeface="+mn-ea"/>
                <a:cs typeface="HG丸ｺﾞｼｯｸM-PRO"/>
              </a:rPr>
              <a:t>設置の目的</a:t>
            </a:r>
            <a:r>
              <a:rPr lang="en-US" altLang="ja-JP" sz="2000" dirty="0">
                <a:latin typeface="+mn-ea"/>
                <a:cs typeface="HG丸ｺﾞｼｯｸM-PRO"/>
              </a:rPr>
              <a:t>&gt;</a:t>
            </a:r>
          </a:p>
          <a:p>
            <a:pPr marL="360000">
              <a:spcAft>
                <a:spcPts val="600"/>
              </a:spcAft>
            </a:pPr>
            <a:r>
              <a:rPr lang="ja-JP" altLang="en-US" sz="2000" dirty="0">
                <a:latin typeface="+mn-ea"/>
                <a:cs typeface="HG丸ｺﾞｼｯｸM-PRO"/>
              </a:rPr>
              <a:t>地方衛生研究所は、地域保健対策を効果的に推進し、公衆衛生の向上及び増進を図るため、都道府県又は指定都市における科学的かつ技術的中核として、関係行政部局、保健所等と緊密な連携の下に、</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・調査研究</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・試験検査</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・研修指導</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・公衆衛生情報等の収集、解析、提供</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を行うことを目的とする。</a:t>
            </a:r>
            <a:endParaRPr lang="en-US" altLang="ja-JP" sz="2000" dirty="0">
              <a:latin typeface="+mn-ea"/>
              <a:cs typeface="HG丸ｺﾞｼｯｸM-PRO"/>
            </a:endParaRPr>
          </a:p>
        </p:txBody>
      </p:sp>
      <p:sp>
        <p:nvSpPr>
          <p:cNvPr id="7" name="テキスト ボックス 6"/>
          <p:cNvSpPr txBox="1"/>
          <p:nvPr/>
        </p:nvSpPr>
        <p:spPr>
          <a:xfrm>
            <a:off x="315913" y="5476916"/>
            <a:ext cx="2483372" cy="923330"/>
          </a:xfrm>
          <a:prstGeom prst="rect">
            <a:avLst/>
          </a:prstGeom>
          <a:noFill/>
        </p:spPr>
        <p:txBody>
          <a:bodyPr wrap="none" rtlCol="0">
            <a:spAutoFit/>
          </a:bodyPr>
          <a:lstStyle/>
          <a:p>
            <a:r>
              <a:rPr kumimoji="1" lang="ja-JP" altLang="en-US" dirty="0"/>
              <a:t>各都道府県、政令市、</a:t>
            </a:r>
            <a:endParaRPr kumimoji="1" lang="en-US" altLang="ja-JP" dirty="0"/>
          </a:p>
          <a:p>
            <a:r>
              <a:rPr kumimoji="1" lang="ja-JP" altLang="en-US" dirty="0"/>
              <a:t>一部特別区及び中核市</a:t>
            </a:r>
            <a:endParaRPr kumimoji="1" lang="en-US" altLang="ja-JP" dirty="0"/>
          </a:p>
          <a:p>
            <a:r>
              <a:rPr kumimoji="1" lang="ja-JP" altLang="en-US" dirty="0"/>
              <a:t>全国に</a:t>
            </a:r>
            <a:r>
              <a:rPr kumimoji="1" lang="en-US" altLang="ja-JP" dirty="0"/>
              <a:t>82</a:t>
            </a:r>
            <a:r>
              <a:rPr kumimoji="1" lang="ja-JP" altLang="en-US" dirty="0"/>
              <a:t>機関</a:t>
            </a:r>
          </a:p>
        </p:txBody>
      </p:sp>
      <p:sp>
        <p:nvSpPr>
          <p:cNvPr id="18" name="テキスト ボックス 17"/>
          <p:cNvSpPr txBox="1"/>
          <p:nvPr/>
        </p:nvSpPr>
        <p:spPr>
          <a:xfrm>
            <a:off x="7933411" y="5761907"/>
            <a:ext cx="1210588" cy="584775"/>
          </a:xfrm>
          <a:prstGeom prst="rect">
            <a:avLst/>
          </a:prstGeom>
          <a:noFill/>
        </p:spPr>
        <p:txBody>
          <a:bodyPr wrap="none" rtlCol="0">
            <a:spAutoFit/>
          </a:bodyPr>
          <a:lstStyle/>
          <a:p>
            <a:r>
              <a:rPr kumimoji="1" lang="ja-JP" altLang="en-US" sz="1600" dirty="0">
                <a:latin typeface="+mn-ea"/>
                <a:ea typeface="+mn-ea"/>
                <a:cs typeface="HG丸ｺﾞｼｯｸM-PRO"/>
              </a:rPr>
              <a:t>都道府県別</a:t>
            </a:r>
            <a:endParaRPr kumimoji="1" lang="en-US" altLang="ja-JP" sz="1600" dirty="0">
              <a:latin typeface="+mn-ea"/>
              <a:ea typeface="+mn-ea"/>
              <a:cs typeface="HG丸ｺﾞｼｯｸM-PRO"/>
            </a:endParaRPr>
          </a:p>
          <a:p>
            <a:r>
              <a:rPr kumimoji="1" lang="ja-JP" altLang="en-US" sz="1600" dirty="0">
                <a:latin typeface="+mn-ea"/>
                <a:ea typeface="+mn-ea"/>
                <a:cs typeface="HG丸ｺﾞｼｯｸM-PRO"/>
              </a:rPr>
              <a:t>機関数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20400137-4379-A94D-9185-0962EB49901E}"/>
              </a:ext>
            </a:extLst>
          </p:cNvPr>
          <p:cNvSpPr txBox="1"/>
          <p:nvPr/>
        </p:nvSpPr>
        <p:spPr>
          <a:xfrm>
            <a:off x="565577" y="6248563"/>
            <a:ext cx="8217938" cy="584775"/>
          </a:xfrm>
          <a:prstGeom prst="rect">
            <a:avLst/>
          </a:prstGeom>
          <a:noFill/>
        </p:spPr>
        <p:txBody>
          <a:bodyPr wrap="square" rtlCol="0">
            <a:spAutoFit/>
          </a:bodyPr>
          <a:lstStyle/>
          <a:p>
            <a:r>
              <a:rPr kumimoji="1" lang="ja-JP" altLang="en-US" sz="1600" dirty="0">
                <a:latin typeface="+mn-ea"/>
                <a:ea typeface="+mn-ea"/>
              </a:rPr>
              <a:t>地方衛生研究所</a:t>
            </a:r>
            <a:endParaRPr kumimoji="1" lang="en-US" altLang="ja-JP" sz="1600" dirty="0">
              <a:latin typeface="+mn-ea"/>
              <a:ea typeface="+mn-ea"/>
            </a:endParaRPr>
          </a:p>
          <a:p>
            <a:r>
              <a:rPr kumimoji="1" lang="ja-JP" altLang="en-US" sz="1600" dirty="0">
                <a:latin typeface="+mn-ea"/>
                <a:ea typeface="+mn-ea"/>
              </a:rPr>
              <a:t>保健所（大阪市、堺市、東大阪市、</a:t>
            </a:r>
            <a:r>
              <a:rPr lang="ja-JP" altLang="en-US" sz="1600" dirty="0">
                <a:latin typeface="+mn-ea"/>
                <a:ea typeface="+mn-ea"/>
              </a:rPr>
              <a:t>高槻市、豊中市、枚方市、八尾市、寝屋川市、</a:t>
            </a:r>
            <a:r>
              <a:rPr kumimoji="1" lang="ja-JP" altLang="en-US" sz="1600" dirty="0">
                <a:latin typeface="+mn-ea"/>
                <a:ea typeface="+mn-ea"/>
              </a:rPr>
              <a:t>府内</a:t>
            </a:r>
            <a:r>
              <a:rPr kumimoji="1" lang="en-US" altLang="ja-JP" sz="1600" dirty="0">
                <a:latin typeface="+mn-ea"/>
                <a:ea typeface="+mn-ea"/>
              </a:rPr>
              <a:t>10</a:t>
            </a:r>
            <a:r>
              <a:rPr kumimoji="1" lang="ja-JP" altLang="en-US" sz="1600" dirty="0">
                <a:latin typeface="+mn-ea"/>
                <a:ea typeface="+mn-ea"/>
              </a:rPr>
              <a:t>箇所）</a:t>
            </a:r>
          </a:p>
        </p:txBody>
      </p:sp>
      <p:sp>
        <p:nvSpPr>
          <p:cNvPr id="60" name="角丸四角形 59"/>
          <p:cNvSpPr/>
          <p:nvPr/>
        </p:nvSpPr>
        <p:spPr>
          <a:xfrm>
            <a:off x="598516" y="3955551"/>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テキスト ボックス 4"/>
          <p:cNvSpPr txBox="1">
            <a:spLocks noChangeArrowheads="1"/>
          </p:cNvSpPr>
          <p:nvPr/>
        </p:nvSpPr>
        <p:spPr bwMode="auto">
          <a:xfrm>
            <a:off x="463233" y="200178"/>
            <a:ext cx="3781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保健所等との連携</a:t>
            </a:r>
          </a:p>
        </p:txBody>
      </p:sp>
      <p:sp>
        <p:nvSpPr>
          <p:cNvPr id="27"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5</a:t>
            </a:fld>
            <a:endParaRPr lang="ja-JP" altLang="en-US" b="1" dirty="0">
              <a:latin typeface="Arial" charset="0"/>
              <a:ea typeface="Arial" charset="0"/>
              <a:cs typeface="Arial" charset="0"/>
            </a:endParaRPr>
          </a:p>
        </p:txBody>
      </p:sp>
      <p:sp>
        <p:nvSpPr>
          <p:cNvPr id="13" name="テキスト ボックス 12"/>
          <p:cNvSpPr txBox="1"/>
          <p:nvPr/>
        </p:nvSpPr>
        <p:spPr>
          <a:xfrm>
            <a:off x="1840392" y="4734059"/>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地衛研</a:t>
            </a:r>
          </a:p>
        </p:txBody>
      </p:sp>
      <p:sp>
        <p:nvSpPr>
          <p:cNvPr id="14" name="テキスト ボックス 13"/>
          <p:cNvSpPr txBox="1"/>
          <p:nvPr/>
        </p:nvSpPr>
        <p:spPr>
          <a:xfrm>
            <a:off x="1840392" y="311075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保健所</a:t>
            </a:r>
          </a:p>
        </p:txBody>
      </p:sp>
      <p:sp>
        <p:nvSpPr>
          <p:cNvPr id="16" name="テキスト ボックス 15"/>
          <p:cNvSpPr txBox="1"/>
          <p:nvPr/>
        </p:nvSpPr>
        <p:spPr>
          <a:xfrm>
            <a:off x="1335035" y="1199580"/>
            <a:ext cx="2185214" cy="461665"/>
          </a:xfrm>
          <a:prstGeom prst="rect">
            <a:avLst/>
          </a:prstGeom>
          <a:solidFill>
            <a:schemeClr val="accent1">
              <a:lumMod val="75000"/>
            </a:schemeClr>
          </a:solidFill>
          <a:ln w="12700">
            <a:solidFill>
              <a:schemeClr val="tx1"/>
            </a:solidFill>
          </a:ln>
        </p:spPr>
        <p:txBody>
          <a:bodyPr wrap="none" rtlCol="0">
            <a:spAutoFit/>
          </a:bodyPr>
          <a:lstStyle/>
          <a:p>
            <a:r>
              <a:rPr lang="ja-JP" altLang="en-US" sz="2400" dirty="0">
                <a:solidFill>
                  <a:schemeClr val="bg1"/>
                </a:solidFill>
              </a:rPr>
              <a:t>病院・</a:t>
            </a:r>
            <a:r>
              <a:rPr kumimoji="1" lang="ja-JP" altLang="en-US" sz="2400" dirty="0">
                <a:solidFill>
                  <a:schemeClr val="bg1"/>
                </a:solidFill>
              </a:rPr>
              <a:t>飲食店等</a:t>
            </a:r>
          </a:p>
        </p:txBody>
      </p:sp>
      <p:cxnSp>
        <p:nvCxnSpPr>
          <p:cNvPr id="19" name="直線矢印コネクタ 18"/>
          <p:cNvCxnSpPr/>
          <p:nvPr/>
        </p:nvCxnSpPr>
        <p:spPr>
          <a:xfrm flipH="1" flipV="1">
            <a:off x="2525018" y="2093100"/>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61449" y="2348273"/>
            <a:ext cx="1223412" cy="369332"/>
          </a:xfrm>
          <a:prstGeom prst="rect">
            <a:avLst/>
          </a:prstGeom>
          <a:noFill/>
          <a:ln w="12700">
            <a:noFill/>
          </a:ln>
        </p:spPr>
        <p:txBody>
          <a:bodyPr wrap="none" rtlCol="0">
            <a:spAutoFit/>
          </a:bodyPr>
          <a:lstStyle/>
          <a:p>
            <a:r>
              <a:rPr kumimoji="1" lang="ja-JP" altLang="en-US" dirty="0"/>
              <a:t>検体</a:t>
            </a:r>
            <a:r>
              <a:rPr lang="ja-JP" altLang="en-US" dirty="0"/>
              <a:t>・情報</a:t>
            </a:r>
            <a:endParaRPr kumimoji="1" lang="ja-JP" altLang="en-US" dirty="0"/>
          </a:p>
        </p:txBody>
      </p:sp>
      <p:sp>
        <p:nvSpPr>
          <p:cNvPr id="49" name="テキスト ボックス 48"/>
          <p:cNvSpPr txBox="1"/>
          <p:nvPr/>
        </p:nvSpPr>
        <p:spPr>
          <a:xfrm>
            <a:off x="719157" y="3958696"/>
            <a:ext cx="1107996" cy="369332"/>
          </a:xfrm>
          <a:prstGeom prst="rect">
            <a:avLst/>
          </a:prstGeom>
          <a:noFill/>
          <a:ln w="12700">
            <a:noFill/>
          </a:ln>
        </p:spPr>
        <p:txBody>
          <a:bodyPr wrap="none" rtlCol="0">
            <a:spAutoFit/>
          </a:bodyPr>
          <a:lstStyle/>
          <a:p>
            <a:r>
              <a:rPr kumimoji="1" lang="ja-JP" altLang="en-US" dirty="0"/>
              <a:t>検査依頼</a:t>
            </a:r>
          </a:p>
        </p:txBody>
      </p:sp>
      <p:sp>
        <p:nvSpPr>
          <p:cNvPr id="51" name="テキスト ボックス 50"/>
          <p:cNvSpPr txBox="1"/>
          <p:nvPr/>
        </p:nvSpPr>
        <p:spPr>
          <a:xfrm>
            <a:off x="2930668" y="3955551"/>
            <a:ext cx="2146742" cy="369332"/>
          </a:xfrm>
          <a:prstGeom prst="rect">
            <a:avLst/>
          </a:prstGeom>
          <a:noFill/>
          <a:ln w="12700">
            <a:noFill/>
          </a:ln>
        </p:spPr>
        <p:txBody>
          <a:bodyPr wrap="none" rtlCol="0">
            <a:spAutoFit/>
          </a:bodyPr>
          <a:lstStyle/>
          <a:p>
            <a:r>
              <a:rPr kumimoji="1" lang="ja-JP" altLang="en-US" dirty="0"/>
              <a:t>結果通知・情報提供</a:t>
            </a:r>
          </a:p>
        </p:txBody>
      </p:sp>
      <p:cxnSp>
        <p:nvCxnSpPr>
          <p:cNvPr id="52" name="直線矢印コネクタ 51"/>
          <p:cNvCxnSpPr/>
          <p:nvPr/>
        </p:nvCxnSpPr>
        <p:spPr>
          <a:xfrm>
            <a:off x="2322008" y="2111936"/>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965049" y="2342799"/>
            <a:ext cx="1223412" cy="369332"/>
          </a:xfrm>
          <a:prstGeom prst="rect">
            <a:avLst/>
          </a:prstGeom>
          <a:noFill/>
          <a:ln w="12700">
            <a:noFill/>
          </a:ln>
        </p:spPr>
        <p:txBody>
          <a:bodyPr wrap="none" rtlCol="0">
            <a:spAutoFit/>
          </a:bodyPr>
          <a:lstStyle/>
          <a:p>
            <a:r>
              <a:rPr lang="ja-JP" altLang="en-US" dirty="0"/>
              <a:t>指導・処分</a:t>
            </a:r>
            <a:endParaRPr kumimoji="1" lang="ja-JP" altLang="en-US" dirty="0"/>
          </a:p>
        </p:txBody>
      </p:sp>
      <p:sp>
        <p:nvSpPr>
          <p:cNvPr id="63" name="角丸四角形 62"/>
          <p:cNvSpPr/>
          <p:nvPr/>
        </p:nvSpPr>
        <p:spPr>
          <a:xfrm>
            <a:off x="2890796" y="3958696"/>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4" name="角丸四角形 63"/>
          <p:cNvSpPr/>
          <p:nvPr/>
        </p:nvSpPr>
        <p:spPr>
          <a:xfrm>
            <a:off x="565983" y="2342799"/>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5" name="角丸四角形 64"/>
          <p:cNvSpPr/>
          <p:nvPr/>
        </p:nvSpPr>
        <p:spPr>
          <a:xfrm>
            <a:off x="2885158" y="2336538"/>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6" name="テキスト ボックス 65"/>
          <p:cNvSpPr txBox="1"/>
          <p:nvPr/>
        </p:nvSpPr>
        <p:spPr>
          <a:xfrm>
            <a:off x="1110846" y="1712235"/>
            <a:ext cx="3986989" cy="369332"/>
          </a:xfrm>
          <a:prstGeom prst="rect">
            <a:avLst/>
          </a:prstGeom>
          <a:noFill/>
          <a:ln w="12700">
            <a:noFill/>
          </a:ln>
        </p:spPr>
        <p:txBody>
          <a:bodyPr wrap="none" rtlCol="0">
            <a:spAutoFit/>
          </a:bodyPr>
          <a:lstStyle/>
          <a:p>
            <a:r>
              <a:rPr kumimoji="1" lang="ja-JP" altLang="en-US" dirty="0"/>
              <a:t>感染症・食中毒に係る検査、収去検査</a:t>
            </a:r>
          </a:p>
        </p:txBody>
      </p:sp>
      <p:cxnSp>
        <p:nvCxnSpPr>
          <p:cNvPr id="24" name="直線矢印コネクタ 23"/>
          <p:cNvCxnSpPr/>
          <p:nvPr/>
        </p:nvCxnSpPr>
        <p:spPr>
          <a:xfrm flipH="1" flipV="1">
            <a:off x="2523539" y="3725551"/>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320529" y="3744387"/>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468414" y="3085814"/>
            <a:ext cx="2239716" cy="461665"/>
          </a:xfrm>
          <a:prstGeom prst="rect">
            <a:avLst/>
          </a:prstGeom>
          <a:noFill/>
        </p:spPr>
        <p:txBody>
          <a:bodyPr wrap="none" rtlCol="0">
            <a:spAutoFit/>
          </a:bodyPr>
          <a:lstStyle/>
          <a:p>
            <a:r>
              <a:rPr lang="en-US" altLang="ja-JP" sz="2400" dirty="0">
                <a:latin typeface="+mn-ea"/>
                <a:ea typeface="+mn-ea"/>
              </a:rPr>
              <a:t>[</a:t>
            </a:r>
            <a:r>
              <a:rPr lang="ja-JP" altLang="en-US" sz="2400" dirty="0">
                <a:latin typeface="+mn-ea"/>
                <a:ea typeface="+mn-ea"/>
              </a:rPr>
              <a:t>関係行政部局</a:t>
            </a:r>
            <a:r>
              <a:rPr lang="en-US" altLang="ja-JP" sz="2400" dirty="0">
                <a:latin typeface="+mn-ea"/>
                <a:ea typeface="+mn-ea"/>
              </a:rPr>
              <a:t>]</a:t>
            </a:r>
            <a:endParaRPr kumimoji="1" lang="ja-JP" altLang="en-US" sz="2400" dirty="0">
              <a:latin typeface="+mn-ea"/>
              <a:ea typeface="+mn-ea"/>
            </a:endParaRPr>
          </a:p>
        </p:txBody>
      </p:sp>
      <p:cxnSp>
        <p:nvCxnSpPr>
          <p:cNvPr id="28" name="直線矢印コネクタ 27"/>
          <p:cNvCxnSpPr/>
          <p:nvPr/>
        </p:nvCxnSpPr>
        <p:spPr>
          <a:xfrm flipV="1">
            <a:off x="3068849" y="3241427"/>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3068849" y="3439942"/>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43F162F6-4CA5-4646-AE2D-EC9A0BFC4AE6}"/>
              </a:ext>
            </a:extLst>
          </p:cNvPr>
          <p:cNvPicPr>
            <a:picLocks noChangeAspect="1"/>
          </p:cNvPicPr>
          <p:nvPr/>
        </p:nvPicPr>
        <p:blipFill>
          <a:blip r:embed="rId2"/>
          <a:stretch>
            <a:fillRect/>
          </a:stretch>
        </p:blipFill>
        <p:spPr>
          <a:xfrm>
            <a:off x="394655" y="6597777"/>
            <a:ext cx="171868" cy="171868"/>
          </a:xfrm>
          <a:prstGeom prst="rect">
            <a:avLst/>
          </a:prstGeom>
        </p:spPr>
      </p:pic>
      <p:pic>
        <p:nvPicPr>
          <p:cNvPr id="33" name="図 32">
            <a:extLst>
              <a:ext uri="{FF2B5EF4-FFF2-40B4-BE49-F238E27FC236}">
                <a16:creationId xmlns:a16="http://schemas.microsoft.com/office/drawing/2014/main" id="{E6340CC1-50E7-3645-9E99-DA354922105C}"/>
              </a:ext>
            </a:extLst>
          </p:cNvPr>
          <p:cNvPicPr>
            <a:picLocks noChangeAspect="1"/>
          </p:cNvPicPr>
          <p:nvPr/>
        </p:nvPicPr>
        <p:blipFill>
          <a:blip r:embed="rId3"/>
          <a:stretch>
            <a:fillRect/>
          </a:stretch>
        </p:blipFill>
        <p:spPr>
          <a:xfrm>
            <a:off x="394439" y="6376734"/>
            <a:ext cx="171138" cy="171138"/>
          </a:xfrm>
          <a:prstGeom prst="rect">
            <a:avLst/>
          </a:prstGeom>
        </p:spPr>
      </p:pic>
      <p:pic>
        <p:nvPicPr>
          <p:cNvPr id="12" name="図 11">
            <a:extLst>
              <a:ext uri="{FF2B5EF4-FFF2-40B4-BE49-F238E27FC236}">
                <a16:creationId xmlns:a16="http://schemas.microsoft.com/office/drawing/2014/main" id="{FA227701-597C-4C44-B32F-8D22BE60EC35}"/>
              </a:ext>
            </a:extLst>
          </p:cNvPr>
          <p:cNvPicPr>
            <a:picLocks noChangeAspect="1"/>
          </p:cNvPicPr>
          <p:nvPr/>
        </p:nvPicPr>
        <p:blipFill>
          <a:blip r:embed="rId4"/>
          <a:stretch>
            <a:fillRect/>
          </a:stretch>
        </p:blipFill>
        <p:spPr>
          <a:xfrm>
            <a:off x="4544536" y="96233"/>
            <a:ext cx="4359440" cy="62903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6</a:t>
            </a:fld>
            <a:endParaRPr kumimoji="1" lang="ja-JP" altLang="en-US" b="1" dirty="0">
              <a:latin typeface="Arial" charset="0"/>
              <a:ea typeface="Arial" charset="0"/>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174832479"/>
              </p:ext>
            </p:extLst>
          </p:nvPr>
        </p:nvGraphicFramePr>
        <p:xfrm>
          <a:off x="379389" y="1492016"/>
          <a:ext cx="5790592" cy="4651332"/>
        </p:xfrm>
        <a:graphic>
          <a:graphicData uri="http://schemas.openxmlformats.org/drawingml/2006/table">
            <a:tbl>
              <a:tblPr firstRow="1" bandRow="1">
                <a:tableStyleId>{616DA210-FB5B-4158-B5E0-FEB733F419BA}</a:tableStyleId>
              </a:tblPr>
              <a:tblGrid>
                <a:gridCol w="911066">
                  <a:extLst>
                    <a:ext uri="{9D8B030D-6E8A-4147-A177-3AD203B41FA5}">
                      <a16:colId xmlns:a16="http://schemas.microsoft.com/office/drawing/2014/main" val="20000"/>
                    </a:ext>
                  </a:extLst>
                </a:gridCol>
                <a:gridCol w="2313636">
                  <a:extLst>
                    <a:ext uri="{9D8B030D-6E8A-4147-A177-3AD203B41FA5}">
                      <a16:colId xmlns:a16="http://schemas.microsoft.com/office/drawing/2014/main" val="20001"/>
                    </a:ext>
                  </a:extLst>
                </a:gridCol>
                <a:gridCol w="2565890">
                  <a:extLst>
                    <a:ext uri="{9D8B030D-6E8A-4147-A177-3AD203B41FA5}">
                      <a16:colId xmlns:a16="http://schemas.microsoft.com/office/drawing/2014/main" val="20002"/>
                    </a:ext>
                  </a:extLst>
                </a:gridCol>
              </a:tblGrid>
              <a:tr h="635886">
                <a:tc>
                  <a:txBody>
                    <a:bodyPr/>
                    <a:lstStyle/>
                    <a:p>
                      <a:pPr algn="ct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dirty="0"/>
                        <a:t>森ノ宮センター</a:t>
                      </a:r>
                    </a:p>
                  </a:txBody>
                  <a:tcPr anchor="ctr"/>
                </a:tc>
                <a:tc>
                  <a:txBody>
                    <a:bodyPr/>
                    <a:lstStyle/>
                    <a:p>
                      <a:pPr algn="ctr"/>
                      <a:r>
                        <a:rPr kumimoji="1" lang="ja-JP" altLang="en-US" dirty="0"/>
                        <a:t>天王寺センター</a:t>
                      </a:r>
                    </a:p>
                  </a:txBody>
                  <a:tcPr anchor="ctr"/>
                </a:tc>
                <a:extLst>
                  <a:ext uri="{0D108BD9-81ED-4DB2-BD59-A6C34878D82A}">
                    <a16:rowId xmlns:a16="http://schemas.microsoft.com/office/drawing/2014/main" val="10000"/>
                  </a:ext>
                </a:extLst>
              </a:tr>
              <a:tr h="551303">
                <a:tc>
                  <a:txBody>
                    <a:bodyPr/>
                    <a:lstStyle/>
                    <a:p>
                      <a:pPr algn="ctr"/>
                      <a:r>
                        <a:rPr kumimoji="1" lang="ja-JP" altLang="en-US" sz="1400" dirty="0">
                          <a:latin typeface="+mn-ea"/>
                          <a:ea typeface="+mn-ea"/>
                        </a:rPr>
                        <a:t>前身</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a:latin typeface="+mn-ea"/>
                          <a:ea typeface="+mn-ea"/>
                        </a:rPr>
                        <a:t>大阪府立公衆衛生研究所</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a:latin typeface="+mn-ea"/>
                          <a:ea typeface="+mn-ea"/>
                        </a:rPr>
                        <a:t>大阪市立環境科学研究所</a:t>
                      </a:r>
                      <a:endParaRPr kumimoji="1" lang="ja-JP" altLang="en-US"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1"/>
                  </a:ext>
                </a:extLst>
              </a:tr>
              <a:tr h="551303">
                <a:tc>
                  <a:txBody>
                    <a:bodyPr/>
                    <a:lstStyle/>
                    <a:p>
                      <a:pPr algn="ctr"/>
                      <a:r>
                        <a:rPr kumimoji="1" lang="ja-JP" altLang="en-US" sz="1400" dirty="0">
                          <a:latin typeface="+mn-ea"/>
                          <a:ea typeface="+mn-ea"/>
                          <a:cs typeface="メイリオ" panose="020B0604030504040204" pitchFamily="50" charset="-128"/>
                        </a:rPr>
                        <a:t>所在地</a:t>
                      </a: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大阪市東成区中道</a:t>
                      </a:r>
                      <a:r>
                        <a:rPr kumimoji="1" lang="en-US" altLang="ja-JP" sz="1400" dirty="0">
                          <a:latin typeface="+mn-ea"/>
                          <a:ea typeface="+mn-ea"/>
                        </a:rPr>
                        <a:t>1</a:t>
                      </a:r>
                      <a:r>
                        <a:rPr kumimoji="1" lang="ja-JP" altLang="en-US" sz="1400" dirty="0">
                          <a:latin typeface="+mn-ea"/>
                          <a:ea typeface="+mn-ea"/>
                        </a:rPr>
                        <a:t>－</a:t>
                      </a:r>
                      <a:r>
                        <a:rPr kumimoji="1" lang="en-US" altLang="ja-JP" sz="1400" dirty="0">
                          <a:latin typeface="+mn-ea"/>
                          <a:ea typeface="+mn-ea"/>
                        </a:rPr>
                        <a:t>3</a:t>
                      </a:r>
                      <a:r>
                        <a:rPr kumimoji="1" lang="ja-JP" altLang="en-US" sz="1400" dirty="0">
                          <a:latin typeface="+mn-ea"/>
                          <a:ea typeface="+mn-ea"/>
                        </a:rPr>
                        <a:t>－</a:t>
                      </a:r>
                      <a:r>
                        <a:rPr kumimoji="1" lang="en-US" altLang="ja-JP" sz="1400" dirty="0">
                          <a:latin typeface="+mn-ea"/>
                          <a:ea typeface="+mn-ea"/>
                        </a:rPr>
                        <a:t>69</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大阪市天王寺区東上町</a:t>
                      </a:r>
                      <a:r>
                        <a:rPr kumimoji="1" lang="en-US" altLang="ja-JP" sz="1400" dirty="0">
                          <a:latin typeface="+mn-ea"/>
                          <a:ea typeface="+mn-ea"/>
                        </a:rPr>
                        <a:t>8</a:t>
                      </a:r>
                      <a:r>
                        <a:rPr kumimoji="1" lang="ja-JP" altLang="en-US" sz="1400" dirty="0">
                          <a:latin typeface="+mn-ea"/>
                          <a:ea typeface="+mn-ea"/>
                        </a:rPr>
                        <a:t>－</a:t>
                      </a:r>
                      <a:r>
                        <a:rPr kumimoji="1" lang="en-US" altLang="ja-JP" sz="1400" dirty="0">
                          <a:latin typeface="+mn-ea"/>
                          <a:ea typeface="+mn-ea"/>
                        </a:rPr>
                        <a:t>34</a:t>
                      </a:r>
                      <a:endParaRPr kumimoji="1" lang="ja-JP" altLang="en-US"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2"/>
                  </a:ext>
                </a:extLst>
              </a:tr>
              <a:tr h="551303">
                <a:tc>
                  <a:txBody>
                    <a:bodyPr/>
                    <a:lstStyle/>
                    <a:p>
                      <a:pPr algn="ctr"/>
                      <a:r>
                        <a:rPr kumimoji="1" lang="ja-JP" altLang="en-US" sz="1400" dirty="0">
                          <a:latin typeface="+mn-ea"/>
                          <a:ea typeface="+mn-ea"/>
                          <a:cs typeface="メイリオ" panose="020B0604030504040204" pitchFamily="50" charset="-128"/>
                        </a:rPr>
                        <a:t>最寄駅</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森ノ宮（</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a:t>
                      </a:r>
                      <a:r>
                        <a:rPr kumimoji="1" lang="en-US" altLang="ja-JP" sz="1400" dirty="0">
                          <a:latin typeface="+mn-ea"/>
                          <a:ea typeface="+mn-ea"/>
                          <a:cs typeface="メイリオ" panose="020B0604030504040204" pitchFamily="50" charset="-128"/>
                        </a:rPr>
                        <a:t>Osaka Metro</a:t>
                      </a:r>
                      <a:r>
                        <a:rPr kumimoji="1" lang="ja-JP" altLang="en-US" sz="1400" dirty="0">
                          <a:latin typeface="+mn-ea"/>
                          <a:ea typeface="+mn-ea"/>
                          <a:cs typeface="メイリオ" panose="020B0604030504040204" pitchFamily="50" charset="-128"/>
                        </a:rPr>
                        <a:t>）</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鶴橋（</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a:t>
                      </a:r>
                      <a:r>
                        <a:rPr kumimoji="1" lang="en-US" altLang="ja-JP" sz="1400" dirty="0">
                          <a:latin typeface="+mn-ea"/>
                          <a:ea typeface="+mn-ea"/>
                          <a:cs typeface="メイリオ" panose="020B0604030504040204" pitchFamily="50" charset="-128"/>
                        </a:rPr>
                        <a:t>Osaka Metro</a:t>
                      </a:r>
                      <a:r>
                        <a:rPr kumimoji="1" lang="ja-JP" altLang="en-US" sz="1400" dirty="0">
                          <a:latin typeface="+mn-ea"/>
                          <a:ea typeface="+mn-ea"/>
                          <a:cs typeface="メイリオ" panose="020B0604030504040204" pitchFamily="50" charset="-128"/>
                        </a:rPr>
                        <a:t>、近鉄）</a:t>
                      </a:r>
                      <a:endParaRPr kumimoji="1" lang="en-US" altLang="ja-JP"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3"/>
                  </a:ext>
                </a:extLst>
              </a:tr>
              <a:tr h="2361537">
                <a:tc>
                  <a:txBody>
                    <a:bodyPr/>
                    <a:lstStyle/>
                    <a:p>
                      <a:pPr algn="ctr"/>
                      <a:r>
                        <a:rPr kumimoji="1" lang="ja-JP" altLang="en-US" sz="1400" dirty="0">
                          <a:latin typeface="+mn-ea"/>
                          <a:ea typeface="+mn-ea"/>
                        </a:rPr>
                        <a:t>施設概要</a:t>
                      </a:r>
                      <a:endParaRPr kumimoji="1" lang="en-US" altLang="ja-JP" sz="1400" dirty="0">
                        <a:latin typeface="+mn-ea"/>
                        <a:ea typeface="+mn-ea"/>
                        <a:cs typeface="メイリオ" panose="020B0604030504040204" pitchFamily="50" charset="-128"/>
                      </a:endParaRPr>
                    </a:p>
                  </a:txBody>
                  <a:tcPr marL="78191" marR="78191" marT="39095" marB="39095" anchor="ctr"/>
                </a:tc>
                <a:tc>
                  <a:txBody>
                    <a:bodyPr/>
                    <a:lstStyle/>
                    <a:p>
                      <a:pPr algn="l"/>
                      <a:r>
                        <a:rPr kumimoji="1" lang="en-US" altLang="ja-JP" sz="1400" dirty="0">
                          <a:latin typeface="+mn-ea"/>
                          <a:ea typeface="+mn-ea"/>
                        </a:rPr>
                        <a:t>1959</a:t>
                      </a:r>
                      <a:r>
                        <a:rPr kumimoji="1" lang="ja-JP" altLang="en-US" sz="1400" dirty="0">
                          <a:latin typeface="+mn-ea"/>
                          <a:ea typeface="+mn-ea"/>
                        </a:rPr>
                        <a:t>年（</a:t>
                      </a:r>
                      <a:r>
                        <a:rPr kumimoji="1" lang="en-US" altLang="ja-JP" sz="1400" dirty="0">
                          <a:latin typeface="+mn-ea"/>
                          <a:ea typeface="+mn-ea"/>
                        </a:rPr>
                        <a:t>S34</a:t>
                      </a:r>
                      <a:r>
                        <a:rPr kumimoji="1" lang="ja-JP" altLang="en-US" sz="1400" dirty="0">
                          <a:latin typeface="+mn-ea"/>
                          <a:ea typeface="+mn-ea"/>
                        </a:rPr>
                        <a:t>）竣工</a:t>
                      </a:r>
                      <a:r>
                        <a:rPr kumimoji="1" lang="en-US" altLang="ja-JP" sz="1400" dirty="0">
                          <a:latin typeface="+mn-ea"/>
                          <a:ea typeface="+mn-ea"/>
                        </a:rPr>
                        <a:t>【</a:t>
                      </a:r>
                      <a:r>
                        <a:rPr kumimoji="1" lang="ja-JP" altLang="en-US" sz="1400" dirty="0">
                          <a:latin typeface="+mn-ea"/>
                          <a:ea typeface="+mn-ea"/>
                        </a:rPr>
                        <a:t>築</a:t>
                      </a:r>
                      <a:r>
                        <a:rPr kumimoji="1" lang="en-US" altLang="ja-JP" sz="1400" dirty="0">
                          <a:latin typeface="+mn-ea"/>
                          <a:ea typeface="+mn-ea"/>
                        </a:rPr>
                        <a:t>60</a:t>
                      </a:r>
                      <a:r>
                        <a:rPr kumimoji="1" lang="ja-JP" altLang="en-US" sz="1400" dirty="0">
                          <a:latin typeface="+mn-ea"/>
                          <a:ea typeface="+mn-ea"/>
                        </a:rPr>
                        <a:t>年</a:t>
                      </a:r>
                      <a:r>
                        <a:rPr kumimoji="1" lang="en-US" altLang="ja-JP" sz="1400" dirty="0">
                          <a:latin typeface="+mn-ea"/>
                          <a:ea typeface="+mn-ea"/>
                        </a:rPr>
                        <a:t>】</a:t>
                      </a:r>
                    </a:p>
                    <a:p>
                      <a:pPr algn="l"/>
                      <a:r>
                        <a:rPr kumimoji="1" lang="ja-JP" altLang="en-US" sz="1400" dirty="0">
                          <a:latin typeface="+mn-ea"/>
                          <a:ea typeface="+mn-ea"/>
                        </a:rPr>
                        <a:t>本館</a:t>
                      </a:r>
                      <a:r>
                        <a:rPr kumimoji="1" lang="en-US" altLang="ja-JP" sz="1400" dirty="0">
                          <a:latin typeface="+mn-ea"/>
                          <a:ea typeface="+mn-ea"/>
                        </a:rPr>
                        <a:t>4</a:t>
                      </a:r>
                      <a:r>
                        <a:rPr kumimoji="1" lang="ja-JP" altLang="en-US" sz="1400" dirty="0">
                          <a:latin typeface="+mn-ea"/>
                          <a:ea typeface="+mn-ea"/>
                        </a:rPr>
                        <a:t>階　別館</a:t>
                      </a:r>
                      <a:r>
                        <a:rPr kumimoji="1" lang="en-US" altLang="ja-JP" sz="1400" dirty="0">
                          <a:latin typeface="+mn-ea"/>
                          <a:ea typeface="+mn-ea"/>
                        </a:rPr>
                        <a:t>6</a:t>
                      </a:r>
                      <a:r>
                        <a:rPr kumimoji="1" lang="ja-JP" altLang="en-US" sz="1400" dirty="0">
                          <a:latin typeface="+mn-ea"/>
                          <a:ea typeface="+mn-ea"/>
                        </a:rPr>
                        <a:t>階</a:t>
                      </a:r>
                      <a:endParaRPr kumimoji="1" lang="en-US" altLang="ja-JP" sz="1400" dirty="0">
                        <a:latin typeface="+mn-ea"/>
                        <a:ea typeface="+mn-ea"/>
                      </a:endParaRPr>
                    </a:p>
                    <a:p>
                      <a:pPr algn="l"/>
                      <a:r>
                        <a:rPr kumimoji="1" lang="ja-JP" altLang="en-US" sz="1400" dirty="0">
                          <a:latin typeface="+mn-ea"/>
                          <a:ea typeface="+mn-ea"/>
                        </a:rPr>
                        <a:t>　敷地面積：</a:t>
                      </a:r>
                      <a:r>
                        <a:rPr kumimoji="1" lang="en-US" altLang="ja-JP" sz="1400" dirty="0">
                          <a:latin typeface="+mn-ea"/>
                          <a:ea typeface="+mn-ea"/>
                        </a:rPr>
                        <a:t>5,791</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　延床面積：</a:t>
                      </a:r>
                      <a:r>
                        <a:rPr kumimoji="1" lang="en-US" altLang="ja-JP" sz="1400" dirty="0">
                          <a:latin typeface="+mn-ea"/>
                          <a:ea typeface="+mn-ea"/>
                        </a:rPr>
                        <a:t>11,571</a:t>
                      </a:r>
                      <a:r>
                        <a:rPr kumimoji="1" lang="ja-JP" altLang="en-US" sz="1400" dirty="0">
                          <a:latin typeface="+mn-ea"/>
                          <a:ea typeface="+mn-ea"/>
                        </a:rPr>
                        <a:t>㎡</a:t>
                      </a:r>
                      <a:endParaRPr kumimoji="1" lang="en-US" altLang="ja-JP" sz="1400" dirty="0">
                        <a:latin typeface="+mn-ea"/>
                        <a:ea typeface="+mn-ea"/>
                      </a:endParaRPr>
                    </a:p>
                  </a:txBody>
                  <a:tcPr marL="78191" marR="78191" marT="39095" marB="39095" anchor="ctr"/>
                </a:tc>
                <a:tc>
                  <a:txBody>
                    <a:bodyPr/>
                    <a:lstStyle/>
                    <a:p>
                      <a:pPr algn="l"/>
                      <a:r>
                        <a:rPr kumimoji="1" lang="en-US" altLang="ja-JP" sz="1400" dirty="0">
                          <a:latin typeface="+mn-ea"/>
                          <a:ea typeface="+mn-ea"/>
                        </a:rPr>
                        <a:t>1974</a:t>
                      </a:r>
                      <a:r>
                        <a:rPr kumimoji="1" lang="ja-JP" altLang="en-US" sz="1400" dirty="0">
                          <a:latin typeface="+mn-ea"/>
                          <a:ea typeface="+mn-ea"/>
                        </a:rPr>
                        <a:t>年（</a:t>
                      </a:r>
                      <a:r>
                        <a:rPr kumimoji="1" lang="en-US" altLang="ja-JP" sz="1400" dirty="0">
                          <a:latin typeface="+mn-ea"/>
                          <a:ea typeface="+mn-ea"/>
                        </a:rPr>
                        <a:t>S49</a:t>
                      </a:r>
                      <a:r>
                        <a:rPr kumimoji="1" lang="ja-JP" altLang="en-US" sz="1400" dirty="0">
                          <a:latin typeface="+mn-ea"/>
                          <a:ea typeface="+mn-ea"/>
                        </a:rPr>
                        <a:t>）竣工</a:t>
                      </a:r>
                      <a:r>
                        <a:rPr kumimoji="1" lang="en-US" altLang="ja-JP" sz="1400" dirty="0">
                          <a:latin typeface="+mn-ea"/>
                          <a:ea typeface="+mn-ea"/>
                        </a:rPr>
                        <a:t>【</a:t>
                      </a:r>
                      <a:r>
                        <a:rPr kumimoji="1" lang="ja-JP" altLang="en-US" sz="1400" dirty="0">
                          <a:latin typeface="+mn-ea"/>
                          <a:ea typeface="+mn-ea"/>
                        </a:rPr>
                        <a:t>築</a:t>
                      </a:r>
                      <a:r>
                        <a:rPr kumimoji="1" lang="en-US" altLang="ja-JP" sz="1400" dirty="0">
                          <a:latin typeface="+mn-ea"/>
                          <a:ea typeface="+mn-ea"/>
                        </a:rPr>
                        <a:t>45</a:t>
                      </a:r>
                      <a:r>
                        <a:rPr kumimoji="1" lang="ja-JP" altLang="en-US" sz="1400" dirty="0">
                          <a:latin typeface="+mn-ea"/>
                          <a:ea typeface="+mn-ea"/>
                        </a:rPr>
                        <a:t>年</a:t>
                      </a:r>
                      <a:r>
                        <a:rPr kumimoji="1" lang="en-US" altLang="ja-JP" sz="1400" dirty="0">
                          <a:latin typeface="+mn-ea"/>
                          <a:ea typeface="+mn-ea"/>
                        </a:rPr>
                        <a:t>】</a:t>
                      </a:r>
                    </a:p>
                    <a:p>
                      <a:pPr algn="l"/>
                      <a:r>
                        <a:rPr kumimoji="1" lang="ja-JP" altLang="en-US" sz="1400" dirty="0">
                          <a:latin typeface="+mn-ea"/>
                          <a:ea typeface="+mn-ea"/>
                        </a:rPr>
                        <a:t>本館</a:t>
                      </a:r>
                      <a:r>
                        <a:rPr kumimoji="1" lang="en-US" altLang="ja-JP" sz="1400" dirty="0">
                          <a:latin typeface="+mn-ea"/>
                          <a:ea typeface="+mn-ea"/>
                        </a:rPr>
                        <a:t>9</a:t>
                      </a:r>
                      <a:r>
                        <a:rPr kumimoji="1" lang="ja-JP" altLang="en-US" sz="1400" dirty="0">
                          <a:latin typeface="+mn-ea"/>
                          <a:ea typeface="+mn-ea"/>
                        </a:rPr>
                        <a:t>階　別館</a:t>
                      </a:r>
                      <a:r>
                        <a:rPr kumimoji="1" lang="en-US" altLang="ja-JP" sz="1400" dirty="0">
                          <a:latin typeface="+mn-ea"/>
                          <a:ea typeface="+mn-ea"/>
                        </a:rPr>
                        <a:t>3</a:t>
                      </a:r>
                      <a:r>
                        <a:rPr kumimoji="1" lang="ja-JP" altLang="en-US" sz="1400" dirty="0">
                          <a:latin typeface="+mn-ea"/>
                          <a:ea typeface="+mn-ea"/>
                        </a:rPr>
                        <a:t>階</a:t>
                      </a:r>
                      <a:endParaRPr kumimoji="1" lang="en-US" altLang="ja-JP" sz="1400" dirty="0">
                        <a:latin typeface="+mn-ea"/>
                        <a:ea typeface="+mn-ea"/>
                      </a:endParaRPr>
                    </a:p>
                    <a:p>
                      <a:pPr algn="l"/>
                      <a:r>
                        <a:rPr kumimoji="1" lang="ja-JP" altLang="en-US" sz="1400" dirty="0">
                          <a:latin typeface="+mn-ea"/>
                          <a:ea typeface="+mn-ea"/>
                        </a:rPr>
                        <a:t>　敷地面積：</a:t>
                      </a:r>
                      <a:r>
                        <a:rPr kumimoji="1" lang="en-US" altLang="ja-JP" sz="1400" dirty="0">
                          <a:latin typeface="+mn-ea"/>
                          <a:ea typeface="+mn-ea"/>
                        </a:rPr>
                        <a:t>5,477</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　延床面積：</a:t>
                      </a:r>
                      <a:r>
                        <a:rPr kumimoji="1" lang="en-US" altLang="ja-JP" sz="1400" dirty="0">
                          <a:latin typeface="+mn-ea"/>
                          <a:ea typeface="+mn-ea"/>
                        </a:rPr>
                        <a:t>9,615</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（大阪市立環境科学研究センターを含む）</a:t>
                      </a:r>
                      <a:endParaRPr kumimoji="1" lang="en-US" altLang="ja-JP" sz="1400" dirty="0">
                        <a:latin typeface="+mn-ea"/>
                        <a:ea typeface="+mn-ea"/>
                      </a:endParaRPr>
                    </a:p>
                  </a:txBody>
                  <a:tcPr marL="78191" marR="78191" marT="39095" marB="39095" anchor="ctr"/>
                </a:tc>
                <a:extLst>
                  <a:ext uri="{0D108BD9-81ED-4DB2-BD59-A6C34878D82A}">
                    <a16:rowId xmlns:a16="http://schemas.microsoft.com/office/drawing/2014/main" val="10004"/>
                  </a:ext>
                </a:extLst>
              </a:tr>
            </a:tbl>
          </a:graphicData>
        </a:graphic>
      </p:graphicFrame>
      <p:sp>
        <p:nvSpPr>
          <p:cNvPr id="21" name="タイトル 1"/>
          <p:cNvSpPr txBox="1">
            <a:spLocks/>
          </p:cNvSpPr>
          <p:nvPr/>
        </p:nvSpPr>
        <p:spPr bwMode="auto">
          <a:xfrm>
            <a:off x="379389" y="803581"/>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施設概要</a:t>
            </a:r>
          </a:p>
        </p:txBody>
      </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pic>
        <p:nvPicPr>
          <p:cNvPr id="6" name="図 5">
            <a:extLst>
              <a:ext uri="{FF2B5EF4-FFF2-40B4-BE49-F238E27FC236}">
                <a16:creationId xmlns:a16="http://schemas.microsoft.com/office/drawing/2014/main" id="{6858978B-171F-754A-8055-E0D4E5FA7E3A}"/>
              </a:ext>
            </a:extLst>
          </p:cNvPr>
          <p:cNvPicPr>
            <a:picLocks noChangeAspect="1"/>
          </p:cNvPicPr>
          <p:nvPr/>
        </p:nvPicPr>
        <p:blipFill>
          <a:blip r:embed="rId2"/>
          <a:stretch>
            <a:fillRect/>
          </a:stretch>
        </p:blipFill>
        <p:spPr>
          <a:xfrm>
            <a:off x="6421675" y="1492016"/>
            <a:ext cx="2422258" cy="4651332"/>
          </a:xfrm>
          <a:prstGeom prst="rect">
            <a:avLst/>
          </a:prstGeom>
        </p:spPr>
      </p:pic>
    </p:spTree>
    <p:extLst>
      <p:ext uri="{BB962C8B-B14F-4D97-AF65-F5344CB8AC3E}">
        <p14:creationId xmlns:p14="http://schemas.microsoft.com/office/powerpoint/2010/main" val="3570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テキスト ボックス 17"/>
          <p:cNvSpPr txBox="1">
            <a:spLocks noChangeArrowheads="1"/>
          </p:cNvSpPr>
          <p:nvPr/>
        </p:nvSpPr>
        <p:spPr bwMode="auto">
          <a:xfrm>
            <a:off x="358707" y="825017"/>
            <a:ext cx="3384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solidFill>
                  <a:srgbClr val="000000"/>
                </a:solidFill>
                <a:latin typeface="+mn-ea"/>
                <a:ea typeface="+mn-ea"/>
                <a:cs typeface="HG丸ｺﾞｼｯｸM-PRO"/>
              </a:rPr>
              <a:t>役員及び組織体制</a:t>
            </a:r>
          </a:p>
        </p:txBody>
      </p:sp>
      <p:sp>
        <p:nvSpPr>
          <p:cNvPr id="15" name="スライド番号プレースホルダー 14"/>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7</a:t>
            </a:fld>
            <a:endParaRPr lang="ja-JP" altLang="en-US" sz="1200" b="1" dirty="0">
              <a:latin typeface="Arial" charset="0"/>
              <a:ea typeface="Arial" charset="0"/>
              <a:cs typeface="Arial" charset="0"/>
            </a:endParaRPr>
          </a:p>
        </p:txBody>
      </p:sp>
      <p:sp>
        <p:nvSpPr>
          <p:cNvPr id="119" name="Text Box 186"/>
          <p:cNvSpPr txBox="1">
            <a:spLocks noChangeArrowheads="1"/>
          </p:cNvSpPr>
          <p:nvPr/>
        </p:nvSpPr>
        <p:spPr bwMode="auto">
          <a:xfrm>
            <a:off x="350538" y="6012120"/>
            <a:ext cx="2829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MaruGothicMPRO" charset="-128"/>
              </a:rPr>
              <a:t>役職員数　</a:t>
            </a:r>
            <a:r>
              <a:rPr lang="en-US" altLang="ja-JP" sz="1400" dirty="0">
                <a:solidFill>
                  <a:srgbClr val="000000"/>
                </a:solidFill>
                <a:latin typeface="+mn-ea"/>
                <a:ea typeface="+mn-ea"/>
                <a:cs typeface="HGMaruGothicMPRO" charset="-128"/>
              </a:rPr>
              <a:t>156</a:t>
            </a:r>
            <a:r>
              <a:rPr lang="ja-JP" altLang="en-US" sz="1400" dirty="0">
                <a:solidFill>
                  <a:srgbClr val="000000"/>
                </a:solidFill>
                <a:latin typeface="+mn-ea"/>
                <a:ea typeface="+mn-ea"/>
                <a:cs typeface="HGMaruGothicMPRO" charset="-128"/>
              </a:rPr>
              <a:t>人</a:t>
            </a:r>
            <a:endParaRPr lang="en-US" altLang="ja-JP" sz="1400" dirty="0">
              <a:solidFill>
                <a:srgbClr val="000000"/>
              </a:solidFill>
              <a:latin typeface="+mn-ea"/>
              <a:ea typeface="+mn-ea"/>
              <a:cs typeface="HGMaruGothicMPRO" charset="-128"/>
            </a:endParaRPr>
          </a:p>
          <a:p>
            <a:r>
              <a:rPr lang="ja-JP" altLang="en-US" sz="1400" dirty="0">
                <a:solidFill>
                  <a:srgbClr val="000000"/>
                </a:solidFill>
                <a:latin typeface="+mn-ea"/>
                <a:ea typeface="+mn-ea"/>
                <a:cs typeface="HGMaruGothicMPRO" charset="-128"/>
              </a:rPr>
              <a:t>（令和</a:t>
            </a:r>
            <a:r>
              <a:rPr lang="en-US" altLang="ja-JP" sz="1400" dirty="0">
                <a:solidFill>
                  <a:srgbClr val="000000"/>
                </a:solidFill>
                <a:latin typeface="+mn-ea"/>
                <a:ea typeface="+mn-ea"/>
                <a:cs typeface="HGMaruGothicMPRO" charset="-128"/>
              </a:rPr>
              <a:t>2</a:t>
            </a:r>
            <a:r>
              <a:rPr lang="ja-JP" altLang="en-US" sz="1400" dirty="0">
                <a:solidFill>
                  <a:srgbClr val="000000"/>
                </a:solidFill>
                <a:latin typeface="+mn-ea"/>
                <a:ea typeface="+mn-ea"/>
                <a:cs typeface="HGMaruGothicMPRO" charset="-128"/>
              </a:rPr>
              <a:t>年</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月</a:t>
            </a:r>
            <a:r>
              <a:rPr lang="en-US" altLang="ja-JP" sz="1400" dirty="0">
                <a:solidFill>
                  <a:srgbClr val="000000"/>
                </a:solidFill>
                <a:latin typeface="+mn-ea"/>
                <a:ea typeface="+mn-ea"/>
                <a:cs typeface="HGMaruGothicMPRO" charset="-128"/>
              </a:rPr>
              <a:t>31</a:t>
            </a:r>
            <a:r>
              <a:rPr lang="ja-JP" altLang="en-US" sz="1400" dirty="0">
                <a:solidFill>
                  <a:srgbClr val="000000"/>
                </a:solidFill>
                <a:latin typeface="+mn-ea"/>
                <a:ea typeface="+mn-ea"/>
                <a:cs typeface="HGMaruGothicMPRO" charset="-128"/>
              </a:rPr>
              <a:t>日現在　監事除く）</a:t>
            </a:r>
          </a:p>
        </p:txBody>
      </p:sp>
      <p:grpSp>
        <p:nvGrpSpPr>
          <p:cNvPr id="4" name="図形グループ 3"/>
          <p:cNvGrpSpPr/>
          <p:nvPr/>
        </p:nvGrpSpPr>
        <p:grpSpPr>
          <a:xfrm>
            <a:off x="878646" y="873409"/>
            <a:ext cx="7293491" cy="5834080"/>
            <a:chOff x="1566899" y="283477"/>
            <a:chExt cx="7293491" cy="5834080"/>
          </a:xfrm>
        </p:grpSpPr>
        <p:sp>
          <p:nvSpPr>
            <p:cNvPr id="113" name="Line 33"/>
            <p:cNvSpPr>
              <a:spLocks noChangeShapeType="1"/>
            </p:cNvSpPr>
            <p:nvPr/>
          </p:nvSpPr>
          <p:spPr bwMode="auto">
            <a:xfrm>
              <a:off x="5820232" y="4741172"/>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6" name="Line 33"/>
            <p:cNvSpPr>
              <a:spLocks noChangeShapeType="1"/>
            </p:cNvSpPr>
            <p:nvPr/>
          </p:nvSpPr>
          <p:spPr bwMode="auto">
            <a:xfrm>
              <a:off x="5820232" y="514156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7" name="Line 33"/>
            <p:cNvSpPr>
              <a:spLocks noChangeShapeType="1"/>
            </p:cNvSpPr>
            <p:nvPr/>
          </p:nvSpPr>
          <p:spPr bwMode="auto">
            <a:xfrm>
              <a:off x="5820232" y="5552614"/>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8" name="Line 33"/>
            <p:cNvSpPr>
              <a:spLocks noChangeShapeType="1"/>
            </p:cNvSpPr>
            <p:nvPr/>
          </p:nvSpPr>
          <p:spPr bwMode="auto">
            <a:xfrm>
              <a:off x="5820232" y="596366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1" name="Line 33"/>
            <p:cNvSpPr>
              <a:spLocks noChangeShapeType="1"/>
            </p:cNvSpPr>
            <p:nvPr/>
          </p:nvSpPr>
          <p:spPr bwMode="auto">
            <a:xfrm>
              <a:off x="5851849" y="347178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2" name="Line 33"/>
            <p:cNvSpPr>
              <a:spLocks noChangeShapeType="1"/>
            </p:cNvSpPr>
            <p:nvPr/>
          </p:nvSpPr>
          <p:spPr bwMode="auto">
            <a:xfrm>
              <a:off x="5844216" y="429741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3" name="Line 17">
              <a:extLst>
                <a:ext uri="{FF2B5EF4-FFF2-40B4-BE49-F238E27FC236}">
                  <a16:creationId xmlns:a16="http://schemas.microsoft.com/office/drawing/2014/main" id="{EB4A9A14-7BE6-BA41-BB16-2C0509FA1E84}"/>
                </a:ext>
              </a:extLst>
            </p:cNvPr>
            <p:cNvSpPr>
              <a:spLocks noChangeShapeType="1"/>
            </p:cNvSpPr>
            <p:nvPr/>
          </p:nvSpPr>
          <p:spPr bwMode="auto">
            <a:xfrm flipH="1" flipV="1">
              <a:off x="1729211" y="2737060"/>
              <a:ext cx="40663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4" name="Line 17">
              <a:extLst>
                <a:ext uri="{FF2B5EF4-FFF2-40B4-BE49-F238E27FC236}">
                  <a16:creationId xmlns:a16="http://schemas.microsoft.com/office/drawing/2014/main" id="{EB4A9A14-7BE6-BA41-BB16-2C0509FA1E84}"/>
                </a:ext>
              </a:extLst>
            </p:cNvPr>
            <p:cNvSpPr>
              <a:spLocks noChangeShapeType="1"/>
            </p:cNvSpPr>
            <p:nvPr/>
          </p:nvSpPr>
          <p:spPr bwMode="auto">
            <a:xfrm flipH="1" flipV="1">
              <a:off x="4217079" y="1862467"/>
              <a:ext cx="159783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0" name="Line 18"/>
            <p:cNvSpPr>
              <a:spLocks noChangeShapeType="1"/>
            </p:cNvSpPr>
            <p:nvPr/>
          </p:nvSpPr>
          <p:spPr bwMode="auto">
            <a:xfrm>
              <a:off x="4220026" y="854408"/>
              <a:ext cx="0" cy="4501891"/>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grpSp>
          <p:nvGrpSpPr>
            <p:cNvPr id="20" name="グループ化 19"/>
            <p:cNvGrpSpPr/>
            <p:nvPr/>
          </p:nvGrpSpPr>
          <p:grpSpPr>
            <a:xfrm>
              <a:off x="4217079" y="4576618"/>
              <a:ext cx="3621874" cy="1540939"/>
              <a:chOff x="6231224" y="5007710"/>
              <a:chExt cx="2882135" cy="1540939"/>
            </a:xfrm>
          </p:grpSpPr>
          <p:sp>
            <p:nvSpPr>
              <p:cNvPr id="103" name="Rectangle 12"/>
              <p:cNvSpPr>
                <a:spLocks noChangeArrowheads="1"/>
              </p:cNvSpPr>
              <p:nvPr/>
            </p:nvSpPr>
            <p:spPr bwMode="auto">
              <a:xfrm>
                <a:off x="7658029" y="5007710"/>
                <a:ext cx="145533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食品化学１課　</a:t>
                </a:r>
                <a:r>
                  <a:rPr lang="en-US" altLang="ja-JP" sz="1400" dirty="0">
                    <a:solidFill>
                      <a:srgbClr val="000000"/>
                    </a:solidFill>
                    <a:latin typeface="+mn-ea"/>
                    <a:ea typeface="+mn-ea"/>
                    <a:cs typeface="HG丸ｺﾞｼｯｸM-PRO"/>
                  </a:rPr>
                  <a:t>20</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95" name="Line 32"/>
              <p:cNvSpPr>
                <a:spLocks noChangeShapeType="1"/>
              </p:cNvSpPr>
              <p:nvPr/>
            </p:nvSpPr>
            <p:spPr bwMode="auto">
              <a:xfrm>
                <a:off x="7513220" y="5172264"/>
                <a:ext cx="0" cy="1224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4" name="Rectangle 13"/>
              <p:cNvSpPr>
                <a:spLocks noChangeArrowheads="1"/>
              </p:cNvSpPr>
              <p:nvPr/>
            </p:nvSpPr>
            <p:spPr bwMode="auto">
              <a:xfrm>
                <a:off x="7642867" y="5829818"/>
                <a:ext cx="147049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医薬品課　</a:t>
                </a:r>
                <a:r>
                  <a:rPr lang="en-US" altLang="ja-JP" sz="1400" dirty="0">
                    <a:solidFill>
                      <a:srgbClr val="000000"/>
                    </a:solidFill>
                    <a:latin typeface="+mn-ea"/>
                    <a:ea typeface="+mn-ea"/>
                    <a:cs typeface="HG丸ｺﾞｼｯｸM-PRO"/>
                  </a:rPr>
                  <a:t>9</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05" name="Rectangle 14"/>
              <p:cNvSpPr>
                <a:spLocks noChangeArrowheads="1"/>
              </p:cNvSpPr>
              <p:nvPr/>
            </p:nvSpPr>
            <p:spPr bwMode="auto">
              <a:xfrm>
                <a:off x="7642868" y="6240872"/>
                <a:ext cx="147048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nvGrpSpPr>
              <p:cNvPr id="13" name="グループ化 12"/>
              <p:cNvGrpSpPr/>
              <p:nvPr/>
            </p:nvGrpSpPr>
            <p:grpSpPr>
              <a:xfrm>
                <a:off x="6231224" y="5627781"/>
                <a:ext cx="1276436" cy="307777"/>
                <a:chOff x="6231224" y="4999233"/>
                <a:chExt cx="1276436" cy="307777"/>
              </a:xfrm>
            </p:grpSpPr>
            <p:sp>
              <p:nvSpPr>
                <p:cNvPr id="88" name="Line 25"/>
                <p:cNvSpPr>
                  <a:spLocks noChangeShapeType="1"/>
                </p:cNvSpPr>
                <p:nvPr/>
              </p:nvSpPr>
              <p:spPr bwMode="auto">
                <a:xfrm>
                  <a:off x="7320495" y="5153121"/>
                  <a:ext cx="1871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1" name="Line 20"/>
                <p:cNvSpPr>
                  <a:spLocks noChangeShapeType="1"/>
                </p:cNvSpPr>
                <p:nvPr/>
              </p:nvSpPr>
              <p:spPr bwMode="auto">
                <a:xfrm flipH="1">
                  <a:off x="6231224" y="5153121"/>
                  <a:ext cx="1384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5" name="Rectangle 7"/>
                <p:cNvSpPr>
                  <a:spLocks noChangeArrowheads="1"/>
                </p:cNvSpPr>
                <p:nvPr/>
              </p:nvSpPr>
              <p:spPr bwMode="auto">
                <a:xfrm>
                  <a:off x="6334671" y="4999233"/>
                  <a:ext cx="103374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衛生化学部</a:t>
                  </a:r>
                </a:p>
              </p:txBody>
            </p:sp>
          </p:grpSp>
          <p:sp>
            <p:nvSpPr>
              <p:cNvPr id="110" name="Rectangle 12"/>
              <p:cNvSpPr>
                <a:spLocks noChangeArrowheads="1"/>
              </p:cNvSpPr>
              <p:nvPr/>
            </p:nvSpPr>
            <p:spPr bwMode="auto">
              <a:xfrm>
                <a:off x="7650801" y="5418764"/>
                <a:ext cx="1462557"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食品化学２課　</a:t>
                </a:r>
                <a:r>
                  <a:rPr lang="en-US" altLang="ja-JP" sz="1400" dirty="0">
                    <a:solidFill>
                      <a:srgbClr val="000000"/>
                    </a:solidFill>
                    <a:latin typeface="+mn-ea"/>
                    <a:ea typeface="+mn-ea"/>
                    <a:cs typeface="HG丸ｺﾞｼｯｸM-PRO"/>
                  </a:rPr>
                  <a:t>18</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sp>
          <p:nvSpPr>
            <p:cNvPr id="100" name="Rectangle 10"/>
            <p:cNvSpPr>
              <a:spLocks noChangeArrowheads="1"/>
            </p:cNvSpPr>
            <p:nvPr/>
          </p:nvSpPr>
          <p:spPr bwMode="auto">
            <a:xfrm>
              <a:off x="6012778" y="3289942"/>
              <a:ext cx="1826175"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　</a:t>
              </a:r>
            </a:p>
          </p:txBody>
        </p:sp>
        <p:grpSp>
          <p:nvGrpSpPr>
            <p:cNvPr id="22" name="グループ化 21"/>
            <p:cNvGrpSpPr/>
            <p:nvPr/>
          </p:nvGrpSpPr>
          <p:grpSpPr>
            <a:xfrm>
              <a:off x="4210440" y="3471788"/>
              <a:ext cx="3628516" cy="952976"/>
              <a:chOff x="6225940" y="4062534"/>
              <a:chExt cx="2887420" cy="952976"/>
            </a:xfrm>
          </p:grpSpPr>
          <p:sp>
            <p:nvSpPr>
              <p:cNvPr id="87" name="Line 24"/>
              <p:cNvSpPr>
                <a:spLocks noChangeShapeType="1"/>
              </p:cNvSpPr>
              <p:nvPr/>
            </p:nvSpPr>
            <p:spPr bwMode="auto">
              <a:xfrm>
                <a:off x="6225940" y="4477794"/>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2" name="Rectangle 11"/>
              <p:cNvSpPr>
                <a:spLocks noChangeArrowheads="1"/>
              </p:cNvSpPr>
              <p:nvPr/>
            </p:nvSpPr>
            <p:spPr bwMode="auto">
              <a:xfrm>
                <a:off x="7660167" y="4294210"/>
                <a:ext cx="145319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en-US" altLang="ja-JP" sz="1400" dirty="0">
                    <a:solidFill>
                      <a:srgbClr val="000000"/>
                    </a:solidFill>
                    <a:latin typeface="+mn-ea"/>
                    <a:ea typeface="+mn-ea"/>
                    <a:cs typeface="HG丸ｺﾞｼｯｸM-PRO"/>
                  </a:rPr>
                  <a:t>18</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92" name="Line 29"/>
              <p:cNvSpPr>
                <a:spLocks noChangeShapeType="1"/>
              </p:cNvSpPr>
              <p:nvPr/>
            </p:nvSpPr>
            <p:spPr bwMode="auto">
              <a:xfrm>
                <a:off x="7533651" y="4062534"/>
                <a:ext cx="0" cy="828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4" name="Rectangle 6"/>
              <p:cNvSpPr>
                <a:spLocks noChangeArrowheads="1"/>
              </p:cNvSpPr>
              <p:nvPr/>
            </p:nvSpPr>
            <p:spPr bwMode="auto">
              <a:xfrm>
                <a:off x="6357592" y="4319173"/>
                <a:ext cx="101082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微生物部</a:t>
                </a:r>
              </a:p>
            </p:txBody>
          </p:sp>
          <p:sp>
            <p:nvSpPr>
              <p:cNvPr id="108" name="Rectangle 10"/>
              <p:cNvSpPr>
                <a:spLocks noChangeArrowheads="1"/>
              </p:cNvSpPr>
              <p:nvPr/>
            </p:nvSpPr>
            <p:spPr bwMode="auto">
              <a:xfrm>
                <a:off x="7660167" y="4707733"/>
                <a:ext cx="1453192"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grpSp>
          <p:nvGrpSpPr>
            <p:cNvPr id="27" name="グループ化 26"/>
            <p:cNvGrpSpPr/>
            <p:nvPr/>
          </p:nvGrpSpPr>
          <p:grpSpPr>
            <a:xfrm>
              <a:off x="4222457" y="283477"/>
              <a:ext cx="3635874" cy="1115269"/>
              <a:chOff x="5843626" y="743597"/>
              <a:chExt cx="2893276" cy="1115269"/>
            </a:xfrm>
          </p:grpSpPr>
          <p:sp>
            <p:nvSpPr>
              <p:cNvPr id="90" name="Line 27"/>
              <p:cNvSpPr>
                <a:spLocks noChangeShapeType="1"/>
              </p:cNvSpPr>
              <p:nvPr/>
            </p:nvSpPr>
            <p:spPr bwMode="auto">
              <a:xfrm>
                <a:off x="7141116" y="913830"/>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99" name="Rectangle 8"/>
              <p:cNvSpPr>
                <a:spLocks noChangeArrowheads="1"/>
              </p:cNvSpPr>
              <p:nvPr/>
            </p:nvSpPr>
            <p:spPr bwMode="auto">
              <a:xfrm>
                <a:off x="7282041" y="743597"/>
                <a:ext cx="145486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総務課　</a:t>
                </a:r>
                <a:r>
                  <a:rPr lang="en-US" altLang="ja-JP" sz="1400" dirty="0">
                    <a:solidFill>
                      <a:srgbClr val="000000"/>
                    </a:solidFill>
                    <a:latin typeface="+mn-ea"/>
                    <a:ea typeface="+mn-ea"/>
                    <a:cs typeface="HG丸ｺﾞｼｯｸM-PRO"/>
                  </a:rPr>
                  <a:t>8</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01" name="Rectangle 9"/>
              <p:cNvSpPr>
                <a:spLocks noChangeArrowheads="1"/>
              </p:cNvSpPr>
              <p:nvPr/>
            </p:nvSpPr>
            <p:spPr bwMode="auto">
              <a:xfrm>
                <a:off x="7282042" y="1147343"/>
                <a:ext cx="145486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管理課　</a:t>
                </a:r>
                <a:r>
                  <a:rPr lang="en-US" altLang="ja-JP" sz="1400" dirty="0">
                    <a:solidFill>
                      <a:srgbClr val="000000"/>
                    </a:solidFill>
                    <a:latin typeface="+mn-ea"/>
                    <a:ea typeface="+mn-ea"/>
                    <a:cs typeface="HG丸ｺﾞｼｯｸM-PRO"/>
                  </a:rPr>
                  <a:t>15</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86" name="Line 23"/>
              <p:cNvSpPr>
                <a:spLocks noChangeShapeType="1"/>
              </p:cNvSpPr>
              <p:nvPr/>
            </p:nvSpPr>
            <p:spPr bwMode="auto">
              <a:xfrm>
                <a:off x="5843626" y="1314529"/>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9" name="Line 26"/>
              <p:cNvSpPr>
                <a:spLocks noChangeShapeType="1"/>
              </p:cNvSpPr>
              <p:nvPr/>
            </p:nvSpPr>
            <p:spPr bwMode="auto">
              <a:xfrm>
                <a:off x="7141773" y="913830"/>
                <a:ext cx="0" cy="806513"/>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91" name="Line 28"/>
              <p:cNvSpPr>
                <a:spLocks noChangeShapeType="1"/>
              </p:cNvSpPr>
              <p:nvPr/>
            </p:nvSpPr>
            <p:spPr bwMode="auto">
              <a:xfrm>
                <a:off x="7143559" y="1717372"/>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4" name="Rectangle 5"/>
              <p:cNvSpPr>
                <a:spLocks noChangeArrowheads="1"/>
              </p:cNvSpPr>
              <p:nvPr/>
            </p:nvSpPr>
            <p:spPr bwMode="auto">
              <a:xfrm>
                <a:off x="7282041" y="1551089"/>
                <a:ext cx="1439443"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庶務課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83" name="Rectangle 5"/>
              <p:cNvSpPr>
                <a:spLocks noChangeArrowheads="1"/>
              </p:cNvSpPr>
              <p:nvPr/>
            </p:nvSpPr>
            <p:spPr bwMode="auto">
              <a:xfrm>
                <a:off x="5942508" y="1152320"/>
                <a:ext cx="1034027"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総務部</a:t>
                </a:r>
              </a:p>
            </p:txBody>
          </p:sp>
        </p:grpSp>
        <p:grpSp>
          <p:nvGrpSpPr>
            <p:cNvPr id="7" name="グループ化 6"/>
            <p:cNvGrpSpPr/>
            <p:nvPr/>
          </p:nvGrpSpPr>
          <p:grpSpPr>
            <a:xfrm>
              <a:off x="4344277" y="1492125"/>
              <a:ext cx="3503153" cy="734496"/>
              <a:chOff x="1248944" y="2170098"/>
              <a:chExt cx="2787662" cy="734496"/>
            </a:xfrm>
          </p:grpSpPr>
          <p:sp>
            <p:nvSpPr>
              <p:cNvPr id="120" name="Line 32"/>
              <p:cNvSpPr>
                <a:spLocks noChangeShapeType="1"/>
              </p:cNvSpPr>
              <p:nvPr/>
            </p:nvSpPr>
            <p:spPr bwMode="auto">
              <a:xfrm flipH="1">
                <a:off x="2419211" y="2309502"/>
                <a:ext cx="2928" cy="501578"/>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1" name="Line 33"/>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6" name="Rectangle 9"/>
              <p:cNvSpPr>
                <a:spLocks noChangeArrowheads="1"/>
              </p:cNvSpPr>
              <p:nvPr/>
            </p:nvSpPr>
            <p:spPr bwMode="auto">
              <a:xfrm>
                <a:off x="2595939" y="2170098"/>
                <a:ext cx="143392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研究企画課　</a:t>
                </a:r>
                <a:r>
                  <a:rPr lang="en-US" altLang="ja-JP" sz="1400" dirty="0">
                    <a:solidFill>
                      <a:srgbClr val="000000"/>
                    </a:solidFill>
                    <a:latin typeface="+mn-ea"/>
                    <a:ea typeface="+mn-ea"/>
                    <a:cs typeface="HG丸ｺﾞｼｯｸM-PRO"/>
                  </a:rPr>
                  <a:t>4</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29" name="Rectangle 5"/>
              <p:cNvSpPr>
                <a:spLocks noChangeArrowheads="1"/>
              </p:cNvSpPr>
              <p:nvPr/>
            </p:nvSpPr>
            <p:spPr bwMode="auto">
              <a:xfrm>
                <a:off x="1248944" y="2386552"/>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企画部</a:t>
                </a:r>
              </a:p>
            </p:txBody>
          </p:sp>
          <p:sp>
            <p:nvSpPr>
              <p:cNvPr id="130" name="Rectangle 9"/>
              <p:cNvSpPr>
                <a:spLocks noChangeArrowheads="1"/>
              </p:cNvSpPr>
              <p:nvPr/>
            </p:nvSpPr>
            <p:spPr bwMode="auto">
              <a:xfrm>
                <a:off x="2599095" y="2596817"/>
                <a:ext cx="143751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精度管理室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sp>
          <p:nvSpPr>
            <p:cNvPr id="55" name="テキスト ボックス 54"/>
            <p:cNvSpPr txBox="1"/>
            <p:nvPr/>
          </p:nvSpPr>
          <p:spPr>
            <a:xfrm>
              <a:off x="7838957" y="4122292"/>
              <a:ext cx="1021433" cy="307777"/>
            </a:xfrm>
            <a:prstGeom prst="rect">
              <a:avLst/>
            </a:prstGeom>
            <a:noFill/>
          </p:spPr>
          <p:txBody>
            <a:bodyPr wrap="none" rtlCol="0">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56" name="正方形/長方形 55"/>
            <p:cNvSpPr/>
            <p:nvPr/>
          </p:nvSpPr>
          <p:spPr>
            <a:xfrm>
              <a:off x="7838957" y="4988601"/>
              <a:ext cx="1021433" cy="307777"/>
            </a:xfrm>
            <a:prstGeom prst="rect">
              <a:avLst/>
            </a:prstGeom>
          </p:spPr>
          <p:txBody>
            <a:bodyPr wrap="none">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57" name="正方形/長方形 56"/>
            <p:cNvSpPr/>
            <p:nvPr/>
          </p:nvSpPr>
          <p:spPr>
            <a:xfrm>
              <a:off x="7838957" y="1086627"/>
              <a:ext cx="1021433" cy="307777"/>
            </a:xfrm>
            <a:prstGeom prst="rect">
              <a:avLst/>
            </a:prstGeom>
          </p:spPr>
          <p:txBody>
            <a:bodyPr wrap="none">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2" name="正方形/長方形 1"/>
            <p:cNvSpPr/>
            <p:nvPr/>
          </p:nvSpPr>
          <p:spPr>
            <a:xfrm>
              <a:off x="4446298" y="991457"/>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26</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59" name="正方形/長方形 58"/>
            <p:cNvSpPr/>
            <p:nvPr/>
          </p:nvSpPr>
          <p:spPr>
            <a:xfrm>
              <a:off x="4446298" y="2006973"/>
              <a:ext cx="633507"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60" name="正方形/長方形 59"/>
            <p:cNvSpPr/>
            <p:nvPr/>
          </p:nvSpPr>
          <p:spPr>
            <a:xfrm>
              <a:off x="4446298" y="4037278"/>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50</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61" name="正方形/長方形 60"/>
            <p:cNvSpPr/>
            <p:nvPr/>
          </p:nvSpPr>
          <p:spPr>
            <a:xfrm>
              <a:off x="4446298" y="5488843"/>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61</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grpSp>
          <p:nvGrpSpPr>
            <p:cNvPr id="64" name="グループ化 63">
              <a:extLst>
                <a:ext uri="{FF2B5EF4-FFF2-40B4-BE49-F238E27FC236}">
                  <a16:creationId xmlns:a16="http://schemas.microsoft.com/office/drawing/2014/main" id="{088920FE-A71D-5C43-966E-474C60AE84F1}"/>
                </a:ext>
              </a:extLst>
            </p:cNvPr>
            <p:cNvGrpSpPr/>
            <p:nvPr/>
          </p:nvGrpSpPr>
          <p:grpSpPr>
            <a:xfrm>
              <a:off x="4330512" y="2344762"/>
              <a:ext cx="3516918" cy="745386"/>
              <a:chOff x="1252790" y="2166279"/>
              <a:chExt cx="2798616" cy="745386"/>
            </a:xfrm>
          </p:grpSpPr>
          <p:sp>
            <p:nvSpPr>
              <p:cNvPr id="67" name="Line 32">
                <a:extLst>
                  <a:ext uri="{FF2B5EF4-FFF2-40B4-BE49-F238E27FC236}">
                    <a16:creationId xmlns:a16="http://schemas.microsoft.com/office/drawing/2014/main" id="{4E0C3F5E-AA80-7E47-8E88-63D1A47E8B5A}"/>
                  </a:ext>
                </a:extLst>
              </p:cNvPr>
              <p:cNvSpPr>
                <a:spLocks noChangeShapeType="1"/>
              </p:cNvSpPr>
              <p:nvPr/>
            </p:nvSpPr>
            <p:spPr bwMode="auto">
              <a:xfrm flipH="1">
                <a:off x="2421537" y="2309502"/>
                <a:ext cx="603" cy="498153"/>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68" name="Line 33">
                <a:extLst>
                  <a:ext uri="{FF2B5EF4-FFF2-40B4-BE49-F238E27FC236}">
                    <a16:creationId xmlns:a16="http://schemas.microsoft.com/office/drawing/2014/main" id="{AA2FE71B-2A6F-6445-A5CF-36EECBC015CB}"/>
                  </a:ext>
                </a:extLst>
              </p:cNvPr>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0" name="Rectangle 9">
                <a:extLst>
                  <a:ext uri="{FF2B5EF4-FFF2-40B4-BE49-F238E27FC236}">
                    <a16:creationId xmlns:a16="http://schemas.microsoft.com/office/drawing/2014/main" id="{6FD0455D-61C6-7E40-8DEE-3715669B1D04}"/>
                  </a:ext>
                </a:extLst>
              </p:cNvPr>
              <p:cNvSpPr>
                <a:spLocks noChangeArrowheads="1"/>
              </p:cNvSpPr>
              <p:nvPr/>
            </p:nvSpPr>
            <p:spPr bwMode="auto">
              <a:xfrm>
                <a:off x="2599562" y="2603888"/>
                <a:ext cx="144796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疫学解析研究課</a:t>
                </a:r>
                <a:r>
                  <a:rPr lang="ja-JP" altLang="en-US" sz="1400" dirty="0">
                    <a:solidFill>
                      <a:srgbClr val="000000"/>
                    </a:solidFill>
                    <a:latin typeface="+mn-ea"/>
                    <a:cs typeface="HG丸ｺﾞｼｯｸM-PRO"/>
                  </a:rPr>
                  <a:t>　</a:t>
                </a:r>
                <a:r>
                  <a:rPr lang="en-US" altLang="ja-JP" sz="1400" dirty="0">
                    <a:solidFill>
                      <a:srgbClr val="000000"/>
                    </a:solidFill>
                    <a:latin typeface="+mn-ea"/>
                    <a:cs typeface="HG丸ｺﾞｼｯｸM-PRO"/>
                  </a:rPr>
                  <a:t>2</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71" name="Rectangle 9">
                <a:extLst>
                  <a:ext uri="{FF2B5EF4-FFF2-40B4-BE49-F238E27FC236}">
                    <a16:creationId xmlns:a16="http://schemas.microsoft.com/office/drawing/2014/main" id="{782CD8BA-AC0A-8142-B5C3-29535675B7BD}"/>
                  </a:ext>
                </a:extLst>
              </p:cNvPr>
              <p:cNvSpPr>
                <a:spLocks noChangeArrowheads="1"/>
              </p:cNvSpPr>
              <p:nvPr/>
            </p:nvSpPr>
            <p:spPr bwMode="auto">
              <a:xfrm>
                <a:off x="2595688" y="2166279"/>
                <a:ext cx="145571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健康危機管理課　</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72" name="Rectangle 5">
                <a:extLst>
                  <a:ext uri="{FF2B5EF4-FFF2-40B4-BE49-F238E27FC236}">
                    <a16:creationId xmlns:a16="http://schemas.microsoft.com/office/drawing/2014/main" id="{5AE5C235-304F-644C-8EEA-B482B432A4B6}"/>
                  </a:ext>
                </a:extLst>
              </p:cNvPr>
              <p:cNvSpPr>
                <a:spLocks noChangeArrowheads="1"/>
              </p:cNvSpPr>
              <p:nvPr/>
            </p:nvSpPr>
            <p:spPr bwMode="auto">
              <a:xfrm>
                <a:off x="1252790" y="2404689"/>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公衆衛生部</a:t>
                </a:r>
              </a:p>
            </p:txBody>
          </p:sp>
        </p:grpSp>
        <p:sp>
          <p:nvSpPr>
            <p:cNvPr id="75" name="正方形/長方形 74">
              <a:extLst>
                <a:ext uri="{FF2B5EF4-FFF2-40B4-BE49-F238E27FC236}">
                  <a16:creationId xmlns:a16="http://schemas.microsoft.com/office/drawing/2014/main" id="{517501CD-C89C-4A41-B9D5-A2C37ACAB97A}"/>
                </a:ext>
              </a:extLst>
            </p:cNvPr>
            <p:cNvSpPr/>
            <p:nvPr/>
          </p:nvSpPr>
          <p:spPr>
            <a:xfrm>
              <a:off x="4446298" y="2914027"/>
              <a:ext cx="633507"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9</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78" name="Line 33"/>
            <p:cNvSpPr>
              <a:spLocks noChangeShapeType="1"/>
            </p:cNvSpPr>
            <p:nvPr/>
          </p:nvSpPr>
          <p:spPr bwMode="auto">
            <a:xfrm>
              <a:off x="5817831" y="2133107"/>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9" name="Line 33"/>
            <p:cNvSpPr>
              <a:spLocks noChangeShapeType="1"/>
            </p:cNvSpPr>
            <p:nvPr/>
          </p:nvSpPr>
          <p:spPr bwMode="auto">
            <a:xfrm>
              <a:off x="5795578" y="298613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2" name="Rectangle 5">
              <a:extLst>
                <a:ext uri="{FF2B5EF4-FFF2-40B4-BE49-F238E27FC236}">
                  <a16:creationId xmlns:a16="http://schemas.microsoft.com/office/drawing/2014/main" id="{5AE5C235-304F-644C-8EEA-B482B432A4B6}"/>
                </a:ext>
              </a:extLst>
            </p:cNvPr>
            <p:cNvSpPr>
              <a:spLocks noChangeArrowheads="1"/>
            </p:cNvSpPr>
            <p:nvPr/>
          </p:nvSpPr>
          <p:spPr bwMode="auto">
            <a:xfrm>
              <a:off x="1566899" y="1667057"/>
              <a:ext cx="1800333" cy="2154436"/>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1400" dirty="0">
                  <a:solidFill>
                    <a:srgbClr val="000000"/>
                  </a:solidFill>
                  <a:latin typeface="+mn-ea"/>
                  <a:ea typeface="+mn-ea"/>
                  <a:cs typeface="HG丸ｺﾞｼｯｸM-PRO"/>
                </a:rPr>
                <a:t>【</a:t>
              </a:r>
              <a:r>
                <a:rPr lang="ja-JP" altLang="en-US" sz="1400" dirty="0">
                  <a:solidFill>
                    <a:srgbClr val="000000"/>
                  </a:solidFill>
                  <a:latin typeface="+mn-ea"/>
                  <a:ea typeface="+mn-ea"/>
                  <a:cs typeface="HG丸ｺﾞｼｯｸM-PRO"/>
                </a:rPr>
                <a:t>役員</a:t>
              </a:r>
              <a:r>
                <a:rPr lang="en-US" altLang="ja-JP" sz="1400" dirty="0">
                  <a:solidFill>
                    <a:srgbClr val="000000"/>
                  </a:solidFill>
                  <a:latin typeface="+mn-ea"/>
                  <a:ea typeface="+mn-ea"/>
                  <a:cs typeface="HG丸ｺﾞｼｯｸM-PRO"/>
                </a:rPr>
                <a:t>】</a:t>
              </a:r>
            </a:p>
            <a:p>
              <a:endParaRPr lang="en-US" altLang="ja-JP" sz="8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副理事長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監事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（非常勤）</a:t>
              </a:r>
              <a:endParaRPr lang="en-US" altLang="ja-JP" sz="1400" dirty="0">
                <a:solidFill>
                  <a:srgbClr val="000000"/>
                </a:solidFill>
                <a:latin typeface="+mn-ea"/>
                <a:ea typeface="+mn-ea"/>
                <a:cs typeface="HG丸ｺﾞｼｯｸM-PRO"/>
              </a:endParaRPr>
            </a:p>
          </p:txBody>
        </p:sp>
      </p:grpSp>
      <p:sp>
        <p:nvSpPr>
          <p:cNvPr id="6" name="角丸四角形 5"/>
          <p:cNvSpPr/>
          <p:nvPr/>
        </p:nvSpPr>
        <p:spPr>
          <a:xfrm>
            <a:off x="299738" y="6032865"/>
            <a:ext cx="2785092" cy="514331"/>
          </a:xfrm>
          <a:prstGeom prst="roundRect">
            <a:avLst/>
          </a:pr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2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Tree>
    <p:extLst>
      <p:ext uri="{BB962C8B-B14F-4D97-AF65-F5344CB8AC3E}">
        <p14:creationId xmlns:p14="http://schemas.microsoft.com/office/powerpoint/2010/main" val="2783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a:extLst>
              <a:ext uri="{FF2B5EF4-FFF2-40B4-BE49-F238E27FC236}">
                <a16:creationId xmlns:a16="http://schemas.microsoft.com/office/drawing/2014/main" id="{9B261745-6843-9A4D-8DD7-4002E23A70D6}"/>
              </a:ext>
            </a:extLst>
          </p:cNvPr>
          <p:cNvSpPr txBox="1">
            <a:spLocks noChangeArrowheads="1"/>
          </p:cNvSpPr>
          <p:nvPr/>
        </p:nvSpPr>
        <p:spPr bwMode="auto">
          <a:xfrm>
            <a:off x="783637" y="1537023"/>
            <a:ext cx="836036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charset="-128"/>
                <a:ea typeface="MS PGothic" charset="-128"/>
                <a:cs typeface="MS PGothic" charset="-128"/>
              </a:rPr>
              <a:t>総務部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・法人の運営管理</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・人事労務、庶務、法務、文書管理</a:t>
            </a:r>
          </a:p>
          <a:p>
            <a:pPr marL="304800" indent="-304800"/>
            <a:r>
              <a:rPr lang="ja-JP" altLang="en-US" dirty="0">
                <a:latin typeface="MS PGothic" charset="-128"/>
                <a:ea typeface="MS PGothic" charset="-128"/>
                <a:cs typeface="MS PGothic" charset="-128"/>
              </a:rPr>
              <a:t>・予算、経理、財産管理</a:t>
            </a:r>
            <a:endParaRPr lang="en-US" altLang="ja-JP" dirty="0">
              <a:latin typeface="MS PGothic" charset="-128"/>
              <a:ea typeface="MS PGothic" charset="-128"/>
              <a:cs typeface="MS PGothic" charset="-128"/>
            </a:endParaRPr>
          </a:p>
          <a:p>
            <a:pPr marL="304800" indent="-304800"/>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・調査研究に関する企画調整</a:t>
            </a:r>
          </a:p>
          <a:p>
            <a:pPr marL="304800" indent="-304800"/>
            <a:r>
              <a:rPr lang="ja-JP" altLang="en-US" dirty="0">
                <a:latin typeface="MS PGothic" charset="-128"/>
                <a:ea typeface="MS PGothic" charset="-128"/>
                <a:cs typeface="MS PGothic" charset="-128"/>
              </a:rPr>
              <a:t>・試験検査の信頼性確保</a:t>
            </a:r>
            <a:endParaRPr lang="en-US" altLang="ja-JP" dirty="0">
              <a:latin typeface="MS PGothic" charset="-128"/>
              <a:ea typeface="MS PGothic" charset="-128"/>
              <a:cs typeface="MS PGothic" charset="-128"/>
            </a:endParaRPr>
          </a:p>
          <a:p>
            <a:pPr marL="304800" indent="-304800"/>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公衆衛生部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・健康危機事象への対応</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・基幹地方感染症情報センターの運営</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感染症法に基づく業務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solidFill>
                <a:srgbClr val="FF0000"/>
              </a:solidFill>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・疫学解析研究</a:t>
            </a:r>
          </a:p>
        </p:txBody>
      </p:sp>
      <p:sp>
        <p:nvSpPr>
          <p:cNvPr id="12" name="テキスト ボックス 17"/>
          <p:cNvSpPr txBox="1">
            <a:spLocks noChangeArrowheads="1"/>
          </p:cNvSpPr>
          <p:nvPr/>
        </p:nvSpPr>
        <p:spPr bwMode="auto">
          <a:xfrm>
            <a:off x="273049" y="1018652"/>
            <a:ext cx="8077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総務部・企画部</a:t>
            </a:r>
            <a:r>
              <a:rPr lang="ja-JP" altLang="en-US" sz="2800" dirty="0">
                <a:latin typeface="+mn-ea"/>
                <a:cs typeface="HG丸ｺﾞｼｯｸM-PRO"/>
              </a:rPr>
              <a:t>・公衆衛生部</a:t>
            </a:r>
            <a:r>
              <a:rPr lang="ja-JP" altLang="en-US" sz="2800" dirty="0">
                <a:latin typeface="+mn-ea"/>
                <a:ea typeface="+mn-ea"/>
                <a:cs typeface="HG丸ｺﾞｼｯｸM-PRO"/>
              </a:rPr>
              <a:t>の主な業務</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8</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3" name="図 2">
            <a:extLst>
              <a:ext uri="{FF2B5EF4-FFF2-40B4-BE49-F238E27FC236}">
                <a16:creationId xmlns:a16="http://schemas.microsoft.com/office/drawing/2014/main" id="{B65CD633-3471-0342-BE7A-EF9CF0475683}"/>
              </a:ext>
            </a:extLst>
          </p:cNvPr>
          <p:cNvPicPr>
            <a:picLocks noChangeAspect="1"/>
          </p:cNvPicPr>
          <p:nvPr/>
        </p:nvPicPr>
        <p:blipFill>
          <a:blip r:embed="rId3"/>
          <a:stretch>
            <a:fillRect/>
          </a:stretch>
        </p:blipFill>
        <p:spPr>
          <a:xfrm>
            <a:off x="5404090" y="2060243"/>
            <a:ext cx="2946400" cy="2946400"/>
          </a:xfrm>
          <a:prstGeom prst="rect">
            <a:avLst/>
          </a:prstGeom>
        </p:spPr>
      </p:pic>
    </p:spTree>
    <p:extLst>
      <p:ext uri="{BB962C8B-B14F-4D97-AF65-F5344CB8AC3E}">
        <p14:creationId xmlns:p14="http://schemas.microsoft.com/office/powerpoint/2010/main" val="3771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72064" y="1268301"/>
            <a:ext cx="78305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panose="020B0600070205080204" pitchFamily="34" charset="-128"/>
                <a:ea typeface="MS PGothic" panose="020B0600070205080204" pitchFamily="34" charset="-128"/>
                <a:cs typeface="HG丸ｺﾞｼｯｸM-PRO"/>
              </a:rPr>
              <a:t>感染症分野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感染症法、予防接種法に基づく検査業務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p>
          <a:p>
            <a:pPr marL="304800" indent="-304800"/>
            <a:r>
              <a:rPr lang="ja-JP" altLang="en-US" dirty="0">
                <a:latin typeface="MS PGothic" panose="020B0600070205080204" pitchFamily="34" charset="-128"/>
                <a:ea typeface="MS PGothic" panose="020B0600070205080204" pitchFamily="34" charset="-128"/>
                <a:cs typeface="HG丸ｺﾞｼｯｸM-PRO"/>
              </a:rPr>
              <a:t>・各種感染症の確定診断と発生動向調査</a:t>
            </a:r>
          </a:p>
          <a:p>
            <a:pPr marL="304800" indent="-304800"/>
            <a:r>
              <a:rPr lang="ja-JP" altLang="en-US" dirty="0">
                <a:latin typeface="MS PGothic" panose="020B0600070205080204" pitchFamily="34" charset="-128"/>
                <a:ea typeface="MS PGothic" panose="020B0600070205080204" pitchFamily="34" charset="-128"/>
                <a:cs typeface="HG丸ｺﾞｼｯｸM-PRO"/>
              </a:rPr>
              <a:t>・病原体を媒介する節足動物の調査研究</a:t>
            </a:r>
          </a:p>
          <a:p>
            <a:pPr marL="304800" indent="-304800"/>
            <a:r>
              <a:rPr lang="ja-JP" altLang="en-US" dirty="0">
                <a:latin typeface="MS PGothic" panose="020B0600070205080204" pitchFamily="34" charset="-128"/>
                <a:ea typeface="MS PGothic" panose="020B0600070205080204" pitchFamily="34" charset="-128"/>
                <a:cs typeface="HG丸ｺﾞｼｯｸM-PRO"/>
              </a:rPr>
              <a:t>・感染症に関する疫学調査・解析・研究</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・各種感染症の感受性調査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食品衛生分野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食品衛生法に基づく検査業務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・食中毒の原因因子の検索・同定</a:t>
            </a:r>
          </a:p>
          <a:p>
            <a:pPr marL="304800" indent="-304800"/>
            <a:r>
              <a:rPr lang="ja-JP" altLang="en-US" dirty="0">
                <a:latin typeface="MS PGothic" panose="020B0600070205080204" pitchFamily="34" charset="-128"/>
                <a:ea typeface="MS PGothic" panose="020B0600070205080204" pitchFamily="34" charset="-128"/>
                <a:cs typeface="HG丸ｺﾞｼｯｸM-PRO"/>
              </a:rPr>
              <a:t>・市販食品の安全性に関する試験・検査</a:t>
            </a:r>
            <a:endParaRPr lang="en-US" altLang="ja-JP" dirty="0">
              <a:latin typeface="MS PGothic" panose="020B0600070205080204" pitchFamily="34" charset="-128"/>
              <a:ea typeface="MS PGothic" panose="020B0600070205080204" pitchFamily="34" charset="-128"/>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9</a:t>
            </a:fld>
            <a:endParaRPr lang="ja-JP" altLang="en-US" sz="1200" b="1" dirty="0">
              <a:latin typeface="Arial" charset="0"/>
              <a:ea typeface="Arial" charset="0"/>
              <a:cs typeface="Arial" charset="0"/>
            </a:endParaRPr>
          </a:p>
        </p:txBody>
      </p:sp>
      <p:pic>
        <p:nvPicPr>
          <p:cNvPr id="2" name="図 1"/>
          <p:cNvPicPr>
            <a:picLocks noChangeAspect="1"/>
          </p:cNvPicPr>
          <p:nvPr/>
        </p:nvPicPr>
        <p:blipFill>
          <a:blip r:embed="rId3"/>
          <a:stretch>
            <a:fillRect/>
          </a:stretch>
        </p:blipFill>
        <p:spPr>
          <a:xfrm>
            <a:off x="1231178" y="4688993"/>
            <a:ext cx="2913611" cy="2055714"/>
          </a:xfrm>
          <a:prstGeom prst="rect">
            <a:avLst/>
          </a:prstGeom>
        </p:spPr>
      </p:pic>
      <p:pic>
        <p:nvPicPr>
          <p:cNvPr id="3" name="図 2"/>
          <p:cNvPicPr>
            <a:picLocks noChangeAspect="1"/>
          </p:cNvPicPr>
          <p:nvPr/>
        </p:nvPicPr>
        <p:blipFill>
          <a:blip r:embed="rId4"/>
          <a:stretch>
            <a:fillRect/>
          </a:stretch>
        </p:blipFill>
        <p:spPr>
          <a:xfrm>
            <a:off x="4997421" y="4684621"/>
            <a:ext cx="2746780" cy="2060086"/>
          </a:xfrm>
          <a:prstGeom prst="rect">
            <a:avLst/>
          </a:prstGeom>
        </p:spPr>
      </p:pic>
      <p:sp>
        <p:nvSpPr>
          <p:cNvPr id="9" name="テキスト ボックス 17"/>
          <p:cNvSpPr txBox="1">
            <a:spLocks noChangeArrowheads="1"/>
          </p:cNvSpPr>
          <p:nvPr/>
        </p:nvSpPr>
        <p:spPr bwMode="auto">
          <a:xfrm>
            <a:off x="273050" y="797921"/>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S PGothic" panose="020B0600070205080204" pitchFamily="34" charset="-128"/>
                <a:ea typeface="MS PGothic" panose="020B0600070205080204" pitchFamily="34" charset="-128"/>
                <a:cs typeface="HG丸ｺﾞｼｯｸM-PRO"/>
              </a:rPr>
              <a:t>微生物部の主な業務</a:t>
            </a:r>
          </a:p>
        </p:txBody>
      </p:sp>
      <p:sp>
        <p:nvSpPr>
          <p:cNvPr id="10" name="正方形/長方形 9"/>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spTree>
    <p:extLst>
      <p:ext uri="{BB962C8B-B14F-4D97-AF65-F5344CB8AC3E}">
        <p14:creationId xmlns:p14="http://schemas.microsoft.com/office/powerpoint/2010/main" val="10955285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9705</TotalTime>
  <Words>4526</Words>
  <Application>Microsoft Macintosh PowerPoint</Application>
  <PresentationFormat>画面に合わせる (4:3)</PresentationFormat>
  <Paragraphs>621</Paragraphs>
  <Slides>26</Slides>
  <Notes>12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26</vt:i4>
      </vt:variant>
    </vt:vector>
  </HeadingPairs>
  <TitlesOfParts>
    <vt:vector size="41" baseType="lpstr">
      <vt:lpstr>HGMaruGothicMPRO</vt:lpstr>
      <vt:lpstr>HGMaruGothicMPRO</vt:lpstr>
      <vt:lpstr>Hiragino Kaku Gothic Std W8</vt:lpstr>
      <vt:lpstr>Meiryo UI</vt:lpstr>
      <vt:lpstr>ＭＳ Ｐゴシック</vt:lpstr>
      <vt:lpstr>ＭＳ Ｐゴシック</vt:lpstr>
      <vt:lpstr>ＭＳ ゴシック</vt:lpstr>
      <vt:lpstr>ＭＳ 明朝</vt:lpstr>
      <vt:lpstr>メイリオ</vt:lpstr>
      <vt:lpstr>Arial</vt:lpstr>
      <vt:lpstr>Arial Black</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公衆衛生研究所</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起橋 雅浩</dc:creator>
  <cp:lastModifiedBy>Microsoft Office ユーザー</cp:lastModifiedBy>
  <cp:revision>654</cp:revision>
  <cp:lastPrinted>2020-06-26T04:34:37Z</cp:lastPrinted>
  <dcterms:created xsi:type="dcterms:W3CDTF">2018-01-17T19:54:29Z</dcterms:created>
  <dcterms:modified xsi:type="dcterms:W3CDTF">2020-07-02T06:30:18Z</dcterms:modified>
</cp:coreProperties>
</file>